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Default Extension="gif" ContentType="image/gif"/>
  <Override PartName="/ppt/slides/slide89.xml" ContentType="application/vnd.openxmlformats-officedocument.presentationml.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3.xml" ContentType="application/vnd.openxmlformats-officedocument.drawingml.diagramLayout+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handoutMasterIdLst>
    <p:handoutMasterId r:id="rId95"/>
  </p:handoutMasterIdLst>
  <p:sldIdLst>
    <p:sldId id="256" r:id="rId2"/>
    <p:sldId id="257" r:id="rId3"/>
    <p:sldId id="380" r:id="rId4"/>
    <p:sldId id="381" r:id="rId5"/>
    <p:sldId id="382" r:id="rId6"/>
    <p:sldId id="356" r:id="rId7"/>
    <p:sldId id="379" r:id="rId8"/>
    <p:sldId id="258" r:id="rId9"/>
    <p:sldId id="354" r:id="rId10"/>
    <p:sldId id="349" r:id="rId11"/>
    <p:sldId id="353" r:id="rId12"/>
    <p:sldId id="352" r:id="rId13"/>
    <p:sldId id="355" r:id="rId14"/>
    <p:sldId id="357" r:id="rId15"/>
    <p:sldId id="265" r:id="rId16"/>
    <p:sldId id="358" r:id="rId17"/>
    <p:sldId id="361" r:id="rId18"/>
    <p:sldId id="362" r:id="rId19"/>
    <p:sldId id="259" r:id="rId20"/>
    <p:sldId id="261" r:id="rId21"/>
    <p:sldId id="262" r:id="rId22"/>
    <p:sldId id="263" r:id="rId23"/>
    <p:sldId id="264" r:id="rId24"/>
    <p:sldId id="363" r:id="rId25"/>
    <p:sldId id="260" r:id="rId26"/>
    <p:sldId id="359" r:id="rId27"/>
    <p:sldId id="360" r:id="rId28"/>
    <p:sldId id="364" r:id="rId29"/>
    <p:sldId id="365" r:id="rId30"/>
    <p:sldId id="366" r:id="rId31"/>
    <p:sldId id="367" r:id="rId32"/>
    <p:sldId id="368" r:id="rId33"/>
    <p:sldId id="369" r:id="rId34"/>
    <p:sldId id="370" r:id="rId35"/>
    <p:sldId id="371" r:id="rId36"/>
    <p:sldId id="372" r:id="rId37"/>
    <p:sldId id="373" r:id="rId38"/>
    <p:sldId id="376" r:id="rId39"/>
    <p:sldId id="377" r:id="rId40"/>
    <p:sldId id="378" r:id="rId41"/>
    <p:sldId id="375" r:id="rId42"/>
    <p:sldId id="267" r:id="rId43"/>
    <p:sldId id="268" r:id="rId44"/>
    <p:sldId id="345" r:id="rId45"/>
    <p:sldId id="346" r:id="rId46"/>
    <p:sldId id="347" r:id="rId47"/>
    <p:sldId id="348" r:id="rId48"/>
    <p:sldId id="337" r:id="rId49"/>
    <p:sldId id="266" r:id="rId50"/>
    <p:sldId id="270" r:id="rId51"/>
    <p:sldId id="336" r:id="rId52"/>
    <p:sldId id="271" r:id="rId53"/>
    <p:sldId id="272" r:id="rId54"/>
    <p:sldId id="273" r:id="rId55"/>
    <p:sldId id="274" r:id="rId56"/>
    <p:sldId id="275" r:id="rId57"/>
    <p:sldId id="276" r:id="rId58"/>
    <p:sldId id="277" r:id="rId59"/>
    <p:sldId id="350" r:id="rId60"/>
    <p:sldId id="310" r:id="rId61"/>
    <p:sldId id="311" r:id="rId62"/>
    <p:sldId id="312" r:id="rId63"/>
    <p:sldId id="313" r:id="rId64"/>
    <p:sldId id="314" r:id="rId65"/>
    <p:sldId id="315" r:id="rId66"/>
    <p:sldId id="316" r:id="rId67"/>
    <p:sldId id="317" r:id="rId68"/>
    <p:sldId id="318" r:id="rId69"/>
    <p:sldId id="320" r:id="rId70"/>
    <p:sldId id="321" r:id="rId71"/>
    <p:sldId id="322" r:id="rId72"/>
    <p:sldId id="323" r:id="rId73"/>
    <p:sldId id="324" r:id="rId74"/>
    <p:sldId id="325" r:id="rId75"/>
    <p:sldId id="326" r:id="rId76"/>
    <p:sldId id="327" r:id="rId77"/>
    <p:sldId id="305" r:id="rId78"/>
    <p:sldId id="306" r:id="rId79"/>
    <p:sldId id="307" r:id="rId80"/>
    <p:sldId id="308" r:id="rId81"/>
    <p:sldId id="309" r:id="rId82"/>
    <p:sldId id="284" r:id="rId83"/>
    <p:sldId id="285" r:id="rId84"/>
    <p:sldId id="286" r:id="rId85"/>
    <p:sldId id="351" r:id="rId86"/>
    <p:sldId id="287" r:id="rId87"/>
    <p:sldId id="288" r:id="rId88"/>
    <p:sldId id="328" r:id="rId89"/>
    <p:sldId id="330" r:id="rId90"/>
    <p:sldId id="335" r:id="rId91"/>
    <p:sldId id="331" r:id="rId92"/>
    <p:sldId id="332" r:id="rId93"/>
  </p:sldIdLst>
  <p:sldSz cx="9144000" cy="6858000" type="screen4x3"/>
  <p:notesSz cx="6797675" cy="9874250"/>
  <p:defaultTextStyle>
    <a:defPPr>
      <a:defRPr lang="it-IT"/>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a:srgbClr val="FF3300"/>
    <a:srgbClr val="CC3300"/>
    <a:srgbClr val="FF33CC"/>
    <a:srgbClr val="0FFF9E"/>
    <a:srgbClr val="000099"/>
    <a:srgbClr val="008000"/>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5306" autoAdjust="0"/>
    <p:restoredTop sz="96980" autoAdjust="0"/>
  </p:normalViewPr>
  <p:slideViewPr>
    <p:cSldViewPr>
      <p:cViewPr varScale="1">
        <p:scale>
          <a:sx n="121" d="100"/>
          <a:sy n="121" d="100"/>
        </p:scale>
        <p:origin x="-194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71D770-D2EA-44B1-8F93-AF630F81BB9E}" type="doc">
      <dgm:prSet loTypeId="urn:microsoft.com/office/officeart/2005/8/layout/process2" loCatId="process" qsTypeId="urn:microsoft.com/office/officeart/2005/8/quickstyle/simple1" qsCatId="simple" csTypeId="urn:microsoft.com/office/officeart/2005/8/colors/accent1_2" csCatId="accent1" phldr="1"/>
      <dgm:spPr/>
    </dgm:pt>
    <dgm:pt modelId="{85F2836E-EC16-4C1A-8D53-6A56CDD28156}">
      <dgm:prSet phldrT="[Testo]" custT="1"/>
      <dgm:spPr>
        <a:solidFill>
          <a:schemeClr val="accent5">
            <a:lumMod val="40000"/>
            <a:lumOff val="60000"/>
          </a:schemeClr>
        </a:solidFill>
      </dgm:spPr>
      <dgm:t>
        <a:bodyPr/>
        <a:lstStyle/>
        <a:p>
          <a:r>
            <a:rPr lang="it-IT" sz="1800" dirty="0" smtClean="0">
              <a:solidFill>
                <a:srgbClr val="FF0000"/>
              </a:solidFill>
            </a:rPr>
            <a:t>COMPORTAMENTO UMANO SBAGLIATO</a:t>
          </a:r>
          <a:r>
            <a:rPr lang="it-IT" sz="1800" dirty="0" smtClean="0"/>
            <a:t> </a:t>
          </a:r>
          <a:r>
            <a:rPr lang="it-IT" sz="1800" dirty="0" smtClean="0">
              <a:solidFill>
                <a:schemeClr val="tx1"/>
              </a:solidFill>
            </a:rPr>
            <a:t>COME FONTE DELL’ERRORE</a:t>
          </a:r>
          <a:endParaRPr lang="it-IT" sz="1800" dirty="0">
            <a:solidFill>
              <a:schemeClr val="tx1"/>
            </a:solidFill>
          </a:endParaRPr>
        </a:p>
      </dgm:t>
    </dgm:pt>
    <dgm:pt modelId="{DE92F619-D9DA-4D95-AC21-2249C0ADA757}" type="parTrans" cxnId="{BED0F7A1-EAE6-4787-88C6-266368CF6AF5}">
      <dgm:prSet/>
      <dgm:spPr/>
      <dgm:t>
        <a:bodyPr/>
        <a:lstStyle/>
        <a:p>
          <a:endParaRPr lang="it-IT"/>
        </a:p>
      </dgm:t>
    </dgm:pt>
    <dgm:pt modelId="{3B6E6A3B-F209-493B-BA6C-3D9E2F2ED0A3}" type="sibTrans" cxnId="{BED0F7A1-EAE6-4787-88C6-266368CF6AF5}">
      <dgm:prSet/>
      <dgm:spPr/>
      <dgm:t>
        <a:bodyPr/>
        <a:lstStyle/>
        <a:p>
          <a:endParaRPr lang="it-IT"/>
        </a:p>
      </dgm:t>
    </dgm:pt>
    <dgm:pt modelId="{0ACDBD6E-7A67-4EA5-A915-7D64B7A9F097}">
      <dgm:prSet phldrT="[Testo]" custT="1"/>
      <dgm:spPr>
        <a:solidFill>
          <a:schemeClr val="accent5">
            <a:lumMod val="40000"/>
            <a:lumOff val="60000"/>
          </a:schemeClr>
        </a:solidFill>
      </dgm:spPr>
      <dgm:t>
        <a:bodyPr/>
        <a:lstStyle/>
        <a:p>
          <a:r>
            <a:rPr lang="it-IT" sz="2400" dirty="0" smtClean="0">
              <a:solidFill>
                <a:schemeClr val="tx1"/>
              </a:solidFill>
            </a:rPr>
            <a:t>PREVENZIONE</a:t>
          </a:r>
        </a:p>
        <a:p>
          <a:r>
            <a:rPr lang="it-IT" sz="2400" dirty="0" smtClean="0">
              <a:solidFill>
                <a:schemeClr val="tx1"/>
              </a:solidFill>
            </a:rPr>
            <a:t>DELL’ERRORE</a:t>
          </a:r>
          <a:endParaRPr lang="it-IT" sz="2400" dirty="0">
            <a:solidFill>
              <a:schemeClr val="tx1"/>
            </a:solidFill>
          </a:endParaRPr>
        </a:p>
      </dgm:t>
    </dgm:pt>
    <dgm:pt modelId="{4201B537-3B78-4EA5-A50F-77F114C31AFB}" type="parTrans" cxnId="{994704BD-B83D-442B-BF41-4729D402E5D1}">
      <dgm:prSet/>
      <dgm:spPr/>
      <dgm:t>
        <a:bodyPr/>
        <a:lstStyle/>
        <a:p>
          <a:endParaRPr lang="it-IT"/>
        </a:p>
      </dgm:t>
    </dgm:pt>
    <dgm:pt modelId="{07D4E83B-0D5D-4AE1-8A66-25C1DDA8B5AE}" type="sibTrans" cxnId="{994704BD-B83D-442B-BF41-4729D402E5D1}">
      <dgm:prSet/>
      <dgm:spPr/>
      <dgm:t>
        <a:bodyPr/>
        <a:lstStyle/>
        <a:p>
          <a:endParaRPr lang="it-IT"/>
        </a:p>
      </dgm:t>
    </dgm:pt>
    <dgm:pt modelId="{4E2FE0A1-5053-472A-8CC5-34729584E1A3}">
      <dgm:prSet phldrT="[Testo]" custT="1"/>
      <dgm:spPr>
        <a:solidFill>
          <a:schemeClr val="accent5">
            <a:lumMod val="40000"/>
            <a:lumOff val="60000"/>
          </a:schemeClr>
        </a:solidFill>
      </dgm:spPr>
      <dgm:t>
        <a:bodyPr/>
        <a:lstStyle/>
        <a:p>
          <a:r>
            <a:rPr lang="it-IT" sz="1800" dirty="0" smtClean="0">
              <a:solidFill>
                <a:schemeClr val="tx1"/>
              </a:solidFill>
            </a:rPr>
            <a:t>MIGLIORAMENTO DELLA CONOSCENZA, DELL’INFORMAZIONE E DELLA FORMAZIONE INDIVIDUALE</a:t>
          </a:r>
          <a:endParaRPr lang="it-IT" sz="1800" dirty="0">
            <a:solidFill>
              <a:schemeClr val="tx1"/>
            </a:solidFill>
          </a:endParaRPr>
        </a:p>
      </dgm:t>
    </dgm:pt>
    <dgm:pt modelId="{CC7BC338-A7E1-4F4F-AE9E-E5F6F8A3CCB3}" type="parTrans" cxnId="{B542E5EC-84E5-4B05-A998-A56DB3B02904}">
      <dgm:prSet/>
      <dgm:spPr/>
      <dgm:t>
        <a:bodyPr/>
        <a:lstStyle/>
        <a:p>
          <a:endParaRPr lang="it-IT"/>
        </a:p>
      </dgm:t>
    </dgm:pt>
    <dgm:pt modelId="{FC5953B1-09A9-4A23-B938-A98285FFD45D}" type="sibTrans" cxnId="{B542E5EC-84E5-4B05-A998-A56DB3B02904}">
      <dgm:prSet/>
      <dgm:spPr/>
      <dgm:t>
        <a:bodyPr/>
        <a:lstStyle/>
        <a:p>
          <a:endParaRPr lang="it-IT"/>
        </a:p>
      </dgm:t>
    </dgm:pt>
    <dgm:pt modelId="{C9ECE34D-76A7-4AF3-90E4-32C47F60E0C7}" type="pres">
      <dgm:prSet presAssocID="{3571D770-D2EA-44B1-8F93-AF630F81BB9E}" presName="linearFlow" presStyleCnt="0">
        <dgm:presLayoutVars>
          <dgm:resizeHandles val="exact"/>
        </dgm:presLayoutVars>
      </dgm:prSet>
      <dgm:spPr/>
    </dgm:pt>
    <dgm:pt modelId="{AF03311E-5D41-4DA8-8DD6-27466646090F}" type="pres">
      <dgm:prSet presAssocID="{85F2836E-EC16-4C1A-8D53-6A56CDD28156}" presName="node" presStyleLbl="node1" presStyleIdx="0" presStyleCnt="3">
        <dgm:presLayoutVars>
          <dgm:bulletEnabled val="1"/>
        </dgm:presLayoutVars>
      </dgm:prSet>
      <dgm:spPr/>
      <dgm:t>
        <a:bodyPr/>
        <a:lstStyle/>
        <a:p>
          <a:endParaRPr lang="it-IT"/>
        </a:p>
      </dgm:t>
    </dgm:pt>
    <dgm:pt modelId="{B9D7EA53-C4CD-4AFF-B714-1822BDD81B4F}" type="pres">
      <dgm:prSet presAssocID="{3B6E6A3B-F209-493B-BA6C-3D9E2F2ED0A3}" presName="sibTrans" presStyleLbl="sibTrans2D1" presStyleIdx="0" presStyleCnt="2"/>
      <dgm:spPr/>
      <dgm:t>
        <a:bodyPr/>
        <a:lstStyle/>
        <a:p>
          <a:endParaRPr lang="it-IT"/>
        </a:p>
      </dgm:t>
    </dgm:pt>
    <dgm:pt modelId="{BB045534-6E1E-4EB0-A7E9-C79A1D73685B}" type="pres">
      <dgm:prSet presAssocID="{3B6E6A3B-F209-493B-BA6C-3D9E2F2ED0A3}" presName="connectorText" presStyleLbl="sibTrans2D1" presStyleIdx="0" presStyleCnt="2"/>
      <dgm:spPr/>
      <dgm:t>
        <a:bodyPr/>
        <a:lstStyle/>
        <a:p>
          <a:endParaRPr lang="it-IT"/>
        </a:p>
      </dgm:t>
    </dgm:pt>
    <dgm:pt modelId="{C99FEAE5-D291-4799-BFD9-4C66BC17B973}" type="pres">
      <dgm:prSet presAssocID="{0ACDBD6E-7A67-4EA5-A915-7D64B7A9F097}" presName="node" presStyleLbl="node1" presStyleIdx="1" presStyleCnt="3" custLinFactNeighborX="-493" custLinFactNeighborY="-1999">
        <dgm:presLayoutVars>
          <dgm:bulletEnabled val="1"/>
        </dgm:presLayoutVars>
      </dgm:prSet>
      <dgm:spPr/>
      <dgm:t>
        <a:bodyPr/>
        <a:lstStyle/>
        <a:p>
          <a:endParaRPr lang="it-IT"/>
        </a:p>
      </dgm:t>
    </dgm:pt>
    <dgm:pt modelId="{F0285D32-B575-4D4A-9734-88A279541E6A}" type="pres">
      <dgm:prSet presAssocID="{07D4E83B-0D5D-4AE1-8A66-25C1DDA8B5AE}" presName="sibTrans" presStyleLbl="sibTrans2D1" presStyleIdx="1" presStyleCnt="2"/>
      <dgm:spPr/>
      <dgm:t>
        <a:bodyPr/>
        <a:lstStyle/>
        <a:p>
          <a:endParaRPr lang="it-IT"/>
        </a:p>
      </dgm:t>
    </dgm:pt>
    <dgm:pt modelId="{52E8A354-9D5C-49F5-BF94-D8F0248D5A2B}" type="pres">
      <dgm:prSet presAssocID="{07D4E83B-0D5D-4AE1-8A66-25C1DDA8B5AE}" presName="connectorText" presStyleLbl="sibTrans2D1" presStyleIdx="1" presStyleCnt="2"/>
      <dgm:spPr/>
      <dgm:t>
        <a:bodyPr/>
        <a:lstStyle/>
        <a:p>
          <a:endParaRPr lang="it-IT"/>
        </a:p>
      </dgm:t>
    </dgm:pt>
    <dgm:pt modelId="{4A25EEF9-BC20-40D7-B424-4D40232C6C14}" type="pres">
      <dgm:prSet presAssocID="{4E2FE0A1-5053-472A-8CC5-34729584E1A3}" presName="node" presStyleLbl="node1" presStyleIdx="2" presStyleCnt="3">
        <dgm:presLayoutVars>
          <dgm:bulletEnabled val="1"/>
        </dgm:presLayoutVars>
      </dgm:prSet>
      <dgm:spPr/>
      <dgm:t>
        <a:bodyPr/>
        <a:lstStyle/>
        <a:p>
          <a:endParaRPr lang="it-IT"/>
        </a:p>
      </dgm:t>
    </dgm:pt>
  </dgm:ptLst>
  <dgm:cxnLst>
    <dgm:cxn modelId="{994704BD-B83D-442B-BF41-4729D402E5D1}" srcId="{3571D770-D2EA-44B1-8F93-AF630F81BB9E}" destId="{0ACDBD6E-7A67-4EA5-A915-7D64B7A9F097}" srcOrd="1" destOrd="0" parTransId="{4201B537-3B78-4EA5-A50F-77F114C31AFB}" sibTransId="{07D4E83B-0D5D-4AE1-8A66-25C1DDA8B5AE}"/>
    <dgm:cxn modelId="{195A0759-D4E3-4B9A-AF96-46D29AA72CB8}" type="presOf" srcId="{3B6E6A3B-F209-493B-BA6C-3D9E2F2ED0A3}" destId="{BB045534-6E1E-4EB0-A7E9-C79A1D73685B}" srcOrd="1" destOrd="0" presId="urn:microsoft.com/office/officeart/2005/8/layout/process2"/>
    <dgm:cxn modelId="{12ED3F91-156A-4F1C-8042-A4561187ADC6}" type="presOf" srcId="{3571D770-D2EA-44B1-8F93-AF630F81BB9E}" destId="{C9ECE34D-76A7-4AF3-90E4-32C47F60E0C7}" srcOrd="0" destOrd="0" presId="urn:microsoft.com/office/officeart/2005/8/layout/process2"/>
    <dgm:cxn modelId="{DE6CD990-3C5C-48BA-A399-7ACE2BB5A2C1}" type="presOf" srcId="{07D4E83B-0D5D-4AE1-8A66-25C1DDA8B5AE}" destId="{F0285D32-B575-4D4A-9734-88A279541E6A}" srcOrd="0" destOrd="0" presId="urn:microsoft.com/office/officeart/2005/8/layout/process2"/>
    <dgm:cxn modelId="{B542E5EC-84E5-4B05-A998-A56DB3B02904}" srcId="{3571D770-D2EA-44B1-8F93-AF630F81BB9E}" destId="{4E2FE0A1-5053-472A-8CC5-34729584E1A3}" srcOrd="2" destOrd="0" parTransId="{CC7BC338-A7E1-4F4F-AE9E-E5F6F8A3CCB3}" sibTransId="{FC5953B1-09A9-4A23-B938-A98285FFD45D}"/>
    <dgm:cxn modelId="{9F780AAF-A882-4E7F-988B-B14D6E9E7A52}" type="presOf" srcId="{07D4E83B-0D5D-4AE1-8A66-25C1DDA8B5AE}" destId="{52E8A354-9D5C-49F5-BF94-D8F0248D5A2B}" srcOrd="1" destOrd="0" presId="urn:microsoft.com/office/officeart/2005/8/layout/process2"/>
    <dgm:cxn modelId="{2631BB7D-B351-42C4-8D48-51B0454A9183}" type="presOf" srcId="{0ACDBD6E-7A67-4EA5-A915-7D64B7A9F097}" destId="{C99FEAE5-D291-4799-BFD9-4C66BC17B973}" srcOrd="0" destOrd="0" presId="urn:microsoft.com/office/officeart/2005/8/layout/process2"/>
    <dgm:cxn modelId="{BED0F7A1-EAE6-4787-88C6-266368CF6AF5}" srcId="{3571D770-D2EA-44B1-8F93-AF630F81BB9E}" destId="{85F2836E-EC16-4C1A-8D53-6A56CDD28156}" srcOrd="0" destOrd="0" parTransId="{DE92F619-D9DA-4D95-AC21-2249C0ADA757}" sibTransId="{3B6E6A3B-F209-493B-BA6C-3D9E2F2ED0A3}"/>
    <dgm:cxn modelId="{5BD0EB88-9FAA-4165-9751-35C271E2380C}" type="presOf" srcId="{85F2836E-EC16-4C1A-8D53-6A56CDD28156}" destId="{AF03311E-5D41-4DA8-8DD6-27466646090F}" srcOrd="0" destOrd="0" presId="urn:microsoft.com/office/officeart/2005/8/layout/process2"/>
    <dgm:cxn modelId="{4FD1F353-D5B2-48AD-8441-F8A0DD8C1DCE}" type="presOf" srcId="{4E2FE0A1-5053-472A-8CC5-34729584E1A3}" destId="{4A25EEF9-BC20-40D7-B424-4D40232C6C14}" srcOrd="0" destOrd="0" presId="urn:microsoft.com/office/officeart/2005/8/layout/process2"/>
    <dgm:cxn modelId="{D80D81F1-4889-405B-AD02-338A05FAC24D}" type="presOf" srcId="{3B6E6A3B-F209-493B-BA6C-3D9E2F2ED0A3}" destId="{B9D7EA53-C4CD-4AFF-B714-1822BDD81B4F}" srcOrd="0" destOrd="0" presId="urn:microsoft.com/office/officeart/2005/8/layout/process2"/>
    <dgm:cxn modelId="{E5EB9889-3462-4D3E-97F8-16E9B017BA36}" type="presParOf" srcId="{C9ECE34D-76A7-4AF3-90E4-32C47F60E0C7}" destId="{AF03311E-5D41-4DA8-8DD6-27466646090F}" srcOrd="0" destOrd="0" presId="urn:microsoft.com/office/officeart/2005/8/layout/process2"/>
    <dgm:cxn modelId="{ACE3270C-1E0B-4CCA-BD60-7D4CD7A1A476}" type="presParOf" srcId="{C9ECE34D-76A7-4AF3-90E4-32C47F60E0C7}" destId="{B9D7EA53-C4CD-4AFF-B714-1822BDD81B4F}" srcOrd="1" destOrd="0" presId="urn:microsoft.com/office/officeart/2005/8/layout/process2"/>
    <dgm:cxn modelId="{FB6D4F6B-7C07-47B0-9337-5449BC343B9D}" type="presParOf" srcId="{B9D7EA53-C4CD-4AFF-B714-1822BDD81B4F}" destId="{BB045534-6E1E-4EB0-A7E9-C79A1D73685B}" srcOrd="0" destOrd="0" presId="urn:microsoft.com/office/officeart/2005/8/layout/process2"/>
    <dgm:cxn modelId="{4D43B222-8B7E-4565-B4B2-904A32045D71}" type="presParOf" srcId="{C9ECE34D-76A7-4AF3-90E4-32C47F60E0C7}" destId="{C99FEAE5-D291-4799-BFD9-4C66BC17B973}" srcOrd="2" destOrd="0" presId="urn:microsoft.com/office/officeart/2005/8/layout/process2"/>
    <dgm:cxn modelId="{424AB58A-37F1-43CE-B40A-7D7CD4DB985B}" type="presParOf" srcId="{C9ECE34D-76A7-4AF3-90E4-32C47F60E0C7}" destId="{F0285D32-B575-4D4A-9734-88A279541E6A}" srcOrd="3" destOrd="0" presId="urn:microsoft.com/office/officeart/2005/8/layout/process2"/>
    <dgm:cxn modelId="{94973DAB-CE69-4E05-AFD5-598E1AD08FF2}" type="presParOf" srcId="{F0285D32-B575-4D4A-9734-88A279541E6A}" destId="{52E8A354-9D5C-49F5-BF94-D8F0248D5A2B}" srcOrd="0" destOrd="0" presId="urn:microsoft.com/office/officeart/2005/8/layout/process2"/>
    <dgm:cxn modelId="{CCF00D64-DDE3-44B2-9ABC-BC5A3CBED6B2}" type="presParOf" srcId="{C9ECE34D-76A7-4AF3-90E4-32C47F60E0C7}" destId="{4A25EEF9-BC20-40D7-B424-4D40232C6C14}"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063353-120A-45BC-B489-B2938F04D07C}" type="doc">
      <dgm:prSet loTypeId="urn:microsoft.com/office/officeart/2005/8/layout/process2" loCatId="process" qsTypeId="urn:microsoft.com/office/officeart/2005/8/quickstyle/simple1" qsCatId="simple" csTypeId="urn:microsoft.com/office/officeart/2005/8/colors/accent1_2" csCatId="accent1" phldr="1"/>
      <dgm:spPr/>
    </dgm:pt>
    <dgm:pt modelId="{D7DE36B4-7D84-4297-AB7A-788B4ADD187F}">
      <dgm:prSet phldrT="[Testo]" custT="1"/>
      <dgm:spPr>
        <a:solidFill>
          <a:schemeClr val="accent5">
            <a:lumMod val="40000"/>
            <a:lumOff val="60000"/>
          </a:schemeClr>
        </a:solidFill>
      </dgm:spPr>
      <dgm:t>
        <a:bodyPr/>
        <a:lstStyle/>
        <a:p>
          <a:r>
            <a:rPr lang="it-IT" sz="1800" dirty="0" smtClean="0">
              <a:solidFill>
                <a:srgbClr val="FF0000"/>
              </a:solidFill>
            </a:rPr>
            <a:t>CONDIZIONE NELLE QUALI ACCADE </a:t>
          </a:r>
          <a:r>
            <a:rPr lang="it-IT" sz="1800" dirty="0" smtClean="0">
              <a:solidFill>
                <a:schemeClr val="tx1"/>
              </a:solidFill>
            </a:rPr>
            <a:t>L’ERRORE</a:t>
          </a:r>
          <a:endParaRPr lang="it-IT" sz="1800" dirty="0">
            <a:solidFill>
              <a:schemeClr val="tx1"/>
            </a:solidFill>
          </a:endParaRPr>
        </a:p>
      </dgm:t>
    </dgm:pt>
    <dgm:pt modelId="{9EBDE11D-4EB8-4341-A20B-378D05F61647}" type="parTrans" cxnId="{BE992100-7703-4178-A4F6-7908AAFF2B28}">
      <dgm:prSet/>
      <dgm:spPr/>
      <dgm:t>
        <a:bodyPr/>
        <a:lstStyle/>
        <a:p>
          <a:endParaRPr lang="it-IT"/>
        </a:p>
      </dgm:t>
    </dgm:pt>
    <dgm:pt modelId="{C346629D-359D-48FF-B778-9DC95E3BBD03}" type="sibTrans" cxnId="{BE992100-7703-4178-A4F6-7908AAFF2B28}">
      <dgm:prSet/>
      <dgm:spPr/>
      <dgm:t>
        <a:bodyPr/>
        <a:lstStyle/>
        <a:p>
          <a:endParaRPr lang="it-IT"/>
        </a:p>
      </dgm:t>
    </dgm:pt>
    <dgm:pt modelId="{71F2E44A-DA7F-40AC-A3E3-D7E1550B058E}">
      <dgm:prSet phldrT="[Testo]" custT="1"/>
      <dgm:spPr>
        <a:solidFill>
          <a:schemeClr val="accent5">
            <a:lumMod val="40000"/>
            <a:lumOff val="60000"/>
          </a:schemeClr>
        </a:solidFill>
      </dgm:spPr>
      <dgm:t>
        <a:bodyPr/>
        <a:lstStyle/>
        <a:p>
          <a:r>
            <a:rPr lang="it-IT" sz="1400" dirty="0" smtClean="0">
              <a:solidFill>
                <a:schemeClr val="tx1"/>
              </a:solidFill>
            </a:rPr>
            <a:t>FALLIMENTO DEL SISTEMA: INTERCONNESSIONE </a:t>
          </a:r>
          <a:r>
            <a:rPr lang="it-IT" sz="1400" dirty="0" err="1" smtClean="0">
              <a:solidFill>
                <a:schemeClr val="tx1"/>
              </a:solidFill>
            </a:rPr>
            <a:t>DI</a:t>
          </a:r>
          <a:r>
            <a:rPr lang="it-IT" sz="1400" dirty="0" smtClean="0">
              <a:solidFill>
                <a:schemeClr val="tx1"/>
              </a:solidFill>
            </a:rPr>
            <a:t> ELEMENTI UMANI, TECNOLOGICI E RELAZIONALI INTERATTIVI E FINALIZZATI AD OBIETTIVO COMUNE</a:t>
          </a:r>
          <a:endParaRPr lang="it-IT" sz="1400" dirty="0">
            <a:solidFill>
              <a:schemeClr val="tx1"/>
            </a:solidFill>
          </a:endParaRPr>
        </a:p>
      </dgm:t>
    </dgm:pt>
    <dgm:pt modelId="{BB1C5626-9786-414E-8BFD-22CF4E20EBFA}" type="parTrans" cxnId="{437939DC-3521-4866-B05F-F5A3E1CDF5D1}">
      <dgm:prSet/>
      <dgm:spPr/>
      <dgm:t>
        <a:bodyPr/>
        <a:lstStyle/>
        <a:p>
          <a:endParaRPr lang="it-IT"/>
        </a:p>
      </dgm:t>
    </dgm:pt>
    <dgm:pt modelId="{DF9473D9-8653-4C3A-AF5B-602F01F87887}" type="sibTrans" cxnId="{437939DC-3521-4866-B05F-F5A3E1CDF5D1}">
      <dgm:prSet/>
      <dgm:spPr/>
      <dgm:t>
        <a:bodyPr/>
        <a:lstStyle/>
        <a:p>
          <a:endParaRPr lang="it-IT"/>
        </a:p>
      </dgm:t>
    </dgm:pt>
    <dgm:pt modelId="{E2D5C2F2-7A1A-453B-9E9F-411A724B48B3}">
      <dgm:prSet phldrT="[Testo]" custT="1"/>
      <dgm:spPr>
        <a:solidFill>
          <a:schemeClr val="accent5">
            <a:lumMod val="40000"/>
            <a:lumOff val="60000"/>
          </a:schemeClr>
        </a:solidFill>
      </dgm:spPr>
      <dgm:t>
        <a:bodyPr/>
        <a:lstStyle/>
        <a:p>
          <a:r>
            <a:rPr lang="it-IT" sz="1800" dirty="0" smtClean="0">
              <a:solidFill>
                <a:schemeClr val="tx1"/>
              </a:solidFill>
            </a:rPr>
            <a:t>RIMEDIO INDIRIZZATO VERSO PROBLEMI NASCOSTI E RESET DEI PROCESSI</a:t>
          </a:r>
          <a:endParaRPr lang="it-IT" sz="1800" dirty="0">
            <a:solidFill>
              <a:schemeClr val="tx1"/>
            </a:solidFill>
          </a:endParaRPr>
        </a:p>
      </dgm:t>
    </dgm:pt>
    <dgm:pt modelId="{97B11D93-B371-434F-8301-59FF05B30D4B}" type="parTrans" cxnId="{64DC168E-8474-45B0-8231-FC69E8A110D3}">
      <dgm:prSet/>
      <dgm:spPr/>
      <dgm:t>
        <a:bodyPr/>
        <a:lstStyle/>
        <a:p>
          <a:endParaRPr lang="it-IT"/>
        </a:p>
      </dgm:t>
    </dgm:pt>
    <dgm:pt modelId="{11CF6D24-BCF9-48A5-9F0C-270AE47055CA}" type="sibTrans" cxnId="{64DC168E-8474-45B0-8231-FC69E8A110D3}">
      <dgm:prSet/>
      <dgm:spPr/>
      <dgm:t>
        <a:bodyPr/>
        <a:lstStyle/>
        <a:p>
          <a:endParaRPr lang="it-IT"/>
        </a:p>
      </dgm:t>
    </dgm:pt>
    <dgm:pt modelId="{68BD466B-F0D4-4BA8-8638-55ACB22E837D}" type="pres">
      <dgm:prSet presAssocID="{A3063353-120A-45BC-B489-B2938F04D07C}" presName="linearFlow" presStyleCnt="0">
        <dgm:presLayoutVars>
          <dgm:resizeHandles val="exact"/>
        </dgm:presLayoutVars>
      </dgm:prSet>
      <dgm:spPr/>
    </dgm:pt>
    <dgm:pt modelId="{F54DFD6A-19E9-43A9-99EB-2B69FAC4E44E}" type="pres">
      <dgm:prSet presAssocID="{D7DE36B4-7D84-4297-AB7A-788B4ADD187F}" presName="node" presStyleLbl="node1" presStyleIdx="0" presStyleCnt="3" custLinFactNeighborX="-118" custLinFactNeighborY="-6037">
        <dgm:presLayoutVars>
          <dgm:bulletEnabled val="1"/>
        </dgm:presLayoutVars>
      </dgm:prSet>
      <dgm:spPr/>
      <dgm:t>
        <a:bodyPr/>
        <a:lstStyle/>
        <a:p>
          <a:endParaRPr lang="it-IT"/>
        </a:p>
      </dgm:t>
    </dgm:pt>
    <dgm:pt modelId="{F3CC9322-40D2-496F-A73C-8940902935BD}" type="pres">
      <dgm:prSet presAssocID="{C346629D-359D-48FF-B778-9DC95E3BBD03}" presName="sibTrans" presStyleLbl="sibTrans2D1" presStyleIdx="0" presStyleCnt="2"/>
      <dgm:spPr/>
      <dgm:t>
        <a:bodyPr/>
        <a:lstStyle/>
        <a:p>
          <a:endParaRPr lang="it-IT"/>
        </a:p>
      </dgm:t>
    </dgm:pt>
    <dgm:pt modelId="{77AB8996-9EA2-47F8-8D63-4933DB61FE27}" type="pres">
      <dgm:prSet presAssocID="{C346629D-359D-48FF-B778-9DC95E3BBD03}" presName="connectorText" presStyleLbl="sibTrans2D1" presStyleIdx="0" presStyleCnt="2"/>
      <dgm:spPr/>
      <dgm:t>
        <a:bodyPr/>
        <a:lstStyle/>
        <a:p>
          <a:endParaRPr lang="it-IT"/>
        </a:p>
      </dgm:t>
    </dgm:pt>
    <dgm:pt modelId="{376A0030-F27A-4209-9846-30A1615BD514}" type="pres">
      <dgm:prSet presAssocID="{71F2E44A-DA7F-40AC-A3E3-D7E1550B058E}" presName="node" presStyleLbl="node1" presStyleIdx="1" presStyleCnt="3" custScaleY="137058">
        <dgm:presLayoutVars>
          <dgm:bulletEnabled val="1"/>
        </dgm:presLayoutVars>
      </dgm:prSet>
      <dgm:spPr/>
      <dgm:t>
        <a:bodyPr/>
        <a:lstStyle/>
        <a:p>
          <a:endParaRPr lang="it-IT"/>
        </a:p>
      </dgm:t>
    </dgm:pt>
    <dgm:pt modelId="{FDA8C595-6CC8-4E19-A807-DCB3369263B1}" type="pres">
      <dgm:prSet presAssocID="{DF9473D9-8653-4C3A-AF5B-602F01F87887}" presName="sibTrans" presStyleLbl="sibTrans2D1" presStyleIdx="1" presStyleCnt="2"/>
      <dgm:spPr/>
      <dgm:t>
        <a:bodyPr/>
        <a:lstStyle/>
        <a:p>
          <a:endParaRPr lang="it-IT"/>
        </a:p>
      </dgm:t>
    </dgm:pt>
    <dgm:pt modelId="{F530E35B-7227-497D-8420-234CFBF25C3C}" type="pres">
      <dgm:prSet presAssocID="{DF9473D9-8653-4C3A-AF5B-602F01F87887}" presName="connectorText" presStyleLbl="sibTrans2D1" presStyleIdx="1" presStyleCnt="2"/>
      <dgm:spPr/>
      <dgm:t>
        <a:bodyPr/>
        <a:lstStyle/>
        <a:p>
          <a:endParaRPr lang="it-IT"/>
        </a:p>
      </dgm:t>
    </dgm:pt>
    <dgm:pt modelId="{F2B8160D-EED5-4DEA-A560-E86E294358CA}" type="pres">
      <dgm:prSet presAssocID="{E2D5C2F2-7A1A-453B-9E9F-411A724B48B3}" presName="node" presStyleLbl="node1" presStyleIdx="2" presStyleCnt="3">
        <dgm:presLayoutVars>
          <dgm:bulletEnabled val="1"/>
        </dgm:presLayoutVars>
      </dgm:prSet>
      <dgm:spPr/>
      <dgm:t>
        <a:bodyPr/>
        <a:lstStyle/>
        <a:p>
          <a:endParaRPr lang="it-IT"/>
        </a:p>
      </dgm:t>
    </dgm:pt>
  </dgm:ptLst>
  <dgm:cxnLst>
    <dgm:cxn modelId="{437939DC-3521-4866-B05F-F5A3E1CDF5D1}" srcId="{A3063353-120A-45BC-B489-B2938F04D07C}" destId="{71F2E44A-DA7F-40AC-A3E3-D7E1550B058E}" srcOrd="1" destOrd="0" parTransId="{BB1C5626-9786-414E-8BFD-22CF4E20EBFA}" sibTransId="{DF9473D9-8653-4C3A-AF5B-602F01F87887}"/>
    <dgm:cxn modelId="{4026F182-9E81-4992-B722-CA17BA9A8ECA}" type="presOf" srcId="{E2D5C2F2-7A1A-453B-9E9F-411A724B48B3}" destId="{F2B8160D-EED5-4DEA-A560-E86E294358CA}" srcOrd="0" destOrd="0" presId="urn:microsoft.com/office/officeart/2005/8/layout/process2"/>
    <dgm:cxn modelId="{BB6BDF6A-1DE3-46EC-A35C-38C51E7210C8}" type="presOf" srcId="{C346629D-359D-48FF-B778-9DC95E3BBD03}" destId="{77AB8996-9EA2-47F8-8D63-4933DB61FE27}" srcOrd="1" destOrd="0" presId="urn:microsoft.com/office/officeart/2005/8/layout/process2"/>
    <dgm:cxn modelId="{EDFC167D-817E-4287-864D-CF57994B92B2}" type="presOf" srcId="{A3063353-120A-45BC-B489-B2938F04D07C}" destId="{68BD466B-F0D4-4BA8-8638-55ACB22E837D}" srcOrd="0" destOrd="0" presId="urn:microsoft.com/office/officeart/2005/8/layout/process2"/>
    <dgm:cxn modelId="{BE992100-7703-4178-A4F6-7908AAFF2B28}" srcId="{A3063353-120A-45BC-B489-B2938F04D07C}" destId="{D7DE36B4-7D84-4297-AB7A-788B4ADD187F}" srcOrd="0" destOrd="0" parTransId="{9EBDE11D-4EB8-4341-A20B-378D05F61647}" sibTransId="{C346629D-359D-48FF-B778-9DC95E3BBD03}"/>
    <dgm:cxn modelId="{51E2E513-68AF-4E89-AC2C-3BB2FA5FA294}" type="presOf" srcId="{DF9473D9-8653-4C3A-AF5B-602F01F87887}" destId="{FDA8C595-6CC8-4E19-A807-DCB3369263B1}" srcOrd="0" destOrd="0" presId="urn:microsoft.com/office/officeart/2005/8/layout/process2"/>
    <dgm:cxn modelId="{798B9D93-7C77-4497-BD58-C796E2BCB05C}" type="presOf" srcId="{71F2E44A-DA7F-40AC-A3E3-D7E1550B058E}" destId="{376A0030-F27A-4209-9846-30A1615BD514}" srcOrd="0" destOrd="0" presId="urn:microsoft.com/office/officeart/2005/8/layout/process2"/>
    <dgm:cxn modelId="{77465C91-06DD-4198-8C08-216E6177C3E5}" type="presOf" srcId="{C346629D-359D-48FF-B778-9DC95E3BBD03}" destId="{F3CC9322-40D2-496F-A73C-8940902935BD}" srcOrd="0" destOrd="0" presId="urn:microsoft.com/office/officeart/2005/8/layout/process2"/>
    <dgm:cxn modelId="{C8D77D06-CF60-4002-BF55-45079CD66E2F}" type="presOf" srcId="{DF9473D9-8653-4C3A-AF5B-602F01F87887}" destId="{F530E35B-7227-497D-8420-234CFBF25C3C}" srcOrd="1" destOrd="0" presId="urn:microsoft.com/office/officeart/2005/8/layout/process2"/>
    <dgm:cxn modelId="{64DC168E-8474-45B0-8231-FC69E8A110D3}" srcId="{A3063353-120A-45BC-B489-B2938F04D07C}" destId="{E2D5C2F2-7A1A-453B-9E9F-411A724B48B3}" srcOrd="2" destOrd="0" parTransId="{97B11D93-B371-434F-8301-59FF05B30D4B}" sibTransId="{11CF6D24-BCF9-48A5-9F0C-270AE47055CA}"/>
    <dgm:cxn modelId="{C9429A57-3E87-4A58-BE4C-82E58A97802F}" type="presOf" srcId="{D7DE36B4-7D84-4297-AB7A-788B4ADD187F}" destId="{F54DFD6A-19E9-43A9-99EB-2B69FAC4E44E}" srcOrd="0" destOrd="0" presId="urn:microsoft.com/office/officeart/2005/8/layout/process2"/>
    <dgm:cxn modelId="{8B55B237-ED95-4DAF-A72D-A32BBF86DD51}" type="presParOf" srcId="{68BD466B-F0D4-4BA8-8638-55ACB22E837D}" destId="{F54DFD6A-19E9-43A9-99EB-2B69FAC4E44E}" srcOrd="0" destOrd="0" presId="urn:microsoft.com/office/officeart/2005/8/layout/process2"/>
    <dgm:cxn modelId="{FD4D3EFB-63A9-477B-8904-C448F679138D}" type="presParOf" srcId="{68BD466B-F0D4-4BA8-8638-55ACB22E837D}" destId="{F3CC9322-40D2-496F-A73C-8940902935BD}" srcOrd="1" destOrd="0" presId="urn:microsoft.com/office/officeart/2005/8/layout/process2"/>
    <dgm:cxn modelId="{BB80B06D-196C-4ED9-8DA9-381D9DA2E523}" type="presParOf" srcId="{F3CC9322-40D2-496F-A73C-8940902935BD}" destId="{77AB8996-9EA2-47F8-8D63-4933DB61FE27}" srcOrd="0" destOrd="0" presId="urn:microsoft.com/office/officeart/2005/8/layout/process2"/>
    <dgm:cxn modelId="{D21FA588-6A63-4058-ABC4-5186F84C599F}" type="presParOf" srcId="{68BD466B-F0D4-4BA8-8638-55ACB22E837D}" destId="{376A0030-F27A-4209-9846-30A1615BD514}" srcOrd="2" destOrd="0" presId="urn:microsoft.com/office/officeart/2005/8/layout/process2"/>
    <dgm:cxn modelId="{17935304-55FD-468F-93FB-0C7EDE6CDBD3}" type="presParOf" srcId="{68BD466B-F0D4-4BA8-8638-55ACB22E837D}" destId="{FDA8C595-6CC8-4E19-A807-DCB3369263B1}" srcOrd="3" destOrd="0" presId="urn:microsoft.com/office/officeart/2005/8/layout/process2"/>
    <dgm:cxn modelId="{82CE16E9-3014-4563-BEFD-C9F11D51F734}" type="presParOf" srcId="{FDA8C595-6CC8-4E19-A807-DCB3369263B1}" destId="{F530E35B-7227-497D-8420-234CFBF25C3C}" srcOrd="0" destOrd="0" presId="urn:microsoft.com/office/officeart/2005/8/layout/process2"/>
    <dgm:cxn modelId="{401B9EE4-E891-494B-9DD9-137E6DA626D1}" type="presParOf" srcId="{68BD466B-F0D4-4BA8-8638-55ACB22E837D}" destId="{F2B8160D-EED5-4DEA-A560-E86E294358CA}" srcOrd="4" destOrd="0" presId="urn:microsoft.com/office/officeart/2005/8/layout/process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9063BE-2C35-4762-B9E1-487F88DBC82D}"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it-IT"/>
        </a:p>
      </dgm:t>
    </dgm:pt>
    <dgm:pt modelId="{30AFA935-2CFF-4AB2-9F40-0F623336C4BF}">
      <dgm:prSet phldrT="[Testo]" custT="1"/>
      <dgm:spPr>
        <a:solidFill>
          <a:srgbClr val="FFC000"/>
        </a:solidFill>
      </dgm:spPr>
      <dgm:t>
        <a:bodyPr/>
        <a:lstStyle/>
        <a:p>
          <a:pPr algn="ctr"/>
          <a:r>
            <a:rPr lang="it-IT" sz="2400" dirty="0" smtClean="0">
              <a:solidFill>
                <a:schemeClr val="tx1"/>
              </a:solidFill>
            </a:rPr>
            <a:t>ASPETTI ORGANIZZATIVI E GESTIONALI</a:t>
          </a:r>
          <a:endParaRPr lang="it-IT" sz="2400" dirty="0">
            <a:solidFill>
              <a:schemeClr val="tx1"/>
            </a:solidFill>
          </a:endParaRPr>
        </a:p>
      </dgm:t>
    </dgm:pt>
    <dgm:pt modelId="{7C84C19E-4C7B-44AC-B2D2-0561D4772679}" type="parTrans" cxnId="{88A28A45-F062-4DAD-BF0C-CB2F024B9011}">
      <dgm:prSet/>
      <dgm:spPr/>
      <dgm:t>
        <a:bodyPr/>
        <a:lstStyle/>
        <a:p>
          <a:endParaRPr lang="it-IT"/>
        </a:p>
      </dgm:t>
    </dgm:pt>
    <dgm:pt modelId="{87B0EF5D-D991-42F8-8376-491A11AB53A2}" type="sibTrans" cxnId="{88A28A45-F062-4DAD-BF0C-CB2F024B9011}">
      <dgm:prSet/>
      <dgm:spPr/>
      <dgm:t>
        <a:bodyPr/>
        <a:lstStyle/>
        <a:p>
          <a:endParaRPr lang="it-IT"/>
        </a:p>
      </dgm:t>
    </dgm:pt>
    <dgm:pt modelId="{F89D5515-1297-4992-9A1D-CD20EC9F9EB5}">
      <dgm:prSet phldrT="[Testo]" custT="1"/>
      <dgm:spPr>
        <a:solidFill>
          <a:srgbClr val="FFC000"/>
        </a:solidFill>
      </dgm:spPr>
      <dgm:t>
        <a:bodyPr/>
        <a:lstStyle/>
        <a:p>
          <a:r>
            <a:rPr lang="it-IT" sz="2400" dirty="0" smtClean="0">
              <a:solidFill>
                <a:schemeClr val="tx1"/>
              </a:solidFill>
            </a:rPr>
            <a:t>STRUMENTAZIONE TECNOLOGICA</a:t>
          </a:r>
          <a:endParaRPr lang="it-IT" sz="2400" dirty="0">
            <a:solidFill>
              <a:schemeClr val="tx1"/>
            </a:solidFill>
          </a:endParaRPr>
        </a:p>
      </dgm:t>
    </dgm:pt>
    <dgm:pt modelId="{8A519C25-B2AD-4FCA-B08C-B44CE7141406}" type="parTrans" cxnId="{69D65A9A-BF12-4280-8A06-4FF8207C8D8C}">
      <dgm:prSet/>
      <dgm:spPr/>
      <dgm:t>
        <a:bodyPr/>
        <a:lstStyle/>
        <a:p>
          <a:endParaRPr lang="it-IT"/>
        </a:p>
      </dgm:t>
    </dgm:pt>
    <dgm:pt modelId="{1765B93A-0D9F-47D6-8480-EA8DE3367D72}" type="sibTrans" cxnId="{69D65A9A-BF12-4280-8A06-4FF8207C8D8C}">
      <dgm:prSet/>
      <dgm:spPr/>
      <dgm:t>
        <a:bodyPr/>
        <a:lstStyle/>
        <a:p>
          <a:endParaRPr lang="it-IT"/>
        </a:p>
      </dgm:t>
    </dgm:pt>
    <dgm:pt modelId="{8CAB2BA7-AFAF-47FD-B539-3DC519C3E060}">
      <dgm:prSet phldrT="[Testo]" custT="1"/>
      <dgm:spPr>
        <a:solidFill>
          <a:srgbClr val="FFC000"/>
        </a:solidFill>
      </dgm:spPr>
      <dgm:t>
        <a:bodyPr/>
        <a:lstStyle/>
        <a:p>
          <a:pPr algn="ctr"/>
          <a:r>
            <a:rPr lang="it-IT" sz="2400" dirty="0" smtClean="0">
              <a:solidFill>
                <a:schemeClr val="tx1"/>
              </a:solidFill>
            </a:rPr>
            <a:t>CONSAPEVOLEZZA</a:t>
          </a:r>
        </a:p>
        <a:p>
          <a:pPr algn="ctr"/>
          <a:r>
            <a:rPr lang="it-IT" sz="2400" dirty="0" smtClean="0">
              <a:solidFill>
                <a:schemeClr val="tx1"/>
              </a:solidFill>
            </a:rPr>
            <a:t> COMPETENZA</a:t>
          </a:r>
        </a:p>
        <a:p>
          <a:pPr algn="ctr"/>
          <a:r>
            <a:rPr lang="it-IT" sz="2400" dirty="0" smtClean="0">
              <a:solidFill>
                <a:schemeClr val="tx1"/>
              </a:solidFill>
            </a:rPr>
            <a:t> SENSIBILITA’</a:t>
          </a:r>
          <a:endParaRPr lang="it-IT" sz="2400" dirty="0">
            <a:solidFill>
              <a:schemeClr val="tx1"/>
            </a:solidFill>
          </a:endParaRPr>
        </a:p>
      </dgm:t>
    </dgm:pt>
    <dgm:pt modelId="{72A37D80-3439-4089-B88B-94D02DFA8EE7}" type="parTrans" cxnId="{6604063F-A1CA-4052-BC6D-6C540A8E91C8}">
      <dgm:prSet/>
      <dgm:spPr/>
      <dgm:t>
        <a:bodyPr/>
        <a:lstStyle/>
        <a:p>
          <a:endParaRPr lang="it-IT"/>
        </a:p>
      </dgm:t>
    </dgm:pt>
    <dgm:pt modelId="{B4F1CFFA-3208-43E8-8353-FC232B2948F7}" type="sibTrans" cxnId="{6604063F-A1CA-4052-BC6D-6C540A8E91C8}">
      <dgm:prSet/>
      <dgm:spPr/>
      <dgm:t>
        <a:bodyPr/>
        <a:lstStyle/>
        <a:p>
          <a:endParaRPr lang="it-IT"/>
        </a:p>
      </dgm:t>
    </dgm:pt>
    <dgm:pt modelId="{4FA0C38F-C1E2-4746-A6C6-F74FEB6331B5}" type="pres">
      <dgm:prSet presAssocID="{7D9063BE-2C35-4762-B9E1-487F88DBC82D}" presName="linear" presStyleCnt="0">
        <dgm:presLayoutVars>
          <dgm:dir/>
          <dgm:resizeHandles val="exact"/>
        </dgm:presLayoutVars>
      </dgm:prSet>
      <dgm:spPr/>
      <dgm:t>
        <a:bodyPr/>
        <a:lstStyle/>
        <a:p>
          <a:endParaRPr lang="it-IT"/>
        </a:p>
      </dgm:t>
    </dgm:pt>
    <dgm:pt modelId="{38DEEB42-6141-4605-9E5B-FB1E4ED2B682}" type="pres">
      <dgm:prSet presAssocID="{30AFA935-2CFF-4AB2-9F40-0F623336C4BF}" presName="comp" presStyleCnt="0"/>
      <dgm:spPr/>
    </dgm:pt>
    <dgm:pt modelId="{E4933DAE-BCA9-4A97-A755-528F3F8C763A}" type="pres">
      <dgm:prSet presAssocID="{30AFA935-2CFF-4AB2-9F40-0F623336C4BF}" presName="box" presStyleLbl="node1" presStyleIdx="0" presStyleCnt="3"/>
      <dgm:spPr/>
      <dgm:t>
        <a:bodyPr/>
        <a:lstStyle/>
        <a:p>
          <a:endParaRPr lang="it-IT"/>
        </a:p>
      </dgm:t>
    </dgm:pt>
    <dgm:pt modelId="{86335AE4-2329-46F7-A950-347BDD235953}" type="pres">
      <dgm:prSet presAssocID="{30AFA935-2CFF-4AB2-9F40-0F623336C4BF}" presName="img" presStyleLbl="fgImgPlace1" presStyleIdx="0" presStyleCnt="3"/>
      <dgm:spPr/>
    </dgm:pt>
    <dgm:pt modelId="{36AED87E-00BE-41D6-BF21-642FF63664B0}" type="pres">
      <dgm:prSet presAssocID="{30AFA935-2CFF-4AB2-9F40-0F623336C4BF}" presName="text" presStyleLbl="node1" presStyleIdx="0" presStyleCnt="3">
        <dgm:presLayoutVars>
          <dgm:bulletEnabled val="1"/>
        </dgm:presLayoutVars>
      </dgm:prSet>
      <dgm:spPr/>
      <dgm:t>
        <a:bodyPr/>
        <a:lstStyle/>
        <a:p>
          <a:endParaRPr lang="it-IT"/>
        </a:p>
      </dgm:t>
    </dgm:pt>
    <dgm:pt modelId="{9E3C92FD-E9C6-4D55-A335-0325507CD135}" type="pres">
      <dgm:prSet presAssocID="{87B0EF5D-D991-42F8-8376-491A11AB53A2}" presName="spacer" presStyleCnt="0"/>
      <dgm:spPr/>
    </dgm:pt>
    <dgm:pt modelId="{903665EC-7CF6-476F-80F9-763B1CCAD3D1}" type="pres">
      <dgm:prSet presAssocID="{F89D5515-1297-4992-9A1D-CD20EC9F9EB5}" presName="comp" presStyleCnt="0"/>
      <dgm:spPr/>
    </dgm:pt>
    <dgm:pt modelId="{219B3337-0973-44E7-A43A-C2F6DA2B01D3}" type="pres">
      <dgm:prSet presAssocID="{F89D5515-1297-4992-9A1D-CD20EC9F9EB5}" presName="box" presStyleLbl="node1" presStyleIdx="1" presStyleCnt="3"/>
      <dgm:spPr/>
      <dgm:t>
        <a:bodyPr/>
        <a:lstStyle/>
        <a:p>
          <a:endParaRPr lang="it-IT"/>
        </a:p>
      </dgm:t>
    </dgm:pt>
    <dgm:pt modelId="{22B94D30-B6C4-47C0-BE82-642483637FAC}" type="pres">
      <dgm:prSet presAssocID="{F89D5515-1297-4992-9A1D-CD20EC9F9EB5}" presName="img" presStyleLbl="fgImgPlace1" presStyleIdx="1" presStyleCnt="3"/>
      <dgm:spPr/>
    </dgm:pt>
    <dgm:pt modelId="{82A953CA-B598-49C9-BCC1-C1C15AC36BE0}" type="pres">
      <dgm:prSet presAssocID="{F89D5515-1297-4992-9A1D-CD20EC9F9EB5}" presName="text" presStyleLbl="node1" presStyleIdx="1" presStyleCnt="3">
        <dgm:presLayoutVars>
          <dgm:bulletEnabled val="1"/>
        </dgm:presLayoutVars>
      </dgm:prSet>
      <dgm:spPr/>
      <dgm:t>
        <a:bodyPr/>
        <a:lstStyle/>
        <a:p>
          <a:endParaRPr lang="it-IT"/>
        </a:p>
      </dgm:t>
    </dgm:pt>
    <dgm:pt modelId="{7DA85CD8-7616-4FF3-8F05-924AF41E6B04}" type="pres">
      <dgm:prSet presAssocID="{1765B93A-0D9F-47D6-8480-EA8DE3367D72}" presName="spacer" presStyleCnt="0"/>
      <dgm:spPr/>
    </dgm:pt>
    <dgm:pt modelId="{0A840176-C5C8-478A-AD8C-A01DE76E4510}" type="pres">
      <dgm:prSet presAssocID="{8CAB2BA7-AFAF-47FD-B539-3DC519C3E060}" presName="comp" presStyleCnt="0"/>
      <dgm:spPr/>
    </dgm:pt>
    <dgm:pt modelId="{20055882-D229-404F-82E0-5811FBE9DB1C}" type="pres">
      <dgm:prSet presAssocID="{8CAB2BA7-AFAF-47FD-B539-3DC519C3E060}" presName="box" presStyleLbl="node1" presStyleIdx="2" presStyleCnt="3"/>
      <dgm:spPr/>
      <dgm:t>
        <a:bodyPr/>
        <a:lstStyle/>
        <a:p>
          <a:endParaRPr lang="it-IT"/>
        </a:p>
      </dgm:t>
    </dgm:pt>
    <dgm:pt modelId="{7AD6FDD2-A878-4E1E-B4A9-757532E214A3}" type="pres">
      <dgm:prSet presAssocID="{8CAB2BA7-AFAF-47FD-B539-3DC519C3E060}" presName="img" presStyleLbl="fgImgPlace1" presStyleIdx="2" presStyleCnt="3"/>
      <dgm:spPr/>
    </dgm:pt>
    <dgm:pt modelId="{DB64D71B-931A-4429-9337-8FBD2A2A7215}" type="pres">
      <dgm:prSet presAssocID="{8CAB2BA7-AFAF-47FD-B539-3DC519C3E060}" presName="text" presStyleLbl="node1" presStyleIdx="2" presStyleCnt="3">
        <dgm:presLayoutVars>
          <dgm:bulletEnabled val="1"/>
        </dgm:presLayoutVars>
      </dgm:prSet>
      <dgm:spPr/>
      <dgm:t>
        <a:bodyPr/>
        <a:lstStyle/>
        <a:p>
          <a:endParaRPr lang="it-IT"/>
        </a:p>
      </dgm:t>
    </dgm:pt>
  </dgm:ptLst>
  <dgm:cxnLst>
    <dgm:cxn modelId="{88A28A45-F062-4DAD-BF0C-CB2F024B9011}" srcId="{7D9063BE-2C35-4762-B9E1-487F88DBC82D}" destId="{30AFA935-2CFF-4AB2-9F40-0F623336C4BF}" srcOrd="0" destOrd="0" parTransId="{7C84C19E-4C7B-44AC-B2D2-0561D4772679}" sibTransId="{87B0EF5D-D991-42F8-8376-491A11AB53A2}"/>
    <dgm:cxn modelId="{009D0FB0-9719-45C0-BC4B-5B2E0248C8A8}" type="presOf" srcId="{8CAB2BA7-AFAF-47FD-B539-3DC519C3E060}" destId="{DB64D71B-931A-4429-9337-8FBD2A2A7215}" srcOrd="1" destOrd="0" presId="urn:microsoft.com/office/officeart/2005/8/layout/vList4#2"/>
    <dgm:cxn modelId="{00FB7903-7D1B-4ED2-9E14-4EB5A84300CE}" type="presOf" srcId="{30AFA935-2CFF-4AB2-9F40-0F623336C4BF}" destId="{E4933DAE-BCA9-4A97-A755-528F3F8C763A}" srcOrd="0" destOrd="0" presId="urn:microsoft.com/office/officeart/2005/8/layout/vList4#2"/>
    <dgm:cxn modelId="{69D65A9A-BF12-4280-8A06-4FF8207C8D8C}" srcId="{7D9063BE-2C35-4762-B9E1-487F88DBC82D}" destId="{F89D5515-1297-4992-9A1D-CD20EC9F9EB5}" srcOrd="1" destOrd="0" parTransId="{8A519C25-B2AD-4FCA-B08C-B44CE7141406}" sibTransId="{1765B93A-0D9F-47D6-8480-EA8DE3367D72}"/>
    <dgm:cxn modelId="{A0114363-CE77-463E-B1DD-CD164EEE21AB}" type="presOf" srcId="{8CAB2BA7-AFAF-47FD-B539-3DC519C3E060}" destId="{20055882-D229-404F-82E0-5811FBE9DB1C}" srcOrd="0" destOrd="0" presId="urn:microsoft.com/office/officeart/2005/8/layout/vList4#2"/>
    <dgm:cxn modelId="{2BB2F2FB-1DC2-43D8-A20E-78DD40A07659}" type="presOf" srcId="{7D9063BE-2C35-4762-B9E1-487F88DBC82D}" destId="{4FA0C38F-C1E2-4746-A6C6-F74FEB6331B5}" srcOrd="0" destOrd="0" presId="urn:microsoft.com/office/officeart/2005/8/layout/vList4#2"/>
    <dgm:cxn modelId="{6DA41836-0275-4A23-8DF5-142D468E058A}" type="presOf" srcId="{30AFA935-2CFF-4AB2-9F40-0F623336C4BF}" destId="{36AED87E-00BE-41D6-BF21-642FF63664B0}" srcOrd="1" destOrd="0" presId="urn:microsoft.com/office/officeart/2005/8/layout/vList4#2"/>
    <dgm:cxn modelId="{50A23271-711B-4CF8-893B-08565B1B6DC0}" type="presOf" srcId="{F89D5515-1297-4992-9A1D-CD20EC9F9EB5}" destId="{219B3337-0973-44E7-A43A-C2F6DA2B01D3}" srcOrd="0" destOrd="0" presId="urn:microsoft.com/office/officeart/2005/8/layout/vList4#2"/>
    <dgm:cxn modelId="{6604063F-A1CA-4052-BC6D-6C540A8E91C8}" srcId="{7D9063BE-2C35-4762-B9E1-487F88DBC82D}" destId="{8CAB2BA7-AFAF-47FD-B539-3DC519C3E060}" srcOrd="2" destOrd="0" parTransId="{72A37D80-3439-4089-B88B-94D02DFA8EE7}" sibTransId="{B4F1CFFA-3208-43E8-8353-FC232B2948F7}"/>
    <dgm:cxn modelId="{147F280A-2509-4411-B233-AB1FCDB69525}" type="presOf" srcId="{F89D5515-1297-4992-9A1D-CD20EC9F9EB5}" destId="{82A953CA-B598-49C9-BCC1-C1C15AC36BE0}" srcOrd="1" destOrd="0" presId="urn:microsoft.com/office/officeart/2005/8/layout/vList4#2"/>
    <dgm:cxn modelId="{F13AACA6-DCC7-4E8E-A99E-A2A20CB4352B}" type="presParOf" srcId="{4FA0C38F-C1E2-4746-A6C6-F74FEB6331B5}" destId="{38DEEB42-6141-4605-9E5B-FB1E4ED2B682}" srcOrd="0" destOrd="0" presId="urn:microsoft.com/office/officeart/2005/8/layout/vList4#2"/>
    <dgm:cxn modelId="{0A3B2F4C-FD14-44A2-AF78-DCE4870F414D}" type="presParOf" srcId="{38DEEB42-6141-4605-9E5B-FB1E4ED2B682}" destId="{E4933DAE-BCA9-4A97-A755-528F3F8C763A}" srcOrd="0" destOrd="0" presId="urn:microsoft.com/office/officeart/2005/8/layout/vList4#2"/>
    <dgm:cxn modelId="{99579E8A-338A-46B9-A1BC-8990763E14A1}" type="presParOf" srcId="{38DEEB42-6141-4605-9E5B-FB1E4ED2B682}" destId="{86335AE4-2329-46F7-A950-347BDD235953}" srcOrd="1" destOrd="0" presId="urn:microsoft.com/office/officeart/2005/8/layout/vList4#2"/>
    <dgm:cxn modelId="{4DFBB713-78E0-463A-9E5A-CC4008E49D5F}" type="presParOf" srcId="{38DEEB42-6141-4605-9E5B-FB1E4ED2B682}" destId="{36AED87E-00BE-41D6-BF21-642FF63664B0}" srcOrd="2" destOrd="0" presId="urn:microsoft.com/office/officeart/2005/8/layout/vList4#2"/>
    <dgm:cxn modelId="{CA01ED8B-7F3A-4303-8115-F41E107D7E40}" type="presParOf" srcId="{4FA0C38F-C1E2-4746-A6C6-F74FEB6331B5}" destId="{9E3C92FD-E9C6-4D55-A335-0325507CD135}" srcOrd="1" destOrd="0" presId="urn:microsoft.com/office/officeart/2005/8/layout/vList4#2"/>
    <dgm:cxn modelId="{7733FF7F-BC42-4242-951A-CBA2172BA158}" type="presParOf" srcId="{4FA0C38F-C1E2-4746-A6C6-F74FEB6331B5}" destId="{903665EC-7CF6-476F-80F9-763B1CCAD3D1}" srcOrd="2" destOrd="0" presId="urn:microsoft.com/office/officeart/2005/8/layout/vList4#2"/>
    <dgm:cxn modelId="{1F25226F-793F-4C2E-A003-C2640FA57D1D}" type="presParOf" srcId="{903665EC-7CF6-476F-80F9-763B1CCAD3D1}" destId="{219B3337-0973-44E7-A43A-C2F6DA2B01D3}" srcOrd="0" destOrd="0" presId="urn:microsoft.com/office/officeart/2005/8/layout/vList4#2"/>
    <dgm:cxn modelId="{6C7C24FC-D297-4D41-939B-4043D1398125}" type="presParOf" srcId="{903665EC-7CF6-476F-80F9-763B1CCAD3D1}" destId="{22B94D30-B6C4-47C0-BE82-642483637FAC}" srcOrd="1" destOrd="0" presId="urn:microsoft.com/office/officeart/2005/8/layout/vList4#2"/>
    <dgm:cxn modelId="{C800C6C1-FEA3-4078-8D6D-A4A1200B7E49}" type="presParOf" srcId="{903665EC-7CF6-476F-80F9-763B1CCAD3D1}" destId="{82A953CA-B598-49C9-BCC1-C1C15AC36BE0}" srcOrd="2" destOrd="0" presId="urn:microsoft.com/office/officeart/2005/8/layout/vList4#2"/>
    <dgm:cxn modelId="{480333F1-7979-4BF1-A778-8347715D38FE}" type="presParOf" srcId="{4FA0C38F-C1E2-4746-A6C6-F74FEB6331B5}" destId="{7DA85CD8-7616-4FF3-8F05-924AF41E6B04}" srcOrd="3" destOrd="0" presId="urn:microsoft.com/office/officeart/2005/8/layout/vList4#2"/>
    <dgm:cxn modelId="{B9847EBB-6075-4F68-935C-59D8AB0516D8}" type="presParOf" srcId="{4FA0C38F-C1E2-4746-A6C6-F74FEB6331B5}" destId="{0A840176-C5C8-478A-AD8C-A01DE76E4510}" srcOrd="4" destOrd="0" presId="urn:microsoft.com/office/officeart/2005/8/layout/vList4#2"/>
    <dgm:cxn modelId="{076103D0-A9C5-404B-B392-EF0D39599F11}" type="presParOf" srcId="{0A840176-C5C8-478A-AD8C-A01DE76E4510}" destId="{20055882-D229-404F-82E0-5811FBE9DB1C}" srcOrd="0" destOrd="0" presId="urn:microsoft.com/office/officeart/2005/8/layout/vList4#2"/>
    <dgm:cxn modelId="{2ABBABB5-C0BF-430D-B3F4-351592765D96}" type="presParOf" srcId="{0A840176-C5C8-478A-AD8C-A01DE76E4510}" destId="{7AD6FDD2-A878-4E1E-B4A9-757532E214A3}" srcOrd="1" destOrd="0" presId="urn:microsoft.com/office/officeart/2005/8/layout/vList4#2"/>
    <dgm:cxn modelId="{11212851-D9E4-48FE-91B2-DD9ABD17BF25}" type="presParOf" srcId="{0A840176-C5C8-478A-AD8C-A01DE76E4510}" destId="{DB64D71B-931A-4429-9337-8FBD2A2A7215}" srcOrd="2" destOrd="0" presId="urn:microsoft.com/office/officeart/2005/8/layout/vList4#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3311E-5D41-4DA8-8DD6-27466646090F}">
      <dsp:nvSpPr>
        <dsp:cNvPr id="0" name=""/>
        <dsp:cNvSpPr/>
      </dsp:nvSpPr>
      <dsp:spPr>
        <a:xfrm>
          <a:off x="0" y="2209"/>
          <a:ext cx="3028950" cy="1130385"/>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solidFill>
                <a:srgbClr val="FF0000"/>
              </a:solidFill>
            </a:rPr>
            <a:t>COMPORTAMENTO UMANO SBAGLIATO</a:t>
          </a:r>
          <a:r>
            <a:rPr lang="it-IT" sz="1800" kern="1200" dirty="0" smtClean="0"/>
            <a:t> </a:t>
          </a:r>
          <a:r>
            <a:rPr lang="it-IT" sz="1800" kern="1200" dirty="0" smtClean="0">
              <a:solidFill>
                <a:schemeClr val="tx1"/>
              </a:solidFill>
            </a:rPr>
            <a:t>COME FONTE DELL’ERRORE</a:t>
          </a:r>
          <a:endParaRPr lang="it-IT" sz="1800" kern="1200" dirty="0">
            <a:solidFill>
              <a:schemeClr val="tx1"/>
            </a:solidFill>
          </a:endParaRPr>
        </a:p>
      </dsp:txBody>
      <dsp:txXfrm>
        <a:off x="33108" y="35317"/>
        <a:ext cx="2962734" cy="1064169"/>
      </dsp:txXfrm>
    </dsp:sp>
    <dsp:sp modelId="{B9D7EA53-C4CD-4AFF-B714-1822BDD81B4F}">
      <dsp:nvSpPr>
        <dsp:cNvPr id="0" name=""/>
        <dsp:cNvSpPr/>
      </dsp:nvSpPr>
      <dsp:spPr>
        <a:xfrm rot="5400000">
          <a:off x="1306764" y="1155206"/>
          <a:ext cx="415421" cy="5086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it-IT" sz="2000" kern="1200"/>
        </a:p>
      </dsp:txBody>
      <dsp:txXfrm rot="-5400000">
        <a:off x="1361873" y="1201832"/>
        <a:ext cx="305203" cy="290795"/>
      </dsp:txXfrm>
    </dsp:sp>
    <dsp:sp modelId="{C99FEAE5-D291-4799-BFD9-4C66BC17B973}">
      <dsp:nvSpPr>
        <dsp:cNvPr id="0" name=""/>
        <dsp:cNvSpPr/>
      </dsp:nvSpPr>
      <dsp:spPr>
        <a:xfrm>
          <a:off x="0" y="1686490"/>
          <a:ext cx="3028950" cy="1130385"/>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smtClean="0">
              <a:solidFill>
                <a:schemeClr val="tx1"/>
              </a:solidFill>
            </a:rPr>
            <a:t>PREVENZIONE</a:t>
          </a:r>
        </a:p>
        <a:p>
          <a:pPr lvl="0" algn="ctr" defTabSz="1066800">
            <a:lnSpc>
              <a:spcPct val="90000"/>
            </a:lnSpc>
            <a:spcBef>
              <a:spcPct val="0"/>
            </a:spcBef>
            <a:spcAft>
              <a:spcPct val="35000"/>
            </a:spcAft>
          </a:pPr>
          <a:r>
            <a:rPr lang="it-IT" sz="2400" kern="1200" dirty="0" smtClean="0">
              <a:solidFill>
                <a:schemeClr val="tx1"/>
              </a:solidFill>
            </a:rPr>
            <a:t>DELL’ERRORE</a:t>
          </a:r>
          <a:endParaRPr lang="it-IT" sz="2400" kern="1200" dirty="0">
            <a:solidFill>
              <a:schemeClr val="tx1"/>
            </a:solidFill>
          </a:endParaRPr>
        </a:p>
      </dsp:txBody>
      <dsp:txXfrm>
        <a:off x="33108" y="1719598"/>
        <a:ext cx="2962734" cy="1064169"/>
      </dsp:txXfrm>
    </dsp:sp>
    <dsp:sp modelId="{F0285D32-B575-4D4A-9734-88A279541E6A}">
      <dsp:nvSpPr>
        <dsp:cNvPr id="0" name=""/>
        <dsp:cNvSpPr/>
      </dsp:nvSpPr>
      <dsp:spPr>
        <a:xfrm rot="5400000">
          <a:off x="1298290" y="2850784"/>
          <a:ext cx="432368" cy="5086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it-IT" sz="2100" kern="1200"/>
        </a:p>
      </dsp:txBody>
      <dsp:txXfrm rot="-5400000">
        <a:off x="1361873" y="2888936"/>
        <a:ext cx="305203" cy="302658"/>
      </dsp:txXfrm>
    </dsp:sp>
    <dsp:sp modelId="{4A25EEF9-BC20-40D7-B424-4D40232C6C14}">
      <dsp:nvSpPr>
        <dsp:cNvPr id="0" name=""/>
        <dsp:cNvSpPr/>
      </dsp:nvSpPr>
      <dsp:spPr>
        <a:xfrm>
          <a:off x="0" y="3393367"/>
          <a:ext cx="3028950" cy="1130385"/>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solidFill>
                <a:schemeClr val="tx1"/>
              </a:solidFill>
            </a:rPr>
            <a:t>MIGLIORAMENTO DELLA CONOSCENZA, DELL’INFORMAZIONE E DELLA FORMAZIONE INDIVIDUALE</a:t>
          </a:r>
          <a:endParaRPr lang="it-IT" sz="1800" kern="1200" dirty="0">
            <a:solidFill>
              <a:schemeClr val="tx1"/>
            </a:solidFill>
          </a:endParaRPr>
        </a:p>
      </dsp:txBody>
      <dsp:txXfrm>
        <a:off x="33108" y="3426475"/>
        <a:ext cx="2962734" cy="1064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DFD6A-19E9-43A9-99EB-2B69FAC4E44E}">
      <dsp:nvSpPr>
        <dsp:cNvPr id="0" name=""/>
        <dsp:cNvSpPr/>
      </dsp:nvSpPr>
      <dsp:spPr>
        <a:xfrm>
          <a:off x="0" y="0"/>
          <a:ext cx="3028950" cy="1034347"/>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solidFill>
                <a:srgbClr val="FF0000"/>
              </a:solidFill>
            </a:rPr>
            <a:t>CONDIZIONE NELLE QUALI ACCADE </a:t>
          </a:r>
          <a:r>
            <a:rPr lang="it-IT" sz="1800" kern="1200" dirty="0" smtClean="0">
              <a:solidFill>
                <a:schemeClr val="tx1"/>
              </a:solidFill>
            </a:rPr>
            <a:t>L’ERRORE</a:t>
          </a:r>
          <a:endParaRPr lang="it-IT" sz="1800" kern="1200" dirty="0">
            <a:solidFill>
              <a:schemeClr val="tx1"/>
            </a:solidFill>
          </a:endParaRPr>
        </a:p>
      </dsp:txBody>
      <dsp:txXfrm>
        <a:off x="30295" y="30295"/>
        <a:ext cx="2968360" cy="973757"/>
      </dsp:txXfrm>
    </dsp:sp>
    <dsp:sp modelId="{F3CC9322-40D2-496F-A73C-8940902935BD}">
      <dsp:nvSpPr>
        <dsp:cNvPr id="0" name=""/>
        <dsp:cNvSpPr/>
      </dsp:nvSpPr>
      <dsp:spPr>
        <a:xfrm rot="5400000">
          <a:off x="1319547" y="1061522"/>
          <a:ext cx="389854" cy="4654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it-IT" sz="1900" kern="1200"/>
        </a:p>
      </dsp:txBody>
      <dsp:txXfrm rot="-5400000">
        <a:off x="1374837" y="1099323"/>
        <a:ext cx="279274" cy="272898"/>
      </dsp:txXfrm>
    </dsp:sp>
    <dsp:sp modelId="{376A0030-F27A-4209-9846-30A1615BD514}">
      <dsp:nvSpPr>
        <dsp:cNvPr id="0" name=""/>
        <dsp:cNvSpPr/>
      </dsp:nvSpPr>
      <dsp:spPr>
        <a:xfrm>
          <a:off x="0" y="1554153"/>
          <a:ext cx="3028950" cy="1417655"/>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solidFill>
                <a:schemeClr val="tx1"/>
              </a:solidFill>
            </a:rPr>
            <a:t>FALLIMENTO DEL SISTEMA: INTERCONNESSIONE </a:t>
          </a:r>
          <a:r>
            <a:rPr lang="it-IT" sz="1400" kern="1200" dirty="0" err="1" smtClean="0">
              <a:solidFill>
                <a:schemeClr val="tx1"/>
              </a:solidFill>
            </a:rPr>
            <a:t>DI</a:t>
          </a:r>
          <a:r>
            <a:rPr lang="it-IT" sz="1400" kern="1200" dirty="0" smtClean="0">
              <a:solidFill>
                <a:schemeClr val="tx1"/>
              </a:solidFill>
            </a:rPr>
            <a:t> ELEMENTI UMANI, TECNOLOGICI E RELAZIONALI INTERATTIVI E FINALIZZATI AD OBIETTIVO COMUNE</a:t>
          </a:r>
          <a:endParaRPr lang="it-IT" sz="1400" kern="1200" dirty="0">
            <a:solidFill>
              <a:schemeClr val="tx1"/>
            </a:solidFill>
          </a:endParaRPr>
        </a:p>
      </dsp:txBody>
      <dsp:txXfrm>
        <a:off x="41522" y="1595675"/>
        <a:ext cx="2945906" cy="1334611"/>
      </dsp:txXfrm>
    </dsp:sp>
    <dsp:sp modelId="{FDA8C595-6CC8-4E19-A807-DCB3369263B1}">
      <dsp:nvSpPr>
        <dsp:cNvPr id="0" name=""/>
        <dsp:cNvSpPr/>
      </dsp:nvSpPr>
      <dsp:spPr>
        <a:xfrm rot="5400000">
          <a:off x="1320534" y="2997667"/>
          <a:ext cx="387880" cy="4654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it-IT" sz="1900" kern="1200"/>
        </a:p>
      </dsp:txBody>
      <dsp:txXfrm rot="-5400000">
        <a:off x="1374837" y="3036455"/>
        <a:ext cx="279274" cy="271516"/>
      </dsp:txXfrm>
    </dsp:sp>
    <dsp:sp modelId="{F2B8160D-EED5-4DEA-A560-E86E294358CA}">
      <dsp:nvSpPr>
        <dsp:cNvPr id="0" name=""/>
        <dsp:cNvSpPr/>
      </dsp:nvSpPr>
      <dsp:spPr>
        <a:xfrm>
          <a:off x="0" y="3488982"/>
          <a:ext cx="3028950" cy="1034347"/>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solidFill>
                <a:schemeClr val="tx1"/>
              </a:solidFill>
            </a:rPr>
            <a:t>RIMEDIO INDIRIZZATO VERSO PROBLEMI NASCOSTI E RESET DEI PROCESSI</a:t>
          </a:r>
          <a:endParaRPr lang="it-IT" sz="1800" kern="1200" dirty="0">
            <a:solidFill>
              <a:schemeClr val="tx1"/>
            </a:solidFill>
          </a:endParaRPr>
        </a:p>
      </dsp:txBody>
      <dsp:txXfrm>
        <a:off x="30295" y="3519277"/>
        <a:ext cx="2968360" cy="9737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33DAE-BCA9-4A97-A755-528F3F8C763A}">
      <dsp:nvSpPr>
        <dsp:cNvPr id="0" name=""/>
        <dsp:cNvSpPr/>
      </dsp:nvSpPr>
      <dsp:spPr>
        <a:xfrm>
          <a:off x="0" y="0"/>
          <a:ext cx="4572000" cy="142876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smtClean="0">
              <a:solidFill>
                <a:schemeClr val="tx1"/>
              </a:solidFill>
            </a:rPr>
            <a:t>ASPETTI ORGANIZZATIVI E GESTIONALI</a:t>
          </a:r>
          <a:endParaRPr lang="it-IT" sz="2400" kern="1200" dirty="0">
            <a:solidFill>
              <a:schemeClr val="tx1"/>
            </a:solidFill>
          </a:endParaRPr>
        </a:p>
      </dsp:txBody>
      <dsp:txXfrm>
        <a:off x="1057276" y="0"/>
        <a:ext cx="3514724" cy="1428760"/>
      </dsp:txXfrm>
    </dsp:sp>
    <dsp:sp modelId="{86335AE4-2329-46F7-A950-347BDD235953}">
      <dsp:nvSpPr>
        <dsp:cNvPr id="0" name=""/>
        <dsp:cNvSpPr/>
      </dsp:nvSpPr>
      <dsp:spPr>
        <a:xfrm>
          <a:off x="142876" y="142876"/>
          <a:ext cx="914400" cy="1143008"/>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9B3337-0973-44E7-A43A-C2F6DA2B01D3}">
      <dsp:nvSpPr>
        <dsp:cNvPr id="0" name=""/>
        <dsp:cNvSpPr/>
      </dsp:nvSpPr>
      <dsp:spPr>
        <a:xfrm>
          <a:off x="0" y="1571636"/>
          <a:ext cx="4572000" cy="142876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t-IT" sz="2400" kern="1200" dirty="0" smtClean="0">
              <a:solidFill>
                <a:schemeClr val="tx1"/>
              </a:solidFill>
            </a:rPr>
            <a:t>STRUMENTAZIONE TECNOLOGICA</a:t>
          </a:r>
          <a:endParaRPr lang="it-IT" sz="2400" kern="1200" dirty="0">
            <a:solidFill>
              <a:schemeClr val="tx1"/>
            </a:solidFill>
          </a:endParaRPr>
        </a:p>
      </dsp:txBody>
      <dsp:txXfrm>
        <a:off x="1057276" y="1571636"/>
        <a:ext cx="3514724" cy="1428760"/>
      </dsp:txXfrm>
    </dsp:sp>
    <dsp:sp modelId="{22B94D30-B6C4-47C0-BE82-642483637FAC}">
      <dsp:nvSpPr>
        <dsp:cNvPr id="0" name=""/>
        <dsp:cNvSpPr/>
      </dsp:nvSpPr>
      <dsp:spPr>
        <a:xfrm>
          <a:off x="142876" y="1714512"/>
          <a:ext cx="914400" cy="1143008"/>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055882-D229-404F-82E0-5811FBE9DB1C}">
      <dsp:nvSpPr>
        <dsp:cNvPr id="0" name=""/>
        <dsp:cNvSpPr/>
      </dsp:nvSpPr>
      <dsp:spPr>
        <a:xfrm>
          <a:off x="0" y="3143272"/>
          <a:ext cx="4572000" cy="142876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t-IT" sz="2400" kern="1200" dirty="0" smtClean="0">
              <a:solidFill>
                <a:schemeClr val="tx1"/>
              </a:solidFill>
            </a:rPr>
            <a:t>CONSAPEVOLEZZA</a:t>
          </a:r>
        </a:p>
        <a:p>
          <a:pPr lvl="0" algn="ctr" defTabSz="1066800">
            <a:lnSpc>
              <a:spcPct val="90000"/>
            </a:lnSpc>
            <a:spcBef>
              <a:spcPct val="0"/>
            </a:spcBef>
            <a:spcAft>
              <a:spcPct val="35000"/>
            </a:spcAft>
          </a:pPr>
          <a:r>
            <a:rPr lang="it-IT" sz="2400" kern="1200" dirty="0" smtClean="0">
              <a:solidFill>
                <a:schemeClr val="tx1"/>
              </a:solidFill>
            </a:rPr>
            <a:t> COMPETENZA</a:t>
          </a:r>
        </a:p>
        <a:p>
          <a:pPr lvl="0" algn="ctr" defTabSz="1066800">
            <a:lnSpc>
              <a:spcPct val="90000"/>
            </a:lnSpc>
            <a:spcBef>
              <a:spcPct val="0"/>
            </a:spcBef>
            <a:spcAft>
              <a:spcPct val="35000"/>
            </a:spcAft>
          </a:pPr>
          <a:r>
            <a:rPr lang="it-IT" sz="2400" kern="1200" dirty="0" smtClean="0">
              <a:solidFill>
                <a:schemeClr val="tx1"/>
              </a:solidFill>
            </a:rPr>
            <a:t> SENSIBILITA’</a:t>
          </a:r>
          <a:endParaRPr lang="it-IT" sz="2400" kern="1200" dirty="0">
            <a:solidFill>
              <a:schemeClr val="tx1"/>
            </a:solidFill>
          </a:endParaRPr>
        </a:p>
      </dsp:txBody>
      <dsp:txXfrm>
        <a:off x="1057276" y="3143272"/>
        <a:ext cx="3514724" cy="1428760"/>
      </dsp:txXfrm>
    </dsp:sp>
    <dsp:sp modelId="{7AD6FDD2-A878-4E1E-B4A9-757532E214A3}">
      <dsp:nvSpPr>
        <dsp:cNvPr id="0" name=""/>
        <dsp:cNvSpPr/>
      </dsp:nvSpPr>
      <dsp:spPr>
        <a:xfrm>
          <a:off x="142876" y="3286148"/>
          <a:ext cx="914400" cy="1143008"/>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r>
              <a:rPr lang="it-IT" smtClean="0"/>
              <a:t>Liceo Classico Crotone</a:t>
            </a:r>
            <a:endParaRPr lang="it-IT"/>
          </a:p>
        </p:txBody>
      </p:sp>
      <p:sp>
        <p:nvSpPr>
          <p:cNvPr id="3" name="Segnaposto data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518C23A4-62DA-4B6C-9AD1-CFEEE91C1FAC}" type="datetimeFigureOut">
              <a:rPr lang="it-IT" smtClean="0"/>
              <a:pPr/>
              <a:t>12/01/2021</a:t>
            </a:fld>
            <a:endParaRPr lang="it-IT"/>
          </a:p>
        </p:txBody>
      </p:sp>
      <p:sp>
        <p:nvSpPr>
          <p:cNvPr id="4" name="Segnaposto piè di pagina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C0F920D9-BBB1-4575-B912-789D4A5550F7}" type="slidenum">
              <a:rPr lang="it-IT" smtClean="0"/>
              <a:pPr/>
              <a:t>‹N›</a:t>
            </a:fld>
            <a:endParaRPr lang="it-IT"/>
          </a:p>
        </p:txBody>
      </p:sp>
    </p:spTree>
    <p:extLst>
      <p:ext uri="{BB962C8B-B14F-4D97-AF65-F5344CB8AC3E}">
        <p14:creationId xmlns:p14="http://schemas.microsoft.com/office/powerpoint/2010/main" xmlns="" val="225146188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it-IT" smtClean="0"/>
              <a:t>Liceo Classico Crotone</a:t>
            </a:r>
            <a:endParaRPr lang="it-IT"/>
          </a:p>
        </p:txBody>
      </p:sp>
      <p:sp>
        <p:nvSpPr>
          <p:cNvPr id="3" name="Segnaposto data 2"/>
          <p:cNvSpPr>
            <a:spLocks noGrp="1"/>
          </p:cNvSpPr>
          <p:nvPr>
            <p:ph type="dt" idx="1"/>
          </p:nvPr>
        </p:nvSpPr>
        <p:spPr>
          <a:xfrm>
            <a:off x="3850443" y="0"/>
            <a:ext cx="2945659" cy="49371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522920B-C6E2-4793-8E78-0091E1F9B1A0}" type="datetimeFigureOut">
              <a:rPr lang="it-IT"/>
              <a:pPr>
                <a:defRPr/>
              </a:pPr>
              <a:t>12/01/2021</a:t>
            </a:fld>
            <a:endParaRPr lang="it-IT"/>
          </a:p>
        </p:txBody>
      </p:sp>
      <p:sp>
        <p:nvSpPr>
          <p:cNvPr id="4" name="Segnaposto immagine diapositiva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1CBECDA-0663-449E-A5CC-17BC8D14EAC2}" type="slidenum">
              <a:rPr lang="it-IT"/>
              <a:pPr>
                <a:defRPr/>
              </a:pPr>
              <a:t>‹N›</a:t>
            </a:fld>
            <a:endParaRPr lang="it-IT"/>
          </a:p>
        </p:txBody>
      </p:sp>
    </p:spTree>
    <p:extLst>
      <p:ext uri="{BB962C8B-B14F-4D97-AF65-F5344CB8AC3E}">
        <p14:creationId xmlns:p14="http://schemas.microsoft.com/office/powerpoint/2010/main" xmlns="" val="94265586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egnaposto immagine diapositiva 1"/>
          <p:cNvSpPr>
            <a:spLocks noGrp="1" noRot="1" noChangeAspect="1" noTextEdit="1"/>
          </p:cNvSpPr>
          <p:nvPr>
            <p:ph type="sldImg"/>
          </p:nvPr>
        </p:nvSpPr>
        <p:spPr>
          <a:ln/>
        </p:spPr>
      </p:sp>
      <p:sp>
        <p:nvSpPr>
          <p:cNvPr id="9933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r>
              <a:rPr lang="it-IT" altLang="it-IT" smtClean="0">
                <a:latin typeface="Trebuchet MS" pitchFamily="34" charset="0"/>
                <a:cs typeface="Times New Roman" pitchFamily="18" charset="0"/>
              </a:rPr>
              <a:t>Nella definizione del concetto di pericolo si porrà l’accento sul fatto che si tratta di una caratteristica intrinseca di un certo agente e che questa descrive la sola potenzialità di causare il danno.</a:t>
            </a:r>
            <a:endParaRPr lang="it-IT" altLang="it-IT" smtClean="0">
              <a:latin typeface="Times New Roman" pitchFamily="18" charset="0"/>
              <a:cs typeface="Times New Roman" pitchFamily="18" charset="0"/>
            </a:endParaRPr>
          </a:p>
          <a:p>
            <a:pPr algn="just"/>
            <a:r>
              <a:rPr lang="it-IT" altLang="it-IT" smtClean="0">
                <a:latin typeface="Trebuchet MS" pitchFamily="34" charset="0"/>
                <a:cs typeface="Times New Roman" pitchFamily="18" charset="0"/>
              </a:rPr>
              <a:t>Si chiederanno esempi all’aula su agenti pericolosi (annotare alla lavagna per riprendere successivamente): gli agenti chimici, la velocità, il fumo di sigaretta, il telefonino, lanciarsi con un paracadute, guidare la macchina ecc.</a:t>
            </a:r>
            <a:endParaRPr lang="it-IT" altLang="it-IT" smtClean="0">
              <a:latin typeface="Times New Roman" pitchFamily="18" charset="0"/>
              <a:cs typeface="Times New Roman" pitchFamily="18" charset="0"/>
            </a:endParaRPr>
          </a:p>
          <a:p>
            <a:endParaRPr lang="it-IT" altLang="it-IT" smtClean="0"/>
          </a:p>
        </p:txBody>
      </p:sp>
      <p:sp>
        <p:nvSpPr>
          <p:cNvPr id="9933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32549" indent="-281750" eaLnBrk="0" hangingPunct="0">
              <a:spcBef>
                <a:spcPct val="30000"/>
              </a:spcBef>
              <a:defRPr sz="1200">
                <a:solidFill>
                  <a:schemeClr val="tx1"/>
                </a:solidFill>
                <a:latin typeface="Arial" charset="0"/>
                <a:cs typeface="Arial" charset="0"/>
              </a:defRPr>
            </a:lvl2pPr>
            <a:lvl3pPr marL="1126998" indent="-225400" eaLnBrk="0" hangingPunct="0">
              <a:spcBef>
                <a:spcPct val="30000"/>
              </a:spcBef>
              <a:defRPr sz="1200">
                <a:solidFill>
                  <a:schemeClr val="tx1"/>
                </a:solidFill>
                <a:latin typeface="Arial" charset="0"/>
                <a:cs typeface="Arial" charset="0"/>
              </a:defRPr>
            </a:lvl3pPr>
            <a:lvl4pPr marL="1577797" indent="-225400" eaLnBrk="0" hangingPunct="0">
              <a:spcBef>
                <a:spcPct val="30000"/>
              </a:spcBef>
              <a:defRPr sz="1200">
                <a:solidFill>
                  <a:schemeClr val="tx1"/>
                </a:solidFill>
                <a:latin typeface="Arial" charset="0"/>
                <a:cs typeface="Arial" charset="0"/>
              </a:defRPr>
            </a:lvl4pPr>
            <a:lvl5pPr marL="2028596" indent="-225400" eaLnBrk="0" hangingPunct="0">
              <a:spcBef>
                <a:spcPct val="30000"/>
              </a:spcBef>
              <a:defRPr sz="1200">
                <a:solidFill>
                  <a:schemeClr val="tx1"/>
                </a:solidFill>
                <a:latin typeface="Arial" charset="0"/>
                <a:cs typeface="Arial" charset="0"/>
              </a:defRPr>
            </a:lvl5pPr>
            <a:lvl6pPr marL="2479396" indent="-225400" eaLnBrk="0" fontAlgn="base" hangingPunct="0">
              <a:spcBef>
                <a:spcPct val="30000"/>
              </a:spcBef>
              <a:spcAft>
                <a:spcPct val="0"/>
              </a:spcAft>
              <a:defRPr sz="1200">
                <a:solidFill>
                  <a:schemeClr val="tx1"/>
                </a:solidFill>
                <a:latin typeface="Arial" charset="0"/>
                <a:cs typeface="Arial" charset="0"/>
              </a:defRPr>
            </a:lvl6pPr>
            <a:lvl7pPr marL="2930195" indent="-225400" eaLnBrk="0" fontAlgn="base" hangingPunct="0">
              <a:spcBef>
                <a:spcPct val="30000"/>
              </a:spcBef>
              <a:spcAft>
                <a:spcPct val="0"/>
              </a:spcAft>
              <a:defRPr sz="1200">
                <a:solidFill>
                  <a:schemeClr val="tx1"/>
                </a:solidFill>
                <a:latin typeface="Arial" charset="0"/>
                <a:cs typeface="Arial" charset="0"/>
              </a:defRPr>
            </a:lvl7pPr>
            <a:lvl8pPr marL="3380994" indent="-225400" eaLnBrk="0" fontAlgn="base" hangingPunct="0">
              <a:spcBef>
                <a:spcPct val="30000"/>
              </a:spcBef>
              <a:spcAft>
                <a:spcPct val="0"/>
              </a:spcAft>
              <a:defRPr sz="1200">
                <a:solidFill>
                  <a:schemeClr val="tx1"/>
                </a:solidFill>
                <a:latin typeface="Arial" charset="0"/>
                <a:cs typeface="Arial" charset="0"/>
              </a:defRPr>
            </a:lvl8pPr>
            <a:lvl9pPr marL="3831793" indent="-2254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5713E40-2DD9-4261-93CB-5387E911B550}" type="slidenum">
              <a:rPr lang="it-IT" altLang="it-IT" smtClean="0"/>
              <a:pPr eaLnBrk="1" hangingPunct="1">
                <a:spcBef>
                  <a:spcPct val="0"/>
                </a:spcBef>
              </a:pPr>
              <a:t>9</a:t>
            </a:fld>
            <a:endParaRPr lang="it-IT" altLang="it-IT" smtClean="0"/>
          </a:p>
        </p:txBody>
      </p:sp>
    </p:spTree>
    <p:extLst>
      <p:ext uri="{BB962C8B-B14F-4D97-AF65-F5344CB8AC3E}">
        <p14:creationId xmlns:p14="http://schemas.microsoft.com/office/powerpoint/2010/main" xmlns="" val="1094216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egnaposto immagine diapositiva 1"/>
          <p:cNvSpPr>
            <a:spLocks noGrp="1" noRot="1" noChangeAspect="1" noTextEdit="1"/>
          </p:cNvSpPr>
          <p:nvPr>
            <p:ph type="sldImg"/>
          </p:nvPr>
        </p:nvSpPr>
        <p:spPr>
          <a:ln/>
        </p:spPr>
      </p:sp>
      <p:sp>
        <p:nvSpPr>
          <p:cNvPr id="107523"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r>
              <a:rPr lang="it-IT" altLang="it-IT" smtClean="0">
                <a:latin typeface="Trebuchet MS" pitchFamily="34" charset="0"/>
                <a:cs typeface="Times New Roman" pitchFamily="18" charset="0"/>
              </a:rPr>
              <a:t>Anche il concetto di protezione viene esemplificato in relazione alla definizione di rischio come funzione di probabilità e gravità. </a:t>
            </a:r>
            <a:endParaRPr lang="it-IT" altLang="it-IT" smtClean="0">
              <a:latin typeface="Times New Roman" pitchFamily="18" charset="0"/>
              <a:cs typeface="Times New Roman" pitchFamily="18" charset="0"/>
            </a:endParaRPr>
          </a:p>
          <a:p>
            <a:pPr algn="just"/>
            <a:r>
              <a:rPr lang="it-IT" altLang="it-IT" smtClean="0">
                <a:latin typeface="Trebuchet MS" pitchFamily="34" charset="0"/>
                <a:cs typeface="Times New Roman" pitchFamily="18" charset="0"/>
              </a:rPr>
              <a:t>Tra gli esempi di attività di protezione:</a:t>
            </a:r>
            <a:endParaRPr lang="it-IT" altLang="it-IT" smtClean="0">
              <a:latin typeface="Times New Roman" pitchFamily="18" charset="0"/>
              <a:cs typeface="Times New Roman" pitchFamily="18" charset="0"/>
            </a:endParaRPr>
          </a:p>
          <a:p>
            <a:pPr marL="796725" lvl="1" indent="-341230" algn="just">
              <a:buFont typeface="Courier New" pitchFamily="49" charset="0"/>
              <a:buChar char="o"/>
            </a:pPr>
            <a:r>
              <a:rPr lang="it-IT" altLang="it-IT" smtClean="0">
                <a:latin typeface="Trebuchet MS" pitchFamily="34" charset="0"/>
                <a:cs typeface="Times New Roman" pitchFamily="18" charset="0"/>
              </a:rPr>
              <a:t>i dispositivi di protezione individuale;</a:t>
            </a:r>
            <a:endParaRPr lang="it-IT" altLang="it-IT" smtClean="0">
              <a:latin typeface="Times New Roman" pitchFamily="18" charset="0"/>
              <a:cs typeface="Times New Roman" pitchFamily="18" charset="0"/>
            </a:endParaRPr>
          </a:p>
          <a:p>
            <a:pPr marL="796725" lvl="1" indent="-341230" algn="just">
              <a:buFont typeface="Courier New" pitchFamily="49" charset="0"/>
              <a:buChar char="o"/>
            </a:pPr>
            <a:r>
              <a:rPr lang="it-IT" altLang="it-IT" smtClean="0">
                <a:latin typeface="Trebuchet MS" pitchFamily="34" charset="0"/>
                <a:cs typeface="Times New Roman" pitchFamily="18" charset="0"/>
              </a:rPr>
              <a:t>i dispositivi di protezione collettivi (cappe di aspirazione ecc.);</a:t>
            </a:r>
            <a:endParaRPr lang="it-IT" altLang="it-IT" smtClean="0">
              <a:latin typeface="Times New Roman" pitchFamily="18" charset="0"/>
              <a:cs typeface="Times New Roman" pitchFamily="18" charset="0"/>
            </a:endParaRPr>
          </a:p>
          <a:p>
            <a:pPr marL="796725" lvl="1" indent="-341230" algn="just">
              <a:buFont typeface="Courier New" pitchFamily="49" charset="0"/>
              <a:buChar char="o"/>
            </a:pPr>
            <a:r>
              <a:rPr lang="it-IT" altLang="it-IT" smtClean="0">
                <a:latin typeface="Trebuchet MS" pitchFamily="34" charset="0"/>
                <a:cs typeface="Times New Roman" pitchFamily="18" charset="0"/>
              </a:rPr>
              <a:t>le reti anticaduta (permettono che l’operatore cada ma riducono il danno associato all’evento).</a:t>
            </a:r>
            <a:endParaRPr lang="it-IT" altLang="it-IT" smtClean="0">
              <a:latin typeface="Times New Roman" pitchFamily="18" charset="0"/>
              <a:cs typeface="Times New Roman" pitchFamily="18" charset="0"/>
            </a:endParaRPr>
          </a:p>
          <a:p>
            <a:pPr algn="just"/>
            <a:r>
              <a:rPr lang="it-IT" altLang="it-IT" smtClean="0">
                <a:latin typeface="Trebuchet MS" pitchFamily="34" charset="0"/>
                <a:cs typeface="Times New Roman" pitchFamily="18" charset="0"/>
              </a:rPr>
              <a:t>Esempio sulla guida di autoveicoli: l’airbag, le barre anti intrusione ecc.</a:t>
            </a:r>
            <a:endParaRPr lang="it-IT" altLang="it-IT" smtClean="0">
              <a:latin typeface="Times New Roman" pitchFamily="18" charset="0"/>
              <a:cs typeface="Times New Roman" pitchFamily="18" charset="0"/>
            </a:endParaRPr>
          </a:p>
          <a:p>
            <a:r>
              <a:rPr lang="it-IT" altLang="it-IT" smtClean="0">
                <a:latin typeface="Trebuchet MS" pitchFamily="34" charset="0"/>
                <a:cs typeface="Times New Roman" pitchFamily="18" charset="0"/>
              </a:rPr>
              <a:t> </a:t>
            </a:r>
            <a:endParaRPr lang="it-IT" altLang="it-IT" smtClean="0">
              <a:latin typeface="Times New Roman" pitchFamily="18" charset="0"/>
              <a:cs typeface="Times New Roman" pitchFamily="18" charset="0"/>
            </a:endParaRPr>
          </a:p>
          <a:p>
            <a:pPr algn="just"/>
            <a:r>
              <a:rPr lang="it-IT" altLang="it-IT" smtClean="0">
                <a:latin typeface="Trebuchet MS" pitchFamily="34" charset="0"/>
                <a:cs typeface="Times New Roman" pitchFamily="18" charset="0"/>
              </a:rPr>
              <a:t>Si insista sul fatto che le attività di protezione sono secondarie rispetto alle attività di prevenzione perché non evitano che l’evento di manifesti. Per questo motivo la normativa attribuisce maggiore importanza e priorità alle seconde.</a:t>
            </a:r>
            <a:endParaRPr lang="it-IT" altLang="it-IT" smtClean="0">
              <a:latin typeface="Times New Roman" pitchFamily="18" charset="0"/>
              <a:cs typeface="Times New Roman" pitchFamily="18" charset="0"/>
            </a:endParaRPr>
          </a:p>
          <a:p>
            <a:endParaRPr lang="it-IT" altLang="it-IT" smtClean="0"/>
          </a:p>
        </p:txBody>
      </p:sp>
      <p:sp>
        <p:nvSpPr>
          <p:cNvPr id="107524"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32549" indent="-281750" eaLnBrk="0" hangingPunct="0">
              <a:spcBef>
                <a:spcPct val="30000"/>
              </a:spcBef>
              <a:defRPr sz="1200">
                <a:solidFill>
                  <a:schemeClr val="tx1"/>
                </a:solidFill>
                <a:latin typeface="Arial" charset="0"/>
                <a:cs typeface="Arial" charset="0"/>
              </a:defRPr>
            </a:lvl2pPr>
            <a:lvl3pPr marL="1126998" indent="-225400" eaLnBrk="0" hangingPunct="0">
              <a:spcBef>
                <a:spcPct val="30000"/>
              </a:spcBef>
              <a:defRPr sz="1200">
                <a:solidFill>
                  <a:schemeClr val="tx1"/>
                </a:solidFill>
                <a:latin typeface="Arial" charset="0"/>
                <a:cs typeface="Arial" charset="0"/>
              </a:defRPr>
            </a:lvl3pPr>
            <a:lvl4pPr marL="1577797" indent="-225400" eaLnBrk="0" hangingPunct="0">
              <a:spcBef>
                <a:spcPct val="30000"/>
              </a:spcBef>
              <a:defRPr sz="1200">
                <a:solidFill>
                  <a:schemeClr val="tx1"/>
                </a:solidFill>
                <a:latin typeface="Arial" charset="0"/>
                <a:cs typeface="Arial" charset="0"/>
              </a:defRPr>
            </a:lvl4pPr>
            <a:lvl5pPr marL="2028596" indent="-225400" eaLnBrk="0" hangingPunct="0">
              <a:spcBef>
                <a:spcPct val="30000"/>
              </a:spcBef>
              <a:defRPr sz="1200">
                <a:solidFill>
                  <a:schemeClr val="tx1"/>
                </a:solidFill>
                <a:latin typeface="Arial" charset="0"/>
                <a:cs typeface="Arial" charset="0"/>
              </a:defRPr>
            </a:lvl5pPr>
            <a:lvl6pPr marL="2479396" indent="-225400" eaLnBrk="0" fontAlgn="base" hangingPunct="0">
              <a:spcBef>
                <a:spcPct val="30000"/>
              </a:spcBef>
              <a:spcAft>
                <a:spcPct val="0"/>
              </a:spcAft>
              <a:defRPr sz="1200">
                <a:solidFill>
                  <a:schemeClr val="tx1"/>
                </a:solidFill>
                <a:latin typeface="Arial" charset="0"/>
                <a:cs typeface="Arial" charset="0"/>
              </a:defRPr>
            </a:lvl6pPr>
            <a:lvl7pPr marL="2930195" indent="-225400" eaLnBrk="0" fontAlgn="base" hangingPunct="0">
              <a:spcBef>
                <a:spcPct val="30000"/>
              </a:spcBef>
              <a:spcAft>
                <a:spcPct val="0"/>
              </a:spcAft>
              <a:defRPr sz="1200">
                <a:solidFill>
                  <a:schemeClr val="tx1"/>
                </a:solidFill>
                <a:latin typeface="Arial" charset="0"/>
                <a:cs typeface="Arial" charset="0"/>
              </a:defRPr>
            </a:lvl7pPr>
            <a:lvl8pPr marL="3380994" indent="-225400" eaLnBrk="0" fontAlgn="base" hangingPunct="0">
              <a:spcBef>
                <a:spcPct val="30000"/>
              </a:spcBef>
              <a:spcAft>
                <a:spcPct val="0"/>
              </a:spcAft>
              <a:defRPr sz="1200">
                <a:solidFill>
                  <a:schemeClr val="tx1"/>
                </a:solidFill>
                <a:latin typeface="Arial" charset="0"/>
                <a:cs typeface="Arial" charset="0"/>
              </a:defRPr>
            </a:lvl8pPr>
            <a:lvl9pPr marL="3831793" indent="-2254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7EA86CC-D731-4ABB-95FB-533BCC91CF52}" type="slidenum">
              <a:rPr lang="it-IT" altLang="it-IT" smtClean="0"/>
              <a:pPr eaLnBrk="1" hangingPunct="1">
                <a:spcBef>
                  <a:spcPct val="0"/>
                </a:spcBef>
              </a:pPr>
              <a:t>24</a:t>
            </a:fld>
            <a:endParaRPr lang="it-IT" altLang="it-IT" smtClean="0"/>
          </a:p>
        </p:txBody>
      </p:sp>
    </p:spTree>
    <p:extLst>
      <p:ext uri="{BB962C8B-B14F-4D97-AF65-F5344CB8AC3E}">
        <p14:creationId xmlns:p14="http://schemas.microsoft.com/office/powerpoint/2010/main" xmlns="" val="1452048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8"/>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tabLst>
                <a:tab pos="0" algn="l"/>
                <a:tab pos="464887" algn="l"/>
                <a:tab pos="932904" algn="l"/>
                <a:tab pos="1400922" algn="l"/>
                <a:tab pos="1870504" algn="l"/>
                <a:tab pos="2338521" algn="l"/>
                <a:tab pos="2806539" algn="l"/>
                <a:tab pos="3274555" algn="l"/>
                <a:tab pos="3742573" algn="l"/>
                <a:tab pos="4210590" algn="l"/>
                <a:tab pos="4678607" algn="l"/>
                <a:tab pos="5146624" algn="l"/>
                <a:tab pos="5614642" algn="l"/>
                <a:tab pos="6082659" algn="l"/>
                <a:tab pos="6550676" algn="l"/>
                <a:tab pos="7018693" algn="l"/>
                <a:tab pos="7486711" algn="l"/>
                <a:tab pos="7954728" algn="l"/>
                <a:tab pos="8422745" algn="l"/>
                <a:tab pos="8890762" algn="l"/>
                <a:tab pos="9358780" algn="l"/>
              </a:tabLst>
              <a:defRPr sz="1200">
                <a:solidFill>
                  <a:schemeClr val="tx1"/>
                </a:solidFill>
                <a:latin typeface="Arial" charset="0"/>
                <a:cs typeface="Arial" charset="0"/>
              </a:defRPr>
            </a:lvl1pPr>
            <a:lvl2pPr marL="732549" indent="-281750" eaLnBrk="0" hangingPunct="0">
              <a:spcBef>
                <a:spcPct val="30000"/>
              </a:spcBef>
              <a:tabLst>
                <a:tab pos="0" algn="l"/>
                <a:tab pos="464887" algn="l"/>
                <a:tab pos="932904" algn="l"/>
                <a:tab pos="1400922" algn="l"/>
                <a:tab pos="1870504" algn="l"/>
                <a:tab pos="2338521" algn="l"/>
                <a:tab pos="2806539" algn="l"/>
                <a:tab pos="3274555" algn="l"/>
                <a:tab pos="3742573" algn="l"/>
                <a:tab pos="4210590" algn="l"/>
                <a:tab pos="4678607" algn="l"/>
                <a:tab pos="5146624" algn="l"/>
                <a:tab pos="5614642" algn="l"/>
                <a:tab pos="6082659" algn="l"/>
                <a:tab pos="6550676" algn="l"/>
                <a:tab pos="7018693" algn="l"/>
                <a:tab pos="7486711" algn="l"/>
                <a:tab pos="7954728" algn="l"/>
                <a:tab pos="8422745" algn="l"/>
                <a:tab pos="8890762" algn="l"/>
                <a:tab pos="9358780" algn="l"/>
              </a:tabLst>
              <a:defRPr sz="1200">
                <a:solidFill>
                  <a:schemeClr val="tx1"/>
                </a:solidFill>
                <a:latin typeface="Arial" charset="0"/>
                <a:cs typeface="Arial" charset="0"/>
              </a:defRPr>
            </a:lvl2pPr>
            <a:lvl3pPr marL="1126998" indent="-225400" eaLnBrk="0" hangingPunct="0">
              <a:spcBef>
                <a:spcPct val="30000"/>
              </a:spcBef>
              <a:tabLst>
                <a:tab pos="0" algn="l"/>
                <a:tab pos="464887" algn="l"/>
                <a:tab pos="932904" algn="l"/>
                <a:tab pos="1400922" algn="l"/>
                <a:tab pos="1870504" algn="l"/>
                <a:tab pos="2338521" algn="l"/>
                <a:tab pos="2806539" algn="l"/>
                <a:tab pos="3274555" algn="l"/>
                <a:tab pos="3742573" algn="l"/>
                <a:tab pos="4210590" algn="l"/>
                <a:tab pos="4678607" algn="l"/>
                <a:tab pos="5146624" algn="l"/>
                <a:tab pos="5614642" algn="l"/>
                <a:tab pos="6082659" algn="l"/>
                <a:tab pos="6550676" algn="l"/>
                <a:tab pos="7018693" algn="l"/>
                <a:tab pos="7486711" algn="l"/>
                <a:tab pos="7954728" algn="l"/>
                <a:tab pos="8422745" algn="l"/>
                <a:tab pos="8890762" algn="l"/>
                <a:tab pos="9358780" algn="l"/>
              </a:tabLst>
              <a:defRPr sz="1200">
                <a:solidFill>
                  <a:schemeClr val="tx1"/>
                </a:solidFill>
                <a:latin typeface="Arial" charset="0"/>
                <a:cs typeface="Arial" charset="0"/>
              </a:defRPr>
            </a:lvl3pPr>
            <a:lvl4pPr marL="1577797" indent="-225400" eaLnBrk="0" hangingPunct="0">
              <a:spcBef>
                <a:spcPct val="30000"/>
              </a:spcBef>
              <a:tabLst>
                <a:tab pos="0" algn="l"/>
                <a:tab pos="464887" algn="l"/>
                <a:tab pos="932904" algn="l"/>
                <a:tab pos="1400922" algn="l"/>
                <a:tab pos="1870504" algn="l"/>
                <a:tab pos="2338521" algn="l"/>
                <a:tab pos="2806539" algn="l"/>
                <a:tab pos="3274555" algn="l"/>
                <a:tab pos="3742573" algn="l"/>
                <a:tab pos="4210590" algn="l"/>
                <a:tab pos="4678607" algn="l"/>
                <a:tab pos="5146624" algn="l"/>
                <a:tab pos="5614642" algn="l"/>
                <a:tab pos="6082659" algn="l"/>
                <a:tab pos="6550676" algn="l"/>
                <a:tab pos="7018693" algn="l"/>
                <a:tab pos="7486711" algn="l"/>
                <a:tab pos="7954728" algn="l"/>
                <a:tab pos="8422745" algn="l"/>
                <a:tab pos="8890762" algn="l"/>
                <a:tab pos="9358780" algn="l"/>
              </a:tabLst>
              <a:defRPr sz="1200">
                <a:solidFill>
                  <a:schemeClr val="tx1"/>
                </a:solidFill>
                <a:latin typeface="Arial" charset="0"/>
                <a:cs typeface="Arial" charset="0"/>
              </a:defRPr>
            </a:lvl4pPr>
            <a:lvl5pPr marL="2028596" indent="-225400" eaLnBrk="0" hangingPunct="0">
              <a:spcBef>
                <a:spcPct val="30000"/>
              </a:spcBef>
              <a:tabLst>
                <a:tab pos="0" algn="l"/>
                <a:tab pos="464887" algn="l"/>
                <a:tab pos="932904" algn="l"/>
                <a:tab pos="1400922" algn="l"/>
                <a:tab pos="1870504" algn="l"/>
                <a:tab pos="2338521" algn="l"/>
                <a:tab pos="2806539" algn="l"/>
                <a:tab pos="3274555" algn="l"/>
                <a:tab pos="3742573" algn="l"/>
                <a:tab pos="4210590" algn="l"/>
                <a:tab pos="4678607" algn="l"/>
                <a:tab pos="5146624" algn="l"/>
                <a:tab pos="5614642" algn="l"/>
                <a:tab pos="6082659" algn="l"/>
                <a:tab pos="6550676" algn="l"/>
                <a:tab pos="7018693" algn="l"/>
                <a:tab pos="7486711" algn="l"/>
                <a:tab pos="7954728" algn="l"/>
                <a:tab pos="8422745" algn="l"/>
                <a:tab pos="8890762" algn="l"/>
                <a:tab pos="9358780" algn="l"/>
              </a:tabLst>
              <a:defRPr sz="1200">
                <a:solidFill>
                  <a:schemeClr val="tx1"/>
                </a:solidFill>
                <a:latin typeface="Arial" charset="0"/>
                <a:cs typeface="Arial" charset="0"/>
              </a:defRPr>
            </a:lvl5pPr>
            <a:lvl6pPr marL="2479396" indent="-225400" eaLnBrk="0" fontAlgn="base" hangingPunct="0">
              <a:spcBef>
                <a:spcPct val="30000"/>
              </a:spcBef>
              <a:spcAft>
                <a:spcPct val="0"/>
              </a:spcAft>
              <a:tabLst>
                <a:tab pos="0" algn="l"/>
                <a:tab pos="464887" algn="l"/>
                <a:tab pos="932904" algn="l"/>
                <a:tab pos="1400922" algn="l"/>
                <a:tab pos="1870504" algn="l"/>
                <a:tab pos="2338521" algn="l"/>
                <a:tab pos="2806539" algn="l"/>
                <a:tab pos="3274555" algn="l"/>
                <a:tab pos="3742573" algn="l"/>
                <a:tab pos="4210590" algn="l"/>
                <a:tab pos="4678607" algn="l"/>
                <a:tab pos="5146624" algn="l"/>
                <a:tab pos="5614642" algn="l"/>
                <a:tab pos="6082659" algn="l"/>
                <a:tab pos="6550676" algn="l"/>
                <a:tab pos="7018693" algn="l"/>
                <a:tab pos="7486711" algn="l"/>
                <a:tab pos="7954728" algn="l"/>
                <a:tab pos="8422745" algn="l"/>
                <a:tab pos="8890762" algn="l"/>
                <a:tab pos="9358780" algn="l"/>
              </a:tabLst>
              <a:defRPr sz="1200">
                <a:solidFill>
                  <a:schemeClr val="tx1"/>
                </a:solidFill>
                <a:latin typeface="Arial" charset="0"/>
                <a:cs typeface="Arial" charset="0"/>
              </a:defRPr>
            </a:lvl6pPr>
            <a:lvl7pPr marL="2930195" indent="-225400" eaLnBrk="0" fontAlgn="base" hangingPunct="0">
              <a:spcBef>
                <a:spcPct val="30000"/>
              </a:spcBef>
              <a:spcAft>
                <a:spcPct val="0"/>
              </a:spcAft>
              <a:tabLst>
                <a:tab pos="0" algn="l"/>
                <a:tab pos="464887" algn="l"/>
                <a:tab pos="932904" algn="l"/>
                <a:tab pos="1400922" algn="l"/>
                <a:tab pos="1870504" algn="l"/>
                <a:tab pos="2338521" algn="l"/>
                <a:tab pos="2806539" algn="l"/>
                <a:tab pos="3274555" algn="l"/>
                <a:tab pos="3742573" algn="l"/>
                <a:tab pos="4210590" algn="l"/>
                <a:tab pos="4678607" algn="l"/>
                <a:tab pos="5146624" algn="l"/>
                <a:tab pos="5614642" algn="l"/>
                <a:tab pos="6082659" algn="l"/>
                <a:tab pos="6550676" algn="l"/>
                <a:tab pos="7018693" algn="l"/>
                <a:tab pos="7486711" algn="l"/>
                <a:tab pos="7954728" algn="l"/>
                <a:tab pos="8422745" algn="l"/>
                <a:tab pos="8890762" algn="l"/>
                <a:tab pos="9358780" algn="l"/>
              </a:tabLst>
              <a:defRPr sz="1200">
                <a:solidFill>
                  <a:schemeClr val="tx1"/>
                </a:solidFill>
                <a:latin typeface="Arial" charset="0"/>
                <a:cs typeface="Arial" charset="0"/>
              </a:defRPr>
            </a:lvl7pPr>
            <a:lvl8pPr marL="3380994" indent="-225400" eaLnBrk="0" fontAlgn="base" hangingPunct="0">
              <a:spcBef>
                <a:spcPct val="30000"/>
              </a:spcBef>
              <a:spcAft>
                <a:spcPct val="0"/>
              </a:spcAft>
              <a:tabLst>
                <a:tab pos="0" algn="l"/>
                <a:tab pos="464887" algn="l"/>
                <a:tab pos="932904" algn="l"/>
                <a:tab pos="1400922" algn="l"/>
                <a:tab pos="1870504" algn="l"/>
                <a:tab pos="2338521" algn="l"/>
                <a:tab pos="2806539" algn="l"/>
                <a:tab pos="3274555" algn="l"/>
                <a:tab pos="3742573" algn="l"/>
                <a:tab pos="4210590" algn="l"/>
                <a:tab pos="4678607" algn="l"/>
                <a:tab pos="5146624" algn="l"/>
                <a:tab pos="5614642" algn="l"/>
                <a:tab pos="6082659" algn="l"/>
                <a:tab pos="6550676" algn="l"/>
                <a:tab pos="7018693" algn="l"/>
                <a:tab pos="7486711" algn="l"/>
                <a:tab pos="7954728" algn="l"/>
                <a:tab pos="8422745" algn="l"/>
                <a:tab pos="8890762" algn="l"/>
                <a:tab pos="9358780" algn="l"/>
              </a:tabLst>
              <a:defRPr sz="1200">
                <a:solidFill>
                  <a:schemeClr val="tx1"/>
                </a:solidFill>
                <a:latin typeface="Arial" charset="0"/>
                <a:cs typeface="Arial" charset="0"/>
              </a:defRPr>
            </a:lvl8pPr>
            <a:lvl9pPr marL="3831793" indent="-225400" eaLnBrk="0" fontAlgn="base" hangingPunct="0">
              <a:spcBef>
                <a:spcPct val="30000"/>
              </a:spcBef>
              <a:spcAft>
                <a:spcPct val="0"/>
              </a:spcAft>
              <a:tabLst>
                <a:tab pos="0" algn="l"/>
                <a:tab pos="464887" algn="l"/>
                <a:tab pos="932904" algn="l"/>
                <a:tab pos="1400922" algn="l"/>
                <a:tab pos="1870504" algn="l"/>
                <a:tab pos="2338521" algn="l"/>
                <a:tab pos="2806539" algn="l"/>
                <a:tab pos="3274555" algn="l"/>
                <a:tab pos="3742573" algn="l"/>
                <a:tab pos="4210590" algn="l"/>
                <a:tab pos="4678607" algn="l"/>
                <a:tab pos="5146624" algn="l"/>
                <a:tab pos="5614642" algn="l"/>
                <a:tab pos="6082659" algn="l"/>
                <a:tab pos="6550676" algn="l"/>
                <a:tab pos="7018693" algn="l"/>
                <a:tab pos="7486711" algn="l"/>
                <a:tab pos="7954728" algn="l"/>
                <a:tab pos="8422745" algn="l"/>
                <a:tab pos="8890762" algn="l"/>
                <a:tab pos="9358780" algn="l"/>
              </a:tabLst>
              <a:defRPr sz="1200">
                <a:solidFill>
                  <a:schemeClr val="tx1"/>
                </a:solidFill>
                <a:latin typeface="Arial" charset="0"/>
                <a:cs typeface="Arial" charset="0"/>
              </a:defRPr>
            </a:lvl9pPr>
          </a:lstStyle>
          <a:p>
            <a:pPr eaLnBrk="1" hangingPunct="1">
              <a:spcBef>
                <a:spcPct val="0"/>
              </a:spcBef>
            </a:pPr>
            <a:fld id="{AF44F2E1-6AFF-4FEE-AEBF-165CAFC880AA}" type="slidenum">
              <a:rPr lang="it-IT" altLang="it-IT" sz="1300">
                <a:solidFill>
                  <a:srgbClr val="000000"/>
                </a:solidFill>
                <a:latin typeface="Times New Roman" pitchFamily="18" charset="0"/>
                <a:ea typeface="Arial Unicode MS" pitchFamily="34" charset="-128"/>
                <a:cs typeface="Arial Unicode MS" pitchFamily="34" charset="-128"/>
              </a:rPr>
              <a:pPr eaLnBrk="1" hangingPunct="1">
                <a:spcBef>
                  <a:spcPct val="0"/>
                </a:spcBef>
              </a:pPr>
              <a:t>30</a:t>
            </a:fld>
            <a:endParaRPr lang="it-IT" altLang="it-IT" sz="1300">
              <a:solidFill>
                <a:srgbClr val="000000"/>
              </a:solidFill>
              <a:latin typeface="Times New Roman" pitchFamily="18" charset="0"/>
              <a:ea typeface="Arial Unicode MS" pitchFamily="34" charset="-128"/>
              <a:cs typeface="Arial Unicode MS" pitchFamily="34" charset="-128"/>
            </a:endParaRPr>
          </a:p>
        </p:txBody>
      </p:sp>
      <p:sp>
        <p:nvSpPr>
          <p:cNvPr id="104451" name="Rectangle 1"/>
          <p:cNvSpPr>
            <a:spLocks noGrp="1" noRot="1" noChangeAspect="1" noChangeArrowheads="1" noTextEdit="1"/>
          </p:cNvSpPr>
          <p:nvPr>
            <p:ph type="sldImg"/>
          </p:nvPr>
        </p:nvSpPr>
        <p:spPr>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04452" name="Rectangle 2"/>
          <p:cNvSpPr>
            <a:spLocks noGrp="1" noChangeArrowheads="1"/>
          </p:cNvSpPr>
          <p:nvPr>
            <p:ph type="body" idx="1"/>
          </p:nvPr>
        </p:nvSpPr>
        <p:spPr>
          <a:xfrm>
            <a:off x="679924" y="4689956"/>
            <a:ext cx="5436260" cy="444435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it-IT" altLang="it-IT" smtClean="0"/>
          </a:p>
        </p:txBody>
      </p:sp>
    </p:spTree>
    <p:extLst>
      <p:ext uri="{BB962C8B-B14F-4D97-AF65-F5344CB8AC3E}">
        <p14:creationId xmlns:p14="http://schemas.microsoft.com/office/powerpoint/2010/main" xmlns="" val="610788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egnaposto immagine diapositiva 1"/>
          <p:cNvSpPr>
            <a:spLocks noGrp="1" noRot="1" noChangeAspect="1"/>
          </p:cNvSpPr>
          <p:nvPr>
            <p:ph type="sldImg"/>
          </p:nvPr>
        </p:nvSpPr>
        <p:spPr bwMode="auto">
          <a:noFill/>
          <a:ln>
            <a:solidFill>
              <a:srgbClr val="000000"/>
            </a:solidFill>
            <a:miter lim="800000"/>
            <a:headEnd/>
            <a:tailEnd/>
          </a:ln>
        </p:spPr>
      </p:sp>
      <p:sp>
        <p:nvSpPr>
          <p:cNvPr id="3891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0723"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3EBBAC-0BBB-4E1E-AB81-5D412965E0D4}" type="slidenum">
              <a:rPr lang="it-IT"/>
              <a:pPr fontAlgn="base">
                <a:spcBef>
                  <a:spcPct val="0"/>
                </a:spcBef>
                <a:spcAft>
                  <a:spcPct val="0"/>
                </a:spcAft>
                <a:defRPr/>
              </a:pPr>
              <a:t>52</a:t>
            </a:fld>
            <a:endParaRPr lang="it-IT"/>
          </a:p>
        </p:txBody>
      </p:sp>
      <p:sp>
        <p:nvSpPr>
          <p:cNvPr id="2" name="Segnaposto intestazione 1"/>
          <p:cNvSpPr>
            <a:spLocks noGrp="1"/>
          </p:cNvSpPr>
          <p:nvPr>
            <p:ph type="hdr" sz="quarter" idx="10"/>
          </p:nvPr>
        </p:nvSpPr>
        <p:spPr/>
        <p:txBody>
          <a:bodyPr/>
          <a:lstStyle/>
          <a:p>
            <a:pPr>
              <a:defRPr/>
            </a:pPr>
            <a:r>
              <a:rPr lang="it-IT" smtClean="0"/>
              <a:t>Liceo Classico Crotone</a:t>
            </a:r>
            <a:endParaRPr lang="it-IT"/>
          </a:p>
        </p:txBody>
      </p:sp>
    </p:spTree>
    <p:extLst>
      <p:ext uri="{BB962C8B-B14F-4D97-AF65-F5344CB8AC3E}">
        <p14:creationId xmlns:p14="http://schemas.microsoft.com/office/powerpoint/2010/main" xmlns="" val="2720297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egnaposto immagine diapositiva 1"/>
          <p:cNvSpPr>
            <a:spLocks noGrp="1" noRot="1" noChangeAspect="1" noTextEdit="1"/>
          </p:cNvSpPr>
          <p:nvPr>
            <p:ph type="sldImg"/>
          </p:nvPr>
        </p:nvSpPr>
        <p:spPr>
          <a:ln/>
        </p:spPr>
      </p:sp>
      <p:sp>
        <p:nvSpPr>
          <p:cNvPr id="100355"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r>
              <a:rPr lang="it-IT" altLang="it-IT" smtClean="0">
                <a:latin typeface="Trebuchet MS" pitchFamily="34" charset="0"/>
                <a:cs typeface="Times New Roman" pitchFamily="18" charset="0"/>
              </a:rPr>
              <a:t>Nella definizione del concetto di rischio si porrà l’accento sul fatto che si tratta di una caratteristica che dipende dalle reali condizioni di uso.</a:t>
            </a:r>
            <a:endParaRPr lang="it-IT" altLang="it-IT" smtClean="0">
              <a:latin typeface="Times New Roman" pitchFamily="18" charset="0"/>
              <a:cs typeface="Times New Roman" pitchFamily="18" charset="0"/>
            </a:endParaRPr>
          </a:p>
          <a:p>
            <a:pPr algn="just"/>
            <a:r>
              <a:rPr lang="it-IT" altLang="it-IT" smtClean="0">
                <a:latin typeface="Trebuchet MS" pitchFamily="34" charset="0"/>
                <a:cs typeface="Times New Roman" pitchFamily="18" charset="0"/>
              </a:rPr>
              <a:t>Si chiederanno esempi all’aula su situazioni di rischio (ci si può riallacciare a quanto precedentemente annotato alla lavagna): gli agenti chimici sono rischio in funzione delle loro caratteristiche e dell’esposizione, la velocità è rischiosa in relazione alle caratteristiche del veicolo e della strada, il fumo di sigaretta è rischio in funzione del numero di sigarette e del tempo di esposizione ecc. </a:t>
            </a:r>
          </a:p>
          <a:p>
            <a:pPr algn="just"/>
            <a:endParaRPr lang="it-IT" altLang="it-IT" smtClean="0">
              <a:latin typeface="Trebuchet MS" pitchFamily="34" charset="0"/>
              <a:cs typeface="Times New Roman" pitchFamily="18" charset="0"/>
            </a:endParaRPr>
          </a:p>
          <a:p>
            <a:pPr algn="just"/>
            <a:r>
              <a:rPr lang="it-IT" altLang="it-IT" b="1" smtClean="0">
                <a:latin typeface="Trebuchet MS" pitchFamily="34" charset="0"/>
                <a:cs typeface="Times New Roman" pitchFamily="18" charset="0"/>
              </a:rPr>
              <a:t>Suggerimenti</a:t>
            </a:r>
            <a:r>
              <a:rPr lang="it-IT" altLang="it-IT" smtClean="0">
                <a:latin typeface="Trebuchet MS" pitchFamily="34" charset="0"/>
                <a:cs typeface="Times New Roman" pitchFamily="18" charset="0"/>
              </a:rPr>
              <a:t>: riprendere ed esaminare gli elementi caratterizzanti dei due infortuni di esempio (</a:t>
            </a:r>
            <a:r>
              <a:rPr lang="it-IT" altLang="it-IT" u="sng" smtClean="0">
                <a:latin typeface="Trebuchet MS" pitchFamily="34" charset="0"/>
                <a:cs typeface="Times New Roman" pitchFamily="18" charset="0"/>
              </a:rPr>
              <a:t>diapositiva 38</a:t>
            </a:r>
            <a:r>
              <a:rPr lang="it-IT" altLang="it-IT" smtClean="0">
                <a:latin typeface="Trebuchet MS" pitchFamily="34" charset="0"/>
                <a:cs typeface="Times New Roman" pitchFamily="18" charset="0"/>
              </a:rPr>
              <a:t>). Individuare pericoli e rischi.</a:t>
            </a:r>
            <a:endParaRPr lang="it-IT" altLang="it-IT" smtClean="0">
              <a:latin typeface="Times New Roman" pitchFamily="18" charset="0"/>
              <a:cs typeface="Times New Roman" pitchFamily="18" charset="0"/>
            </a:endParaRPr>
          </a:p>
          <a:p>
            <a:endParaRPr lang="it-IT" altLang="it-IT" smtClean="0"/>
          </a:p>
        </p:txBody>
      </p:sp>
      <p:sp>
        <p:nvSpPr>
          <p:cNvPr id="100356"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32549" indent="-281750" eaLnBrk="0" hangingPunct="0">
              <a:spcBef>
                <a:spcPct val="30000"/>
              </a:spcBef>
              <a:defRPr sz="1200">
                <a:solidFill>
                  <a:schemeClr val="tx1"/>
                </a:solidFill>
                <a:latin typeface="Arial" charset="0"/>
                <a:cs typeface="Arial" charset="0"/>
              </a:defRPr>
            </a:lvl2pPr>
            <a:lvl3pPr marL="1126998" indent="-225400" eaLnBrk="0" hangingPunct="0">
              <a:spcBef>
                <a:spcPct val="30000"/>
              </a:spcBef>
              <a:defRPr sz="1200">
                <a:solidFill>
                  <a:schemeClr val="tx1"/>
                </a:solidFill>
                <a:latin typeface="Arial" charset="0"/>
                <a:cs typeface="Arial" charset="0"/>
              </a:defRPr>
            </a:lvl3pPr>
            <a:lvl4pPr marL="1577797" indent="-225400" eaLnBrk="0" hangingPunct="0">
              <a:spcBef>
                <a:spcPct val="30000"/>
              </a:spcBef>
              <a:defRPr sz="1200">
                <a:solidFill>
                  <a:schemeClr val="tx1"/>
                </a:solidFill>
                <a:latin typeface="Arial" charset="0"/>
                <a:cs typeface="Arial" charset="0"/>
              </a:defRPr>
            </a:lvl4pPr>
            <a:lvl5pPr marL="2028596" indent="-225400" eaLnBrk="0" hangingPunct="0">
              <a:spcBef>
                <a:spcPct val="30000"/>
              </a:spcBef>
              <a:defRPr sz="1200">
                <a:solidFill>
                  <a:schemeClr val="tx1"/>
                </a:solidFill>
                <a:latin typeface="Arial" charset="0"/>
                <a:cs typeface="Arial" charset="0"/>
              </a:defRPr>
            </a:lvl5pPr>
            <a:lvl6pPr marL="2479396" indent="-225400" eaLnBrk="0" fontAlgn="base" hangingPunct="0">
              <a:spcBef>
                <a:spcPct val="30000"/>
              </a:spcBef>
              <a:spcAft>
                <a:spcPct val="0"/>
              </a:spcAft>
              <a:defRPr sz="1200">
                <a:solidFill>
                  <a:schemeClr val="tx1"/>
                </a:solidFill>
                <a:latin typeface="Arial" charset="0"/>
                <a:cs typeface="Arial" charset="0"/>
              </a:defRPr>
            </a:lvl6pPr>
            <a:lvl7pPr marL="2930195" indent="-225400" eaLnBrk="0" fontAlgn="base" hangingPunct="0">
              <a:spcBef>
                <a:spcPct val="30000"/>
              </a:spcBef>
              <a:spcAft>
                <a:spcPct val="0"/>
              </a:spcAft>
              <a:defRPr sz="1200">
                <a:solidFill>
                  <a:schemeClr val="tx1"/>
                </a:solidFill>
                <a:latin typeface="Arial" charset="0"/>
                <a:cs typeface="Arial" charset="0"/>
              </a:defRPr>
            </a:lvl7pPr>
            <a:lvl8pPr marL="3380994" indent="-225400" eaLnBrk="0" fontAlgn="base" hangingPunct="0">
              <a:spcBef>
                <a:spcPct val="30000"/>
              </a:spcBef>
              <a:spcAft>
                <a:spcPct val="0"/>
              </a:spcAft>
              <a:defRPr sz="1200">
                <a:solidFill>
                  <a:schemeClr val="tx1"/>
                </a:solidFill>
                <a:latin typeface="Arial" charset="0"/>
                <a:cs typeface="Arial" charset="0"/>
              </a:defRPr>
            </a:lvl8pPr>
            <a:lvl9pPr marL="3831793" indent="-2254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7E9C7A6-DC7A-4DD0-9DAE-AD4745C54EAC}" type="slidenum">
              <a:rPr lang="it-IT" altLang="it-IT" smtClean="0"/>
              <a:pPr eaLnBrk="1" hangingPunct="1">
                <a:spcBef>
                  <a:spcPct val="0"/>
                </a:spcBef>
              </a:pPr>
              <a:t>11</a:t>
            </a:fld>
            <a:endParaRPr lang="it-IT" altLang="it-IT" smtClean="0"/>
          </a:p>
        </p:txBody>
      </p:sp>
    </p:spTree>
    <p:extLst>
      <p:ext uri="{BB962C8B-B14F-4D97-AF65-F5344CB8AC3E}">
        <p14:creationId xmlns:p14="http://schemas.microsoft.com/office/powerpoint/2010/main" xmlns="" val="266939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a:ln/>
        </p:spPr>
      </p:sp>
      <p:sp>
        <p:nvSpPr>
          <p:cNvPr id="88067"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r>
              <a:rPr lang="it-IT" altLang="it-IT" smtClean="0">
                <a:latin typeface="Trebuchet MS" pitchFamily="34" charset="0"/>
                <a:cs typeface="Times New Roman" pitchFamily="18" charset="0"/>
              </a:rPr>
              <a:t>Su questa diapositiva si possono fare degli esempi di danno: </a:t>
            </a:r>
            <a:endParaRPr lang="it-IT" altLang="it-IT" smtClean="0">
              <a:latin typeface="Times New Roman" pitchFamily="18" charset="0"/>
              <a:cs typeface="Times New Roman" pitchFamily="18" charset="0"/>
            </a:endParaRPr>
          </a:p>
          <a:p>
            <a:pPr marL="796725" lvl="1" indent="-341230" algn="just">
              <a:buFont typeface="Courier New" pitchFamily="49" charset="0"/>
              <a:buChar char="o"/>
            </a:pPr>
            <a:r>
              <a:rPr lang="it-IT" altLang="it-IT" smtClean="0">
                <a:latin typeface="Trebuchet MS" pitchFamily="34" charset="0"/>
                <a:cs typeface="Times New Roman" pitchFamily="18" charset="0"/>
              </a:rPr>
              <a:t>gli infortuni, </a:t>
            </a:r>
            <a:endParaRPr lang="it-IT" altLang="it-IT" smtClean="0">
              <a:latin typeface="Times New Roman" pitchFamily="18" charset="0"/>
              <a:cs typeface="Times New Roman" pitchFamily="18" charset="0"/>
            </a:endParaRPr>
          </a:p>
          <a:p>
            <a:pPr marL="796725" lvl="1" indent="-341230" algn="just">
              <a:buFont typeface="Courier New" pitchFamily="49" charset="0"/>
              <a:buChar char="o"/>
            </a:pPr>
            <a:r>
              <a:rPr lang="it-IT" altLang="it-IT" smtClean="0">
                <a:latin typeface="Trebuchet MS" pitchFamily="34" charset="0"/>
                <a:cs typeface="Times New Roman" pitchFamily="18" charset="0"/>
              </a:rPr>
              <a:t>le malattie professionali, </a:t>
            </a:r>
            <a:endParaRPr lang="it-IT" altLang="it-IT" smtClean="0">
              <a:latin typeface="Times New Roman" pitchFamily="18" charset="0"/>
              <a:cs typeface="Times New Roman" pitchFamily="18" charset="0"/>
            </a:endParaRPr>
          </a:p>
          <a:p>
            <a:pPr marL="796725" lvl="1" indent="-341230" algn="just">
              <a:buFont typeface="Courier New" pitchFamily="49" charset="0"/>
              <a:buChar char="o"/>
            </a:pPr>
            <a:r>
              <a:rPr lang="it-IT" altLang="it-IT" smtClean="0">
                <a:latin typeface="Trebuchet MS" pitchFamily="34" charset="0"/>
                <a:cs typeface="Times New Roman" pitchFamily="18" charset="0"/>
              </a:rPr>
              <a:t>un incidente a una macchina, </a:t>
            </a:r>
            <a:endParaRPr lang="it-IT" altLang="it-IT" smtClean="0">
              <a:latin typeface="Times New Roman" pitchFamily="18" charset="0"/>
              <a:cs typeface="Times New Roman" pitchFamily="18" charset="0"/>
            </a:endParaRPr>
          </a:p>
          <a:p>
            <a:pPr marL="796725" lvl="1" indent="-341230" algn="just">
              <a:buFont typeface="Courier New" pitchFamily="49" charset="0"/>
              <a:buChar char="o"/>
            </a:pPr>
            <a:r>
              <a:rPr lang="it-IT" altLang="it-IT" smtClean="0">
                <a:latin typeface="Trebuchet MS" pitchFamily="34" charset="0"/>
                <a:cs typeface="Times New Roman" pitchFamily="18" charset="0"/>
              </a:rPr>
              <a:t>un ritardo di produzione, </a:t>
            </a:r>
            <a:endParaRPr lang="it-IT" altLang="it-IT" smtClean="0">
              <a:latin typeface="Times New Roman" pitchFamily="18" charset="0"/>
              <a:cs typeface="Times New Roman" pitchFamily="18" charset="0"/>
            </a:endParaRPr>
          </a:p>
          <a:p>
            <a:pPr marL="796725" lvl="1" indent="-341230" algn="just">
              <a:buFont typeface="Courier New" pitchFamily="49" charset="0"/>
              <a:buChar char="o"/>
            </a:pPr>
            <a:r>
              <a:rPr lang="it-IT" altLang="it-IT" smtClean="0">
                <a:latin typeface="Trebuchet MS" pitchFamily="34" charset="0"/>
                <a:cs typeface="Times New Roman" pitchFamily="18" charset="0"/>
              </a:rPr>
              <a:t>un danno economico, </a:t>
            </a:r>
            <a:endParaRPr lang="it-IT" altLang="it-IT" smtClean="0">
              <a:latin typeface="Times New Roman" pitchFamily="18" charset="0"/>
              <a:cs typeface="Times New Roman" pitchFamily="18" charset="0"/>
            </a:endParaRPr>
          </a:p>
          <a:p>
            <a:pPr marL="796725" lvl="1" indent="-341230" algn="just">
              <a:buFont typeface="Courier New" pitchFamily="49" charset="0"/>
              <a:buChar char="o"/>
            </a:pPr>
            <a:r>
              <a:rPr lang="it-IT" altLang="it-IT" smtClean="0">
                <a:latin typeface="Trebuchet MS" pitchFamily="34" charset="0"/>
                <a:cs typeface="Times New Roman" pitchFamily="18" charset="0"/>
              </a:rPr>
              <a:t>un’esondazione, </a:t>
            </a:r>
            <a:endParaRPr lang="it-IT" altLang="it-IT" smtClean="0">
              <a:latin typeface="Times New Roman" pitchFamily="18" charset="0"/>
              <a:cs typeface="Times New Roman" pitchFamily="18" charset="0"/>
            </a:endParaRPr>
          </a:p>
          <a:p>
            <a:pPr marL="796725" lvl="1" indent="-341230" algn="just">
              <a:buFont typeface="Courier New" pitchFamily="49" charset="0"/>
              <a:buChar char="o"/>
            </a:pPr>
            <a:r>
              <a:rPr lang="it-IT" altLang="it-IT" smtClean="0">
                <a:latin typeface="Trebuchet MS" pitchFamily="34" charset="0"/>
                <a:cs typeface="Times New Roman" pitchFamily="18" charset="0"/>
              </a:rPr>
              <a:t>un crollo. </a:t>
            </a:r>
            <a:endParaRPr lang="it-IT" altLang="it-IT" smtClean="0">
              <a:latin typeface="Times New Roman" pitchFamily="18" charset="0"/>
              <a:cs typeface="Times New Roman" pitchFamily="18" charset="0"/>
            </a:endParaRPr>
          </a:p>
          <a:p>
            <a:pPr algn="just"/>
            <a:r>
              <a:rPr lang="it-IT" altLang="it-IT" smtClean="0">
                <a:latin typeface="Trebuchet MS" pitchFamily="34" charset="0"/>
                <a:cs typeface="Times New Roman" pitchFamily="18" charset="0"/>
              </a:rPr>
              <a:t>Su ognuna di queste tipologie si può costruire con l’aula una sequenza di esempio che raccorda il rischio alle condizioni di rischio. </a:t>
            </a:r>
            <a:endParaRPr lang="it-IT" altLang="it-IT" smtClean="0">
              <a:latin typeface="Times New Roman" pitchFamily="18" charset="0"/>
              <a:cs typeface="Times New Roman" pitchFamily="18" charset="0"/>
            </a:endParaRPr>
          </a:p>
          <a:p>
            <a:endParaRPr lang="it-IT" altLang="it-IT" smtClean="0"/>
          </a:p>
        </p:txBody>
      </p:sp>
      <p:sp>
        <p:nvSpPr>
          <p:cNvPr id="88068"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32549" indent="-281750" eaLnBrk="0" hangingPunct="0">
              <a:spcBef>
                <a:spcPct val="30000"/>
              </a:spcBef>
              <a:defRPr sz="1200">
                <a:solidFill>
                  <a:schemeClr val="tx1"/>
                </a:solidFill>
                <a:latin typeface="Arial" charset="0"/>
                <a:cs typeface="Arial" charset="0"/>
              </a:defRPr>
            </a:lvl2pPr>
            <a:lvl3pPr marL="1126998" indent="-225400" eaLnBrk="0" hangingPunct="0">
              <a:spcBef>
                <a:spcPct val="30000"/>
              </a:spcBef>
              <a:defRPr sz="1200">
                <a:solidFill>
                  <a:schemeClr val="tx1"/>
                </a:solidFill>
                <a:latin typeface="Arial" charset="0"/>
                <a:cs typeface="Arial" charset="0"/>
              </a:defRPr>
            </a:lvl3pPr>
            <a:lvl4pPr marL="1577797" indent="-225400" eaLnBrk="0" hangingPunct="0">
              <a:spcBef>
                <a:spcPct val="30000"/>
              </a:spcBef>
              <a:defRPr sz="1200">
                <a:solidFill>
                  <a:schemeClr val="tx1"/>
                </a:solidFill>
                <a:latin typeface="Arial" charset="0"/>
                <a:cs typeface="Arial" charset="0"/>
              </a:defRPr>
            </a:lvl4pPr>
            <a:lvl5pPr marL="2028596" indent="-225400" eaLnBrk="0" hangingPunct="0">
              <a:spcBef>
                <a:spcPct val="30000"/>
              </a:spcBef>
              <a:defRPr sz="1200">
                <a:solidFill>
                  <a:schemeClr val="tx1"/>
                </a:solidFill>
                <a:latin typeface="Arial" charset="0"/>
                <a:cs typeface="Arial" charset="0"/>
              </a:defRPr>
            </a:lvl5pPr>
            <a:lvl6pPr marL="2479396" indent="-225400" eaLnBrk="0" fontAlgn="base" hangingPunct="0">
              <a:spcBef>
                <a:spcPct val="30000"/>
              </a:spcBef>
              <a:spcAft>
                <a:spcPct val="0"/>
              </a:spcAft>
              <a:defRPr sz="1200">
                <a:solidFill>
                  <a:schemeClr val="tx1"/>
                </a:solidFill>
                <a:latin typeface="Arial" charset="0"/>
                <a:cs typeface="Arial" charset="0"/>
              </a:defRPr>
            </a:lvl6pPr>
            <a:lvl7pPr marL="2930195" indent="-225400" eaLnBrk="0" fontAlgn="base" hangingPunct="0">
              <a:spcBef>
                <a:spcPct val="30000"/>
              </a:spcBef>
              <a:spcAft>
                <a:spcPct val="0"/>
              </a:spcAft>
              <a:defRPr sz="1200">
                <a:solidFill>
                  <a:schemeClr val="tx1"/>
                </a:solidFill>
                <a:latin typeface="Arial" charset="0"/>
                <a:cs typeface="Arial" charset="0"/>
              </a:defRPr>
            </a:lvl7pPr>
            <a:lvl8pPr marL="3380994" indent="-225400" eaLnBrk="0" fontAlgn="base" hangingPunct="0">
              <a:spcBef>
                <a:spcPct val="30000"/>
              </a:spcBef>
              <a:spcAft>
                <a:spcPct val="0"/>
              </a:spcAft>
              <a:defRPr sz="1200">
                <a:solidFill>
                  <a:schemeClr val="tx1"/>
                </a:solidFill>
                <a:latin typeface="Arial" charset="0"/>
                <a:cs typeface="Arial" charset="0"/>
              </a:defRPr>
            </a:lvl8pPr>
            <a:lvl9pPr marL="3831793" indent="-2254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F8831FB-39A1-49CB-89EE-FC7F3ADB3777}" type="slidenum">
              <a:rPr lang="it-IT" altLang="it-IT" smtClean="0"/>
              <a:pPr eaLnBrk="1" hangingPunct="1">
                <a:spcBef>
                  <a:spcPct val="0"/>
                </a:spcBef>
              </a:pPr>
              <a:t>12</a:t>
            </a:fld>
            <a:endParaRPr lang="it-IT" altLang="it-IT" smtClean="0"/>
          </a:p>
        </p:txBody>
      </p:sp>
    </p:spTree>
    <p:extLst>
      <p:ext uri="{BB962C8B-B14F-4D97-AF65-F5344CB8AC3E}">
        <p14:creationId xmlns:p14="http://schemas.microsoft.com/office/powerpoint/2010/main" xmlns="" val="790044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immagine diapositiva 1"/>
          <p:cNvSpPr>
            <a:spLocks noGrp="1" noRot="1" noChangeAspect="1" noTextEdit="1"/>
          </p:cNvSpPr>
          <p:nvPr>
            <p:ph type="sldImg"/>
          </p:nvPr>
        </p:nvSpPr>
        <p:spPr>
          <a:ln/>
        </p:spPr>
      </p:sp>
      <p:sp>
        <p:nvSpPr>
          <p:cNvPr id="102403"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it-IT" altLang="it-IT" smtClean="0">
                <a:latin typeface="Trebuchet MS" pitchFamily="34" charset="0"/>
                <a:cs typeface="Times New Roman" pitchFamily="18" charset="0"/>
              </a:rPr>
              <a:t>Le diverse tipologie di danno professionale vanno descritte in riferimento alla causa che li origina: un evento traumatico, un’esposizione progressiva, una disfunzione organizzativa.</a:t>
            </a:r>
            <a:endParaRPr lang="it-IT" altLang="it-IT" smtClean="0">
              <a:latin typeface="Times New Roman" pitchFamily="18" charset="0"/>
              <a:cs typeface="Times New Roman" pitchFamily="18" charset="0"/>
            </a:endParaRPr>
          </a:p>
          <a:p>
            <a:r>
              <a:rPr lang="it-IT" altLang="it-IT" smtClean="0">
                <a:latin typeface="Trebuchet MS" pitchFamily="34" charset="0"/>
                <a:cs typeface="Times New Roman" pitchFamily="18" charset="0"/>
              </a:rPr>
              <a:t>Si sottolinei come in queste tre diverse tipologie è molto diverso l’iter da seguire per individuare le cause e determinare l’eventuale correlazione tra la lavorazione svolta e il danno subito dal lavoratore.</a:t>
            </a:r>
            <a:endParaRPr lang="it-IT" altLang="it-IT" smtClean="0">
              <a:latin typeface="Times New Roman" pitchFamily="18" charset="0"/>
              <a:cs typeface="Times New Roman" pitchFamily="18" charset="0"/>
            </a:endParaRPr>
          </a:p>
          <a:p>
            <a:r>
              <a:rPr lang="it-IT" altLang="it-IT" smtClean="0">
                <a:latin typeface="Trebuchet MS" pitchFamily="34" charset="0"/>
                <a:cs typeface="Times New Roman" pitchFamily="18" charset="0"/>
              </a:rPr>
              <a:t>Far elencare all’aula degli esempi di malattia professionale, di infortunio e di patologia di origine organizzativa. </a:t>
            </a:r>
            <a:endParaRPr lang="it-IT" altLang="it-IT" smtClean="0">
              <a:latin typeface="Times New Roman" pitchFamily="18" charset="0"/>
              <a:cs typeface="Times New Roman" pitchFamily="18" charset="0"/>
            </a:endParaRPr>
          </a:p>
          <a:p>
            <a:endParaRPr lang="it-IT" altLang="it-IT" smtClean="0"/>
          </a:p>
        </p:txBody>
      </p:sp>
      <p:sp>
        <p:nvSpPr>
          <p:cNvPr id="102404"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32549" indent="-281750" eaLnBrk="0" hangingPunct="0">
              <a:spcBef>
                <a:spcPct val="30000"/>
              </a:spcBef>
              <a:defRPr sz="1200">
                <a:solidFill>
                  <a:schemeClr val="tx1"/>
                </a:solidFill>
                <a:latin typeface="Arial" charset="0"/>
                <a:cs typeface="Arial" charset="0"/>
              </a:defRPr>
            </a:lvl2pPr>
            <a:lvl3pPr marL="1126998" indent="-225400" eaLnBrk="0" hangingPunct="0">
              <a:spcBef>
                <a:spcPct val="30000"/>
              </a:spcBef>
              <a:defRPr sz="1200">
                <a:solidFill>
                  <a:schemeClr val="tx1"/>
                </a:solidFill>
                <a:latin typeface="Arial" charset="0"/>
                <a:cs typeface="Arial" charset="0"/>
              </a:defRPr>
            </a:lvl3pPr>
            <a:lvl4pPr marL="1577797" indent="-225400" eaLnBrk="0" hangingPunct="0">
              <a:spcBef>
                <a:spcPct val="30000"/>
              </a:spcBef>
              <a:defRPr sz="1200">
                <a:solidFill>
                  <a:schemeClr val="tx1"/>
                </a:solidFill>
                <a:latin typeface="Arial" charset="0"/>
                <a:cs typeface="Arial" charset="0"/>
              </a:defRPr>
            </a:lvl4pPr>
            <a:lvl5pPr marL="2028596" indent="-225400" eaLnBrk="0" hangingPunct="0">
              <a:spcBef>
                <a:spcPct val="30000"/>
              </a:spcBef>
              <a:defRPr sz="1200">
                <a:solidFill>
                  <a:schemeClr val="tx1"/>
                </a:solidFill>
                <a:latin typeface="Arial" charset="0"/>
                <a:cs typeface="Arial" charset="0"/>
              </a:defRPr>
            </a:lvl5pPr>
            <a:lvl6pPr marL="2479396" indent="-225400" eaLnBrk="0" fontAlgn="base" hangingPunct="0">
              <a:spcBef>
                <a:spcPct val="30000"/>
              </a:spcBef>
              <a:spcAft>
                <a:spcPct val="0"/>
              </a:spcAft>
              <a:defRPr sz="1200">
                <a:solidFill>
                  <a:schemeClr val="tx1"/>
                </a:solidFill>
                <a:latin typeface="Arial" charset="0"/>
                <a:cs typeface="Arial" charset="0"/>
              </a:defRPr>
            </a:lvl6pPr>
            <a:lvl7pPr marL="2930195" indent="-225400" eaLnBrk="0" fontAlgn="base" hangingPunct="0">
              <a:spcBef>
                <a:spcPct val="30000"/>
              </a:spcBef>
              <a:spcAft>
                <a:spcPct val="0"/>
              </a:spcAft>
              <a:defRPr sz="1200">
                <a:solidFill>
                  <a:schemeClr val="tx1"/>
                </a:solidFill>
                <a:latin typeface="Arial" charset="0"/>
                <a:cs typeface="Arial" charset="0"/>
              </a:defRPr>
            </a:lvl7pPr>
            <a:lvl8pPr marL="3380994" indent="-225400" eaLnBrk="0" fontAlgn="base" hangingPunct="0">
              <a:spcBef>
                <a:spcPct val="30000"/>
              </a:spcBef>
              <a:spcAft>
                <a:spcPct val="0"/>
              </a:spcAft>
              <a:defRPr sz="1200">
                <a:solidFill>
                  <a:schemeClr val="tx1"/>
                </a:solidFill>
                <a:latin typeface="Arial" charset="0"/>
                <a:cs typeface="Arial" charset="0"/>
              </a:defRPr>
            </a:lvl8pPr>
            <a:lvl9pPr marL="3831793" indent="-2254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D9377D8-5043-4451-822C-E7F63D5E7E9B}" type="slidenum">
              <a:rPr lang="it-IT" altLang="it-IT" smtClean="0"/>
              <a:pPr eaLnBrk="1" hangingPunct="1">
                <a:spcBef>
                  <a:spcPct val="0"/>
                </a:spcBef>
              </a:pPr>
              <a:t>13</a:t>
            </a:fld>
            <a:endParaRPr lang="it-IT" altLang="it-IT" smtClean="0"/>
          </a:p>
        </p:txBody>
      </p:sp>
    </p:spTree>
    <p:extLst>
      <p:ext uri="{BB962C8B-B14F-4D97-AF65-F5344CB8AC3E}">
        <p14:creationId xmlns:p14="http://schemas.microsoft.com/office/powerpoint/2010/main" xmlns="" val="2326424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egnaposto immagine diapositiva 1"/>
          <p:cNvSpPr>
            <a:spLocks noGrp="1" noRot="1" noChangeAspect="1" noTextEdit="1"/>
          </p:cNvSpPr>
          <p:nvPr>
            <p:ph type="sldImg"/>
          </p:nvPr>
        </p:nvSpPr>
        <p:spPr>
          <a:ln/>
        </p:spPr>
      </p:sp>
      <p:sp>
        <p:nvSpPr>
          <p:cNvPr id="103427"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r>
              <a:rPr lang="it-IT" altLang="it-IT" smtClean="0">
                <a:latin typeface="Trebuchet MS" pitchFamily="34" charset="0"/>
                <a:cs typeface="Times New Roman" pitchFamily="18" charset="0"/>
              </a:rPr>
              <a:t>Il concetto di valutazione dei rischi può essere ora agevolmente introdotto con riferimento all’esempio iniziale (i due infortuni dell’impresa di pulizie).</a:t>
            </a:r>
            <a:endParaRPr lang="it-IT" altLang="it-IT" smtClean="0">
              <a:latin typeface="Times New Roman" pitchFamily="18" charset="0"/>
              <a:cs typeface="Times New Roman" pitchFamily="18" charset="0"/>
            </a:endParaRPr>
          </a:p>
          <a:p>
            <a:pPr algn="just"/>
            <a:r>
              <a:rPr lang="it-IT" altLang="it-IT" smtClean="0">
                <a:latin typeface="Trebuchet MS" pitchFamily="34" charset="0"/>
                <a:cs typeface="Times New Roman" pitchFamily="18" charset="0"/>
              </a:rPr>
              <a:t>Un esempio tipico consiste inoltre nella valutazione dei rischi dell’aula. Da questo esercizio si inizia a capire la difficoltà insita nella individuazione sistematica dei rischi e nella individuazione di misure di tutela.</a:t>
            </a:r>
            <a:endParaRPr lang="it-IT" altLang="it-IT" smtClean="0">
              <a:latin typeface="Times New Roman" pitchFamily="18" charset="0"/>
              <a:cs typeface="Times New Roman" pitchFamily="18" charset="0"/>
            </a:endParaRPr>
          </a:p>
          <a:p>
            <a:pPr algn="just"/>
            <a:r>
              <a:rPr lang="it-IT" altLang="it-IT" smtClean="0">
                <a:latin typeface="Trebuchet MS" pitchFamily="34" charset="0"/>
                <a:cs typeface="Times New Roman" pitchFamily="18" charset="0"/>
              </a:rPr>
              <a:t>Facendo esprimere l’aula sull’urgenza di eventuali misure di tutela necessarie nell’aula (per esempio: verifica degli estintori e adeguamento dell’impianto di terra) si evidenzia l’elevata componente soggettiva delle valutazioni.</a:t>
            </a:r>
          </a:p>
          <a:p>
            <a:pPr algn="just"/>
            <a:endParaRPr lang="it-IT" altLang="it-IT" smtClean="0">
              <a:latin typeface="Trebuchet MS" pitchFamily="34" charset="0"/>
              <a:cs typeface="Times New Roman" pitchFamily="18" charset="0"/>
            </a:endParaRPr>
          </a:p>
          <a:p>
            <a:pPr algn="just"/>
            <a:r>
              <a:rPr lang="it-IT" altLang="it-IT" b="1" smtClean="0">
                <a:latin typeface="Trebuchet MS" pitchFamily="34" charset="0"/>
                <a:cs typeface="Times New Roman" pitchFamily="18" charset="0"/>
              </a:rPr>
              <a:t>Suggerimenti</a:t>
            </a:r>
            <a:r>
              <a:rPr lang="it-IT" altLang="it-IT" smtClean="0">
                <a:latin typeface="Trebuchet MS" pitchFamily="34" charset="0"/>
                <a:cs typeface="Times New Roman" pitchFamily="18" charset="0"/>
              </a:rPr>
              <a:t>: chiedere all’aula di esprimersi sul concetto di rischio accettabile e richiamare l’art. 2087 CC.</a:t>
            </a:r>
            <a:endParaRPr lang="it-IT" altLang="it-IT" smtClean="0">
              <a:latin typeface="Times New Roman" pitchFamily="18" charset="0"/>
              <a:cs typeface="Times New Roman" pitchFamily="18" charset="0"/>
            </a:endParaRPr>
          </a:p>
          <a:p>
            <a:endParaRPr lang="it-IT" altLang="it-IT" smtClean="0"/>
          </a:p>
        </p:txBody>
      </p:sp>
      <p:sp>
        <p:nvSpPr>
          <p:cNvPr id="103428"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32549" indent="-281750" eaLnBrk="0" hangingPunct="0">
              <a:spcBef>
                <a:spcPct val="30000"/>
              </a:spcBef>
              <a:defRPr sz="1200">
                <a:solidFill>
                  <a:schemeClr val="tx1"/>
                </a:solidFill>
                <a:latin typeface="Arial" charset="0"/>
                <a:cs typeface="Arial" charset="0"/>
              </a:defRPr>
            </a:lvl2pPr>
            <a:lvl3pPr marL="1126998" indent="-225400" eaLnBrk="0" hangingPunct="0">
              <a:spcBef>
                <a:spcPct val="30000"/>
              </a:spcBef>
              <a:defRPr sz="1200">
                <a:solidFill>
                  <a:schemeClr val="tx1"/>
                </a:solidFill>
                <a:latin typeface="Arial" charset="0"/>
                <a:cs typeface="Arial" charset="0"/>
              </a:defRPr>
            </a:lvl3pPr>
            <a:lvl4pPr marL="1577797" indent="-225400" eaLnBrk="0" hangingPunct="0">
              <a:spcBef>
                <a:spcPct val="30000"/>
              </a:spcBef>
              <a:defRPr sz="1200">
                <a:solidFill>
                  <a:schemeClr val="tx1"/>
                </a:solidFill>
                <a:latin typeface="Arial" charset="0"/>
                <a:cs typeface="Arial" charset="0"/>
              </a:defRPr>
            </a:lvl4pPr>
            <a:lvl5pPr marL="2028596" indent="-225400" eaLnBrk="0" hangingPunct="0">
              <a:spcBef>
                <a:spcPct val="30000"/>
              </a:spcBef>
              <a:defRPr sz="1200">
                <a:solidFill>
                  <a:schemeClr val="tx1"/>
                </a:solidFill>
                <a:latin typeface="Arial" charset="0"/>
                <a:cs typeface="Arial" charset="0"/>
              </a:defRPr>
            </a:lvl5pPr>
            <a:lvl6pPr marL="2479396" indent="-225400" eaLnBrk="0" fontAlgn="base" hangingPunct="0">
              <a:spcBef>
                <a:spcPct val="30000"/>
              </a:spcBef>
              <a:spcAft>
                <a:spcPct val="0"/>
              </a:spcAft>
              <a:defRPr sz="1200">
                <a:solidFill>
                  <a:schemeClr val="tx1"/>
                </a:solidFill>
                <a:latin typeface="Arial" charset="0"/>
                <a:cs typeface="Arial" charset="0"/>
              </a:defRPr>
            </a:lvl6pPr>
            <a:lvl7pPr marL="2930195" indent="-225400" eaLnBrk="0" fontAlgn="base" hangingPunct="0">
              <a:spcBef>
                <a:spcPct val="30000"/>
              </a:spcBef>
              <a:spcAft>
                <a:spcPct val="0"/>
              </a:spcAft>
              <a:defRPr sz="1200">
                <a:solidFill>
                  <a:schemeClr val="tx1"/>
                </a:solidFill>
                <a:latin typeface="Arial" charset="0"/>
                <a:cs typeface="Arial" charset="0"/>
              </a:defRPr>
            </a:lvl7pPr>
            <a:lvl8pPr marL="3380994" indent="-225400" eaLnBrk="0" fontAlgn="base" hangingPunct="0">
              <a:spcBef>
                <a:spcPct val="30000"/>
              </a:spcBef>
              <a:spcAft>
                <a:spcPct val="0"/>
              </a:spcAft>
              <a:defRPr sz="1200">
                <a:solidFill>
                  <a:schemeClr val="tx1"/>
                </a:solidFill>
                <a:latin typeface="Arial" charset="0"/>
                <a:cs typeface="Arial" charset="0"/>
              </a:defRPr>
            </a:lvl8pPr>
            <a:lvl9pPr marL="3831793" indent="-2254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808CFEB-E329-4B80-A9CF-21BF7815D7C2}" type="slidenum">
              <a:rPr lang="it-IT" altLang="it-IT" smtClean="0"/>
              <a:pPr eaLnBrk="1" hangingPunct="1">
                <a:spcBef>
                  <a:spcPct val="0"/>
                </a:spcBef>
              </a:pPr>
              <a:t>14</a:t>
            </a:fld>
            <a:endParaRPr lang="it-IT" altLang="it-IT" smtClean="0"/>
          </a:p>
        </p:txBody>
      </p:sp>
    </p:spTree>
    <p:extLst>
      <p:ext uri="{BB962C8B-B14F-4D97-AF65-F5344CB8AC3E}">
        <p14:creationId xmlns:p14="http://schemas.microsoft.com/office/powerpoint/2010/main" xmlns="" val="3611937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egnaposto immagine diapositiva 1"/>
          <p:cNvSpPr>
            <a:spLocks noGrp="1" noRot="1" noChangeAspect="1" noTextEdit="1"/>
          </p:cNvSpPr>
          <p:nvPr>
            <p:ph type="sldImg"/>
          </p:nvPr>
        </p:nvSpPr>
        <p:spPr>
          <a:ln/>
        </p:spPr>
      </p:sp>
      <p:sp>
        <p:nvSpPr>
          <p:cNvPr id="105475"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r>
              <a:rPr lang="it-IT" altLang="it-IT" smtClean="0">
                <a:latin typeface="Trebuchet MS" pitchFamily="34" charset="0"/>
                <a:cs typeface="Times New Roman" pitchFamily="18" charset="0"/>
              </a:rPr>
              <a:t>Insistere sul fatto che questa è una definizione generica di rischio, che può essere applicata, opportunamente integrata e modificata, a tutti i rischi, non solo a quelli professionali.</a:t>
            </a:r>
            <a:endParaRPr lang="it-IT" altLang="it-IT" smtClean="0">
              <a:latin typeface="Times New Roman" pitchFamily="18" charset="0"/>
              <a:cs typeface="Times New Roman" pitchFamily="18" charset="0"/>
            </a:endParaRPr>
          </a:p>
          <a:p>
            <a:pPr algn="just"/>
            <a:r>
              <a:rPr lang="it-IT" altLang="it-IT" smtClean="0">
                <a:latin typeface="Trebuchet MS" pitchFamily="34" charset="0"/>
                <a:cs typeface="Times New Roman" pitchFamily="18" charset="0"/>
              </a:rPr>
              <a:t>La funzione viene compresa bene con degli esempi che ne illustrano la logica. Le considerazioni condotte nella valutazione dei rischi dell’aula possono essere utili per ritornare alle precedenti conclusioni in relazione a questa nuova definizione di rischio.</a:t>
            </a:r>
            <a:endParaRPr lang="it-IT" altLang="it-IT" smtClean="0">
              <a:latin typeface="Times New Roman" pitchFamily="18" charset="0"/>
              <a:cs typeface="Times New Roman" pitchFamily="18" charset="0"/>
            </a:endParaRPr>
          </a:p>
          <a:p>
            <a:endParaRPr lang="it-IT" altLang="it-IT" smtClean="0">
              <a:latin typeface="Trebuchet MS" pitchFamily="34" charset="0"/>
            </a:endParaRPr>
          </a:p>
          <a:p>
            <a:r>
              <a:rPr lang="it-IT" altLang="it-IT" b="1" smtClean="0">
                <a:latin typeface="Trebuchet MS" pitchFamily="34" charset="0"/>
              </a:rPr>
              <a:t>Suggerimenti</a:t>
            </a:r>
            <a:r>
              <a:rPr lang="it-IT" altLang="it-IT" smtClean="0">
                <a:latin typeface="Trebuchet MS" pitchFamily="34" charset="0"/>
              </a:rPr>
              <a:t>: in genere gli esempi basati sulla guida di autoveicoli (condizioni delle vetture, strade ecc.) funzionano bene perché si tratta di rischi diffusamente percepiti.</a:t>
            </a:r>
          </a:p>
        </p:txBody>
      </p:sp>
      <p:sp>
        <p:nvSpPr>
          <p:cNvPr id="105476"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32549" indent="-281750" eaLnBrk="0" hangingPunct="0">
              <a:spcBef>
                <a:spcPct val="30000"/>
              </a:spcBef>
              <a:defRPr sz="1200">
                <a:solidFill>
                  <a:schemeClr val="tx1"/>
                </a:solidFill>
                <a:latin typeface="Arial" charset="0"/>
                <a:cs typeface="Arial" charset="0"/>
              </a:defRPr>
            </a:lvl2pPr>
            <a:lvl3pPr marL="1126998" indent="-225400" eaLnBrk="0" hangingPunct="0">
              <a:spcBef>
                <a:spcPct val="30000"/>
              </a:spcBef>
              <a:defRPr sz="1200">
                <a:solidFill>
                  <a:schemeClr val="tx1"/>
                </a:solidFill>
                <a:latin typeface="Arial" charset="0"/>
                <a:cs typeface="Arial" charset="0"/>
              </a:defRPr>
            </a:lvl3pPr>
            <a:lvl4pPr marL="1577797" indent="-225400" eaLnBrk="0" hangingPunct="0">
              <a:spcBef>
                <a:spcPct val="30000"/>
              </a:spcBef>
              <a:defRPr sz="1200">
                <a:solidFill>
                  <a:schemeClr val="tx1"/>
                </a:solidFill>
                <a:latin typeface="Arial" charset="0"/>
                <a:cs typeface="Arial" charset="0"/>
              </a:defRPr>
            </a:lvl4pPr>
            <a:lvl5pPr marL="2028596" indent="-225400" eaLnBrk="0" hangingPunct="0">
              <a:spcBef>
                <a:spcPct val="30000"/>
              </a:spcBef>
              <a:defRPr sz="1200">
                <a:solidFill>
                  <a:schemeClr val="tx1"/>
                </a:solidFill>
                <a:latin typeface="Arial" charset="0"/>
                <a:cs typeface="Arial" charset="0"/>
              </a:defRPr>
            </a:lvl5pPr>
            <a:lvl6pPr marL="2479396" indent="-225400" eaLnBrk="0" fontAlgn="base" hangingPunct="0">
              <a:spcBef>
                <a:spcPct val="30000"/>
              </a:spcBef>
              <a:spcAft>
                <a:spcPct val="0"/>
              </a:spcAft>
              <a:defRPr sz="1200">
                <a:solidFill>
                  <a:schemeClr val="tx1"/>
                </a:solidFill>
                <a:latin typeface="Arial" charset="0"/>
                <a:cs typeface="Arial" charset="0"/>
              </a:defRPr>
            </a:lvl6pPr>
            <a:lvl7pPr marL="2930195" indent="-225400" eaLnBrk="0" fontAlgn="base" hangingPunct="0">
              <a:spcBef>
                <a:spcPct val="30000"/>
              </a:spcBef>
              <a:spcAft>
                <a:spcPct val="0"/>
              </a:spcAft>
              <a:defRPr sz="1200">
                <a:solidFill>
                  <a:schemeClr val="tx1"/>
                </a:solidFill>
                <a:latin typeface="Arial" charset="0"/>
                <a:cs typeface="Arial" charset="0"/>
              </a:defRPr>
            </a:lvl7pPr>
            <a:lvl8pPr marL="3380994" indent="-225400" eaLnBrk="0" fontAlgn="base" hangingPunct="0">
              <a:spcBef>
                <a:spcPct val="30000"/>
              </a:spcBef>
              <a:spcAft>
                <a:spcPct val="0"/>
              </a:spcAft>
              <a:defRPr sz="1200">
                <a:solidFill>
                  <a:schemeClr val="tx1"/>
                </a:solidFill>
                <a:latin typeface="Arial" charset="0"/>
                <a:cs typeface="Arial" charset="0"/>
              </a:defRPr>
            </a:lvl8pPr>
            <a:lvl9pPr marL="3831793" indent="-2254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78C4DD9-EA47-4EA8-A0FD-E2BF6E751529}" type="slidenum">
              <a:rPr lang="it-IT" altLang="it-IT" smtClean="0"/>
              <a:pPr eaLnBrk="1" hangingPunct="1">
                <a:spcBef>
                  <a:spcPct val="0"/>
                </a:spcBef>
              </a:pPr>
              <a:t>17</a:t>
            </a:fld>
            <a:endParaRPr lang="it-IT" altLang="it-IT" smtClean="0"/>
          </a:p>
        </p:txBody>
      </p:sp>
    </p:spTree>
    <p:extLst>
      <p:ext uri="{BB962C8B-B14F-4D97-AF65-F5344CB8AC3E}">
        <p14:creationId xmlns:p14="http://schemas.microsoft.com/office/powerpoint/2010/main" xmlns="" val="1428814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a:ln/>
        </p:spPr>
      </p:sp>
      <p:sp>
        <p:nvSpPr>
          <p:cNvPr id="10649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r>
              <a:rPr lang="it-IT" altLang="it-IT" smtClean="0">
                <a:latin typeface="Trebuchet MS" pitchFamily="34" charset="0"/>
                <a:cs typeface="Times New Roman" pitchFamily="18" charset="0"/>
              </a:rPr>
              <a:t>Il concetto di prevenzione viene ora esemplificato in relazione alla definizione di rischio come funzione di probabilità e gravità. </a:t>
            </a:r>
            <a:endParaRPr lang="it-IT" altLang="it-IT" smtClean="0">
              <a:latin typeface="Times New Roman" pitchFamily="18" charset="0"/>
              <a:cs typeface="Times New Roman" pitchFamily="18" charset="0"/>
            </a:endParaRPr>
          </a:p>
          <a:p>
            <a:pPr algn="just"/>
            <a:r>
              <a:rPr lang="it-IT" altLang="it-IT" smtClean="0">
                <a:latin typeface="Trebuchet MS" pitchFamily="34" charset="0"/>
                <a:cs typeface="Times New Roman" pitchFamily="18" charset="0"/>
              </a:rPr>
              <a:t>Tra gli esempi di attività di prevenzione: </a:t>
            </a:r>
            <a:endParaRPr lang="it-IT" altLang="it-IT" smtClean="0">
              <a:latin typeface="Times New Roman" pitchFamily="18" charset="0"/>
              <a:cs typeface="Times New Roman" pitchFamily="18" charset="0"/>
            </a:endParaRPr>
          </a:p>
          <a:p>
            <a:pPr marL="796725" lvl="1" indent="-341230" algn="just">
              <a:buFont typeface="Courier New" pitchFamily="49" charset="0"/>
              <a:buChar char="o"/>
            </a:pPr>
            <a:r>
              <a:rPr lang="it-IT" altLang="it-IT" smtClean="0">
                <a:latin typeface="Trebuchet MS" pitchFamily="34" charset="0"/>
                <a:cs typeface="Times New Roman" pitchFamily="18" charset="0"/>
              </a:rPr>
              <a:t>la formazione e l’informazione (aumentano conoscenze e consapevolezza sui rischi); </a:t>
            </a:r>
            <a:endParaRPr lang="it-IT" altLang="it-IT" smtClean="0">
              <a:latin typeface="Times New Roman" pitchFamily="18" charset="0"/>
              <a:cs typeface="Times New Roman" pitchFamily="18" charset="0"/>
            </a:endParaRPr>
          </a:p>
          <a:p>
            <a:pPr marL="796725" lvl="1" indent="-341230" algn="just">
              <a:buFont typeface="Courier New" pitchFamily="49" charset="0"/>
              <a:buChar char="o"/>
            </a:pPr>
            <a:r>
              <a:rPr lang="it-IT" altLang="it-IT" smtClean="0">
                <a:latin typeface="Trebuchet MS" pitchFamily="34" charset="0"/>
                <a:cs typeface="Times New Roman" pitchFamily="18" charset="0"/>
              </a:rPr>
              <a:t>l’addestramento (aumenta la capacità dell’operatore); </a:t>
            </a:r>
            <a:endParaRPr lang="it-IT" altLang="it-IT" smtClean="0">
              <a:latin typeface="Times New Roman" pitchFamily="18" charset="0"/>
              <a:cs typeface="Times New Roman" pitchFamily="18" charset="0"/>
            </a:endParaRPr>
          </a:p>
          <a:p>
            <a:pPr marL="796725" lvl="1" indent="-341230" algn="just">
              <a:buFont typeface="Courier New" pitchFamily="49" charset="0"/>
              <a:buChar char="o"/>
            </a:pPr>
            <a:r>
              <a:rPr lang="it-IT" altLang="it-IT" smtClean="0">
                <a:latin typeface="Trebuchet MS" pitchFamily="34" charset="0"/>
                <a:cs typeface="Times New Roman" pitchFamily="18" charset="0"/>
              </a:rPr>
              <a:t>la sostituzione delle sostanze pericolose con altre non pericolose (previene l’esposizione); </a:t>
            </a:r>
            <a:endParaRPr lang="it-IT" altLang="it-IT" smtClean="0">
              <a:latin typeface="Times New Roman" pitchFamily="18" charset="0"/>
              <a:cs typeface="Times New Roman" pitchFamily="18" charset="0"/>
            </a:endParaRPr>
          </a:p>
          <a:p>
            <a:pPr marL="796725" lvl="1" indent="-341230" algn="just">
              <a:buFont typeface="Courier New" pitchFamily="49" charset="0"/>
              <a:buChar char="o"/>
            </a:pPr>
            <a:r>
              <a:rPr lang="it-IT" altLang="it-IT" smtClean="0">
                <a:latin typeface="Trebuchet MS" pitchFamily="34" charset="0"/>
                <a:cs typeface="Times New Roman" pitchFamily="18" charset="0"/>
              </a:rPr>
              <a:t>l’uso di macchine a norma dotate di tutte le necessarie protezioni (previene incidenti e infortuni dovuti a parti non protette); </a:t>
            </a:r>
            <a:endParaRPr lang="it-IT" altLang="it-IT" smtClean="0">
              <a:latin typeface="Times New Roman" pitchFamily="18" charset="0"/>
              <a:cs typeface="Times New Roman" pitchFamily="18" charset="0"/>
            </a:endParaRPr>
          </a:p>
          <a:p>
            <a:pPr marL="796725" lvl="1" indent="-341230" algn="just">
              <a:buFont typeface="Courier New" pitchFamily="49" charset="0"/>
              <a:buChar char="o"/>
            </a:pPr>
            <a:r>
              <a:rPr lang="it-IT" altLang="it-IT" smtClean="0">
                <a:latin typeface="Trebuchet MS" pitchFamily="34" charset="0"/>
                <a:cs typeface="Times New Roman" pitchFamily="18" charset="0"/>
              </a:rPr>
              <a:t>la verifica periodica degli impianti (previene i guasti). </a:t>
            </a:r>
            <a:endParaRPr lang="it-IT" altLang="it-IT" smtClean="0">
              <a:latin typeface="Times New Roman" pitchFamily="18" charset="0"/>
              <a:cs typeface="Times New Roman" pitchFamily="18" charset="0"/>
            </a:endParaRPr>
          </a:p>
          <a:p>
            <a:pPr algn="just"/>
            <a:r>
              <a:rPr lang="it-IT" altLang="it-IT" smtClean="0">
                <a:latin typeface="Trebuchet MS" pitchFamily="34" charset="0"/>
                <a:cs typeface="Times New Roman" pitchFamily="18" charset="0"/>
              </a:rPr>
              <a:t>Esempio sulla guida di autoveicoli: la bassa velocità, l’ABS la corretta alimentazione prima della guida, la gomme non usurate ecc. </a:t>
            </a:r>
            <a:endParaRPr lang="it-IT" altLang="it-IT" smtClean="0">
              <a:latin typeface="Times New Roman" pitchFamily="18" charset="0"/>
              <a:cs typeface="Times New Roman" pitchFamily="18" charset="0"/>
            </a:endParaRPr>
          </a:p>
          <a:p>
            <a:r>
              <a:rPr lang="it-IT" altLang="it-IT" smtClean="0">
                <a:latin typeface="Trebuchet MS" pitchFamily="34" charset="0"/>
                <a:cs typeface="Times New Roman" pitchFamily="18" charset="0"/>
              </a:rPr>
              <a:t> </a:t>
            </a:r>
            <a:endParaRPr lang="it-IT" altLang="it-IT" smtClean="0">
              <a:latin typeface="Times New Roman" pitchFamily="18" charset="0"/>
              <a:cs typeface="Times New Roman" pitchFamily="18" charset="0"/>
            </a:endParaRPr>
          </a:p>
          <a:p>
            <a:pPr algn="just"/>
            <a:r>
              <a:rPr lang="it-IT" altLang="it-IT" smtClean="0">
                <a:latin typeface="Trebuchet MS" pitchFamily="34" charset="0"/>
                <a:cs typeface="Times New Roman" pitchFamily="18" charset="0"/>
              </a:rPr>
              <a:t>Si insista sul fatto che le attività di prevenzione sono più importanti rispetto alle attività di protezione perché evitano che l’evento di manifesti. </a:t>
            </a:r>
            <a:endParaRPr lang="it-IT" altLang="it-IT" smtClean="0">
              <a:latin typeface="Times New Roman" pitchFamily="18" charset="0"/>
              <a:cs typeface="Times New Roman" pitchFamily="18" charset="0"/>
            </a:endParaRPr>
          </a:p>
          <a:p>
            <a:endParaRPr lang="it-IT" altLang="it-IT" smtClean="0"/>
          </a:p>
        </p:txBody>
      </p:sp>
      <p:sp>
        <p:nvSpPr>
          <p:cNvPr id="10650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32549" indent="-281750" eaLnBrk="0" hangingPunct="0">
              <a:spcBef>
                <a:spcPct val="30000"/>
              </a:spcBef>
              <a:defRPr sz="1200">
                <a:solidFill>
                  <a:schemeClr val="tx1"/>
                </a:solidFill>
                <a:latin typeface="Arial" charset="0"/>
                <a:cs typeface="Arial" charset="0"/>
              </a:defRPr>
            </a:lvl2pPr>
            <a:lvl3pPr marL="1126998" indent="-225400" eaLnBrk="0" hangingPunct="0">
              <a:spcBef>
                <a:spcPct val="30000"/>
              </a:spcBef>
              <a:defRPr sz="1200">
                <a:solidFill>
                  <a:schemeClr val="tx1"/>
                </a:solidFill>
                <a:latin typeface="Arial" charset="0"/>
                <a:cs typeface="Arial" charset="0"/>
              </a:defRPr>
            </a:lvl3pPr>
            <a:lvl4pPr marL="1577797" indent="-225400" eaLnBrk="0" hangingPunct="0">
              <a:spcBef>
                <a:spcPct val="30000"/>
              </a:spcBef>
              <a:defRPr sz="1200">
                <a:solidFill>
                  <a:schemeClr val="tx1"/>
                </a:solidFill>
                <a:latin typeface="Arial" charset="0"/>
                <a:cs typeface="Arial" charset="0"/>
              </a:defRPr>
            </a:lvl4pPr>
            <a:lvl5pPr marL="2028596" indent="-225400" eaLnBrk="0" hangingPunct="0">
              <a:spcBef>
                <a:spcPct val="30000"/>
              </a:spcBef>
              <a:defRPr sz="1200">
                <a:solidFill>
                  <a:schemeClr val="tx1"/>
                </a:solidFill>
                <a:latin typeface="Arial" charset="0"/>
                <a:cs typeface="Arial" charset="0"/>
              </a:defRPr>
            </a:lvl5pPr>
            <a:lvl6pPr marL="2479396" indent="-225400" eaLnBrk="0" fontAlgn="base" hangingPunct="0">
              <a:spcBef>
                <a:spcPct val="30000"/>
              </a:spcBef>
              <a:spcAft>
                <a:spcPct val="0"/>
              </a:spcAft>
              <a:defRPr sz="1200">
                <a:solidFill>
                  <a:schemeClr val="tx1"/>
                </a:solidFill>
                <a:latin typeface="Arial" charset="0"/>
                <a:cs typeface="Arial" charset="0"/>
              </a:defRPr>
            </a:lvl6pPr>
            <a:lvl7pPr marL="2930195" indent="-225400" eaLnBrk="0" fontAlgn="base" hangingPunct="0">
              <a:spcBef>
                <a:spcPct val="30000"/>
              </a:spcBef>
              <a:spcAft>
                <a:spcPct val="0"/>
              </a:spcAft>
              <a:defRPr sz="1200">
                <a:solidFill>
                  <a:schemeClr val="tx1"/>
                </a:solidFill>
                <a:latin typeface="Arial" charset="0"/>
                <a:cs typeface="Arial" charset="0"/>
              </a:defRPr>
            </a:lvl7pPr>
            <a:lvl8pPr marL="3380994" indent="-225400" eaLnBrk="0" fontAlgn="base" hangingPunct="0">
              <a:spcBef>
                <a:spcPct val="30000"/>
              </a:spcBef>
              <a:spcAft>
                <a:spcPct val="0"/>
              </a:spcAft>
              <a:defRPr sz="1200">
                <a:solidFill>
                  <a:schemeClr val="tx1"/>
                </a:solidFill>
                <a:latin typeface="Arial" charset="0"/>
                <a:cs typeface="Arial" charset="0"/>
              </a:defRPr>
            </a:lvl8pPr>
            <a:lvl9pPr marL="3831793" indent="-2254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DF2A70D-3317-41A1-97BB-B52988601D09}" type="slidenum">
              <a:rPr lang="it-IT" altLang="it-IT" smtClean="0"/>
              <a:pPr eaLnBrk="1" hangingPunct="1">
                <a:spcBef>
                  <a:spcPct val="0"/>
                </a:spcBef>
              </a:pPr>
              <a:t>18</a:t>
            </a:fld>
            <a:endParaRPr lang="it-IT" altLang="it-IT" smtClean="0"/>
          </a:p>
        </p:txBody>
      </p:sp>
    </p:spTree>
    <p:extLst>
      <p:ext uri="{BB962C8B-B14F-4D97-AF65-F5344CB8AC3E}">
        <p14:creationId xmlns:p14="http://schemas.microsoft.com/office/powerpoint/2010/main" xmlns="" val="3056021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C1CBECDA-0663-449E-A5CC-17BC8D14EAC2}" type="slidenum">
              <a:rPr lang="it-IT" smtClean="0"/>
              <a:pPr>
                <a:defRPr/>
              </a:pPr>
              <a:t>20</a:t>
            </a:fld>
            <a:endParaRPr lang="it-IT"/>
          </a:p>
        </p:txBody>
      </p:sp>
      <p:sp>
        <p:nvSpPr>
          <p:cNvPr id="5" name="Segnaposto intestazione 4"/>
          <p:cNvSpPr>
            <a:spLocks noGrp="1"/>
          </p:cNvSpPr>
          <p:nvPr>
            <p:ph type="hdr" sz="quarter" idx="11"/>
          </p:nvPr>
        </p:nvSpPr>
        <p:spPr/>
        <p:txBody>
          <a:bodyPr/>
          <a:lstStyle/>
          <a:p>
            <a:pPr>
              <a:defRPr/>
            </a:pPr>
            <a:r>
              <a:rPr lang="it-IT" smtClean="0"/>
              <a:t>Liceo Classico Crotone</a:t>
            </a:r>
            <a:endParaRPr lang="it-IT"/>
          </a:p>
        </p:txBody>
      </p:sp>
    </p:spTree>
    <p:extLst>
      <p:ext uri="{BB962C8B-B14F-4D97-AF65-F5344CB8AC3E}">
        <p14:creationId xmlns:p14="http://schemas.microsoft.com/office/powerpoint/2010/main" xmlns="" val="2705316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intestazione 3"/>
          <p:cNvSpPr>
            <a:spLocks noGrp="1"/>
          </p:cNvSpPr>
          <p:nvPr>
            <p:ph type="hdr" sz="quarter" idx="10"/>
          </p:nvPr>
        </p:nvSpPr>
        <p:spPr/>
        <p:txBody>
          <a:bodyPr/>
          <a:lstStyle/>
          <a:p>
            <a:pPr>
              <a:defRPr/>
            </a:pPr>
            <a:r>
              <a:rPr lang="it-IT" smtClean="0"/>
              <a:t>Liceo Classico Crotone</a:t>
            </a:r>
            <a:endParaRPr lang="it-IT"/>
          </a:p>
        </p:txBody>
      </p:sp>
      <p:sp>
        <p:nvSpPr>
          <p:cNvPr id="5" name="Segnaposto numero diapositiva 4"/>
          <p:cNvSpPr>
            <a:spLocks noGrp="1"/>
          </p:cNvSpPr>
          <p:nvPr>
            <p:ph type="sldNum" sz="quarter" idx="11"/>
          </p:nvPr>
        </p:nvSpPr>
        <p:spPr/>
        <p:txBody>
          <a:bodyPr/>
          <a:lstStyle/>
          <a:p>
            <a:pPr>
              <a:defRPr/>
            </a:pPr>
            <a:fld id="{C1CBECDA-0663-449E-A5CC-17BC8D14EAC2}" type="slidenum">
              <a:rPr lang="it-IT" smtClean="0"/>
              <a:pPr>
                <a:defRPr/>
              </a:pPr>
              <a:t>22</a:t>
            </a:fld>
            <a:endParaRPr lang="it-IT"/>
          </a:p>
        </p:txBody>
      </p:sp>
    </p:spTree>
    <p:extLst>
      <p:ext uri="{BB962C8B-B14F-4D97-AF65-F5344CB8AC3E}">
        <p14:creationId xmlns:p14="http://schemas.microsoft.com/office/powerpoint/2010/main" xmlns="" val="156377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43407839-1D41-4717-95AD-206FCCBDBBBA}" type="datetime1">
              <a:rPr lang="it-IT" smtClean="0"/>
              <a:pPr>
                <a:defRPr/>
              </a:pPr>
              <a:t>12/01/2021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9A4ADD6-DF68-4F5B-BAC7-F1AB155657A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03573A9-8E69-4B20-BC70-B917CC34A1BB}" type="datetime1">
              <a:rPr lang="it-IT" smtClean="0"/>
              <a:pPr>
                <a:defRPr/>
              </a:pPr>
              <a:t>12/01/2021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316D73A-DE29-4688-B208-97AB9D6973C8}"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FD78FBB-7867-4377-B3EA-71895E05FA92}" type="datetime1">
              <a:rPr lang="it-IT" smtClean="0"/>
              <a:pPr>
                <a:defRPr/>
              </a:pPr>
              <a:t>12/01/2021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18737F9-480D-4578-8F37-B690AE127007}"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68313" y="260350"/>
            <a:ext cx="8424862" cy="504825"/>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755650" y="1052513"/>
            <a:ext cx="3992563" cy="51847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900613" y="1052513"/>
            <a:ext cx="3992562" cy="5184775"/>
          </a:xfrm>
        </p:spPr>
        <p:txBody>
          <a:bodyPr>
            <a:normAutofit/>
          </a:bodyPr>
          <a:lstStyle/>
          <a:p>
            <a:pPr lvl="0"/>
            <a:endParaRPr lang="it-IT" noProof="0" dirty="0" smtClean="0"/>
          </a:p>
        </p:txBody>
      </p:sp>
      <p:sp>
        <p:nvSpPr>
          <p:cNvPr id="5" name="Rectangle 12"/>
          <p:cNvSpPr>
            <a:spLocks noGrp="1" noChangeArrowheads="1"/>
          </p:cNvSpPr>
          <p:nvPr>
            <p:ph type="ftr" sz="quarter" idx="10"/>
          </p:nvPr>
        </p:nvSpPr>
        <p:spPr/>
        <p:txBody>
          <a:bodyPr/>
          <a:lstStyle>
            <a:lvl1pPr>
              <a:defRPr/>
            </a:lvl1pPr>
          </a:lstStyle>
          <a:p>
            <a:pPr>
              <a:defRPr/>
            </a:pPr>
            <a:r>
              <a:rPr lang="it-IT"/>
              <a:t>Docente &lt;Nome&gt; - Corso di formazione "Salute e sicurezza sul lavoro"</a:t>
            </a:r>
          </a:p>
        </p:txBody>
      </p:sp>
      <p:sp>
        <p:nvSpPr>
          <p:cNvPr id="6" name="Rectangle 13"/>
          <p:cNvSpPr>
            <a:spLocks noGrp="1" noChangeArrowheads="1"/>
          </p:cNvSpPr>
          <p:nvPr>
            <p:ph type="sldNum" sz="quarter" idx="11"/>
          </p:nvPr>
        </p:nvSpPr>
        <p:spPr/>
        <p:txBody>
          <a:bodyPr/>
          <a:lstStyle>
            <a:lvl1pPr>
              <a:defRPr/>
            </a:lvl1pPr>
          </a:lstStyle>
          <a:p>
            <a:pPr>
              <a:defRPr/>
            </a:pPr>
            <a:fld id="{B74E8357-5148-48DB-A83C-82783E853618}" type="slidenum">
              <a:rPr lang="it-IT"/>
              <a:pPr>
                <a:defRPr/>
              </a:pPr>
              <a:t>‹N›</a:t>
            </a:fld>
            <a:endParaRPr lang="it-IT" dirty="0"/>
          </a:p>
        </p:txBody>
      </p:sp>
    </p:spTree>
    <p:extLst>
      <p:ext uri="{BB962C8B-B14F-4D97-AF65-F5344CB8AC3E}">
        <p14:creationId xmlns:p14="http://schemas.microsoft.com/office/powerpoint/2010/main" xmlns="" val="4130997955"/>
      </p:ext>
    </p:extLst>
  </p:cSld>
  <p:clrMapOvr>
    <a:masterClrMapping/>
  </p:clrMapOvr>
  <p:transition advClick="0" advTm="3000">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68313" y="260350"/>
            <a:ext cx="8424862" cy="504825"/>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755650" y="1052513"/>
            <a:ext cx="3992563" cy="51847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900613" y="1052513"/>
            <a:ext cx="3992562" cy="2516187"/>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900613" y="3721100"/>
            <a:ext cx="3992562" cy="25161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12"/>
          <p:cNvSpPr>
            <a:spLocks noGrp="1" noChangeArrowheads="1"/>
          </p:cNvSpPr>
          <p:nvPr>
            <p:ph type="ftr" sz="quarter" idx="10"/>
          </p:nvPr>
        </p:nvSpPr>
        <p:spPr/>
        <p:txBody>
          <a:bodyPr/>
          <a:lstStyle>
            <a:lvl1pPr>
              <a:defRPr/>
            </a:lvl1pPr>
          </a:lstStyle>
          <a:p>
            <a:pPr>
              <a:defRPr/>
            </a:pPr>
            <a:r>
              <a:rPr lang="it-IT"/>
              <a:t>Docente &lt;Nome&gt; - Corso di formazione "Salute e sicurezza sul lavoro"</a:t>
            </a:r>
          </a:p>
        </p:txBody>
      </p:sp>
      <p:sp>
        <p:nvSpPr>
          <p:cNvPr id="7" name="Rectangle 13"/>
          <p:cNvSpPr>
            <a:spLocks noGrp="1" noChangeArrowheads="1"/>
          </p:cNvSpPr>
          <p:nvPr>
            <p:ph type="sldNum" sz="quarter" idx="11"/>
          </p:nvPr>
        </p:nvSpPr>
        <p:spPr/>
        <p:txBody>
          <a:bodyPr/>
          <a:lstStyle>
            <a:lvl1pPr>
              <a:defRPr/>
            </a:lvl1pPr>
          </a:lstStyle>
          <a:p>
            <a:pPr>
              <a:defRPr/>
            </a:pPr>
            <a:fld id="{E9BA9B13-0BF4-4190-8BEE-3CF14F895B84}" type="slidenum">
              <a:rPr lang="it-IT"/>
              <a:pPr>
                <a:defRPr/>
              </a:pPr>
              <a:t>‹N›</a:t>
            </a:fld>
            <a:endParaRPr lang="it-IT" dirty="0"/>
          </a:p>
        </p:txBody>
      </p:sp>
    </p:spTree>
    <p:extLst>
      <p:ext uri="{BB962C8B-B14F-4D97-AF65-F5344CB8AC3E}">
        <p14:creationId xmlns:p14="http://schemas.microsoft.com/office/powerpoint/2010/main" xmlns="" val="829419497"/>
      </p:ext>
    </p:extLst>
  </p:cSld>
  <p:clrMapOvr>
    <a:masterClrMapping/>
  </p:clrMapOvr>
  <p:transition advClick="0" advTm="3000">
    <p:pull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68313" y="260350"/>
            <a:ext cx="8424862" cy="504825"/>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755650" y="1052513"/>
            <a:ext cx="8137525" cy="5184775"/>
          </a:xfrm>
        </p:spPr>
        <p:txBody>
          <a:bodyPr>
            <a:normAutofit/>
          </a:bodyPr>
          <a:lstStyle/>
          <a:p>
            <a:pPr lvl="0"/>
            <a:endParaRPr lang="it-IT" noProof="0" dirty="0" smtClean="0"/>
          </a:p>
        </p:txBody>
      </p:sp>
      <p:sp>
        <p:nvSpPr>
          <p:cNvPr id="4" name="Rectangle 12"/>
          <p:cNvSpPr>
            <a:spLocks noGrp="1" noChangeArrowheads="1"/>
          </p:cNvSpPr>
          <p:nvPr>
            <p:ph type="ftr" sz="quarter" idx="10"/>
          </p:nvPr>
        </p:nvSpPr>
        <p:spPr/>
        <p:txBody>
          <a:bodyPr/>
          <a:lstStyle>
            <a:lvl1pPr>
              <a:defRPr/>
            </a:lvl1pPr>
          </a:lstStyle>
          <a:p>
            <a:pPr>
              <a:defRPr/>
            </a:pPr>
            <a:r>
              <a:rPr lang="it-IT"/>
              <a:t>Docente &lt;Nome&gt; - Corso di formazione "Salute e sicurezza sul lavoro"</a:t>
            </a:r>
          </a:p>
        </p:txBody>
      </p:sp>
      <p:sp>
        <p:nvSpPr>
          <p:cNvPr id="5" name="Rectangle 13"/>
          <p:cNvSpPr>
            <a:spLocks noGrp="1" noChangeArrowheads="1"/>
          </p:cNvSpPr>
          <p:nvPr>
            <p:ph type="sldNum" sz="quarter" idx="11"/>
          </p:nvPr>
        </p:nvSpPr>
        <p:spPr/>
        <p:txBody>
          <a:bodyPr/>
          <a:lstStyle>
            <a:lvl1pPr>
              <a:defRPr/>
            </a:lvl1pPr>
          </a:lstStyle>
          <a:p>
            <a:pPr>
              <a:defRPr/>
            </a:pPr>
            <a:fld id="{7B3C4292-44FE-4B2E-A87E-3B880E3FDC20}" type="slidenum">
              <a:rPr lang="it-IT"/>
              <a:pPr>
                <a:defRPr/>
              </a:pPr>
              <a:t>‹N›</a:t>
            </a:fld>
            <a:endParaRPr lang="it-IT" dirty="0"/>
          </a:p>
        </p:txBody>
      </p:sp>
    </p:spTree>
    <p:extLst>
      <p:ext uri="{BB962C8B-B14F-4D97-AF65-F5344CB8AC3E}">
        <p14:creationId xmlns:p14="http://schemas.microsoft.com/office/powerpoint/2010/main" xmlns="" val="1384783738"/>
      </p:ext>
    </p:extLst>
  </p:cSld>
  <p:clrMapOvr>
    <a:masterClrMapping/>
  </p:clrMapOvr>
  <p:transition advClick="0" advTm="3000">
    <p:pull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68313" y="260350"/>
            <a:ext cx="8424862" cy="504825"/>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755650" y="1052513"/>
            <a:ext cx="8137525" cy="5184775"/>
          </a:xfrm>
        </p:spPr>
        <p:txBody>
          <a:bodyPr>
            <a:normAutofit/>
          </a:bodyPr>
          <a:lstStyle/>
          <a:p>
            <a:pPr lvl="0"/>
            <a:endParaRPr lang="it-IT" noProof="0" dirty="0" smtClean="0"/>
          </a:p>
        </p:txBody>
      </p:sp>
      <p:sp>
        <p:nvSpPr>
          <p:cNvPr id="4" name="Rectangle 12"/>
          <p:cNvSpPr>
            <a:spLocks noGrp="1" noChangeArrowheads="1"/>
          </p:cNvSpPr>
          <p:nvPr>
            <p:ph type="ftr" sz="quarter" idx="10"/>
          </p:nvPr>
        </p:nvSpPr>
        <p:spPr/>
        <p:txBody>
          <a:bodyPr/>
          <a:lstStyle>
            <a:lvl1pPr>
              <a:defRPr/>
            </a:lvl1pPr>
          </a:lstStyle>
          <a:p>
            <a:pPr>
              <a:defRPr/>
            </a:pPr>
            <a:r>
              <a:rPr lang="it-IT"/>
              <a:t>Docente &lt;Nome&gt; - Corso di formazione "Salute e sicurezza sul lavoro"</a:t>
            </a:r>
          </a:p>
        </p:txBody>
      </p:sp>
      <p:sp>
        <p:nvSpPr>
          <p:cNvPr id="5" name="Rectangle 13"/>
          <p:cNvSpPr>
            <a:spLocks noGrp="1" noChangeArrowheads="1"/>
          </p:cNvSpPr>
          <p:nvPr>
            <p:ph type="sldNum" sz="quarter" idx="11"/>
          </p:nvPr>
        </p:nvSpPr>
        <p:spPr/>
        <p:txBody>
          <a:bodyPr/>
          <a:lstStyle>
            <a:lvl1pPr>
              <a:defRPr/>
            </a:lvl1pPr>
          </a:lstStyle>
          <a:p>
            <a:pPr>
              <a:defRPr/>
            </a:pPr>
            <a:fld id="{A046419C-10C4-4C9F-8261-2ABE82393CC6}" type="slidenum">
              <a:rPr lang="it-IT"/>
              <a:pPr>
                <a:defRPr/>
              </a:pPr>
              <a:t>‹N›</a:t>
            </a:fld>
            <a:endParaRPr lang="it-IT" dirty="0"/>
          </a:p>
        </p:txBody>
      </p:sp>
    </p:spTree>
    <p:extLst>
      <p:ext uri="{BB962C8B-B14F-4D97-AF65-F5344CB8AC3E}">
        <p14:creationId xmlns:p14="http://schemas.microsoft.com/office/powerpoint/2010/main" xmlns="" val="1735241791"/>
      </p:ext>
    </p:extLst>
  </p:cSld>
  <p:clrMapOvr>
    <a:masterClrMapping/>
  </p:clrMapOvr>
  <p:transition advClick="0" advTm="3000">
    <p:pull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defTabSz="439804"/>
            <a:endParaRPr lang="it-IT" sz="865">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defTabSz="439804"/>
            <a:fld id="{1D8BD707-D9CF-40AE-B4C6-C98DA3205C09}" type="datetimeFigureOut">
              <a:rPr lang="en-US" sz="865" smtClean="0">
                <a:solidFill>
                  <a:prstClr val="black">
                    <a:tint val="75000"/>
                  </a:prstClr>
                </a:solidFill>
              </a:rPr>
              <a:pPr defTabSz="439804"/>
              <a:t>1/12/2021</a:t>
            </a:fld>
            <a:endParaRPr lang="en-US" sz="865">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defTabSz="439804"/>
            <a:fld id="{B6F15528-21DE-4FAA-801E-634DDDAF4B2B}" type="slidenum">
              <a:rPr lang="it-IT" sz="865" smtClean="0">
                <a:solidFill>
                  <a:prstClr val="black">
                    <a:tint val="75000"/>
                  </a:prstClr>
                </a:solidFill>
              </a:rPr>
              <a:pPr defTabSz="439804"/>
              <a:t>‹N›</a:t>
            </a:fld>
            <a:endParaRPr lang="it-IT" sz="865">
              <a:solidFill>
                <a:prstClr val="black">
                  <a:tint val="75000"/>
                </a:prstClr>
              </a:solidFill>
            </a:endParaRPr>
          </a:p>
        </p:txBody>
      </p:sp>
    </p:spTree>
    <p:extLst>
      <p:ext uri="{BB962C8B-B14F-4D97-AF65-F5344CB8AC3E}">
        <p14:creationId xmlns:p14="http://schemas.microsoft.com/office/powerpoint/2010/main" xmlns="" val="2516377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8D97EFC-C681-4498-A89E-BF9A01408F15}" type="datetime1">
              <a:rPr lang="it-IT" smtClean="0"/>
              <a:pPr>
                <a:defRPr/>
              </a:pPr>
              <a:t>12/01/2021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CD658B2-3DD0-4047-8F42-716B3BE391D0}"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F5D34B88-B6E4-41D9-B010-2E0A586302A0}" type="datetime1">
              <a:rPr lang="it-IT" smtClean="0"/>
              <a:pPr>
                <a:defRPr/>
              </a:pPr>
              <a:t>12/01/2021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3F52B73-588A-45DC-B4F9-DB7BF701EB4A}"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273756E1-FBE1-4D20-8A57-92CEFC4CD7C5}" type="datetime1">
              <a:rPr lang="it-IT" smtClean="0"/>
              <a:pPr>
                <a:defRPr/>
              </a:pPr>
              <a:t>12/01/2021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BD1D71A-D1DD-4E7A-A9A6-43A759D82EA8}"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0863B309-A3FB-4374-948A-76A21724CAF7}" type="datetime1">
              <a:rPr lang="it-IT" smtClean="0"/>
              <a:pPr>
                <a:defRPr/>
              </a:pPr>
              <a:t>12/01/2021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4A70C20D-02A1-4F29-BC00-CC802C397FE4}"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F6CD4AB3-232F-4086-9BA0-3A497CCA7E23}" type="datetime1">
              <a:rPr lang="it-IT" smtClean="0"/>
              <a:pPr>
                <a:defRPr/>
              </a:pPr>
              <a:t>12/01/2021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CCDFE6D6-6894-4A66-9576-F56E4A7F2607}"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DC6C818-2EA2-4C04-996A-73154216DAA8}" type="datetime1">
              <a:rPr lang="it-IT" smtClean="0"/>
              <a:pPr>
                <a:defRPr/>
              </a:pPr>
              <a:t>12/01/2021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CDC1E429-6806-489A-909A-CFFFA37E9747}"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7B4FA5A-464C-4A8F-B207-61C136AC3097}" type="datetime1">
              <a:rPr lang="it-IT" smtClean="0"/>
              <a:pPr>
                <a:defRPr/>
              </a:pPr>
              <a:t>12/01/2021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27BDB16-0671-4E02-9917-6C4C050F687F}"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47115CA-9C71-40D8-BCD3-92750BC7F21A}" type="datetime1">
              <a:rPr lang="it-IT" smtClean="0"/>
              <a:pPr>
                <a:defRPr/>
              </a:pPr>
              <a:t>12/01/2021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545D881-F0B1-47AA-8D05-C26300EB400A}"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tile tx="0" ty="0" sx="100000" sy="100000" flip="none" algn="tl"/>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4A297E4-4EE8-4D1D-B97B-BAD4090EA822}" type="datetime1">
              <a:rPr lang="it-IT" smtClean="0"/>
              <a:pPr>
                <a:defRPr/>
              </a:pPr>
              <a:t>12/01/2021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17B1A0D-E84C-49AC-8848-EDC9FBCCCC9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 id="2147483662" r:id="rId14"/>
    <p:sldLayoutId id="2147483663" r:id="rId15"/>
    <p:sldLayoutId id="2147483664" r:id="rId1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Layout" Target="../diagrams/layout3.xml"/><Relationship Id="rId7" Type="http://schemas.openxmlformats.org/officeDocument/2006/relationships/image" Target="../media/image34.gif"/><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openxmlformats.org/officeDocument/2006/relationships/image" Target="../media/image33.wmf"/><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microsoft.com/office/2007/relationships/diagramDrawing" Target="../diagrams/drawing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12" Type="http://schemas.openxmlformats.org/officeDocument/2006/relationships/image" Target="../media/image48.wmf"/><Relationship Id="rId2" Type="http://schemas.openxmlformats.org/officeDocument/2006/relationships/image" Target="../media/image38.wmf"/><Relationship Id="rId1" Type="http://schemas.openxmlformats.org/officeDocument/2006/relationships/slideLayout" Target="../slideLayouts/slideLayout2.xml"/><Relationship Id="rId6" Type="http://schemas.openxmlformats.org/officeDocument/2006/relationships/image" Target="../media/image42.wmf"/><Relationship Id="rId11" Type="http://schemas.openxmlformats.org/officeDocument/2006/relationships/image" Target="../media/image47.wmf"/><Relationship Id="rId5" Type="http://schemas.openxmlformats.org/officeDocument/2006/relationships/image" Target="../media/image41.wmf"/><Relationship Id="rId10" Type="http://schemas.openxmlformats.org/officeDocument/2006/relationships/image" Target="../media/image46.jpeg"/><Relationship Id="rId4" Type="http://schemas.openxmlformats.org/officeDocument/2006/relationships/image" Target="../media/image40.wmf"/><Relationship Id="rId9" Type="http://schemas.openxmlformats.org/officeDocument/2006/relationships/image" Target="../media/image45.wmf"/></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5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5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91.jpeg"/></Relationships>
</file>

<file path=ppt/slides/_rels/slide6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64.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6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6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wmf"/><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69.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7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8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4.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26.jpeg"/><Relationship Id="rId7" Type="http://schemas.openxmlformats.org/officeDocument/2006/relationships/image" Target="../media/image121.png"/><Relationship Id="rId2" Type="http://schemas.openxmlformats.org/officeDocument/2006/relationships/image" Target="../media/image125.jpeg"/><Relationship Id="rId1" Type="http://schemas.openxmlformats.org/officeDocument/2006/relationships/slideLayout" Target="../slideLayouts/slideLayout7.xml"/><Relationship Id="rId6" Type="http://schemas.openxmlformats.org/officeDocument/2006/relationships/image" Target="../media/image129.jpeg"/><Relationship Id="rId5" Type="http://schemas.openxmlformats.org/officeDocument/2006/relationships/image" Target="../media/image128.jpeg"/><Relationship Id="rId4" Type="http://schemas.openxmlformats.org/officeDocument/2006/relationships/image" Target="../media/image127.jpeg"/></Relationships>
</file>

<file path=ppt/slides/_rels/slide8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ttangolo 3"/>
          <p:cNvSpPr>
            <a:spLocks noChangeArrowheads="1"/>
          </p:cNvSpPr>
          <p:nvPr/>
        </p:nvSpPr>
        <p:spPr bwMode="auto">
          <a:xfrm>
            <a:off x="250825" y="404813"/>
            <a:ext cx="8642350" cy="2062103"/>
          </a:xfrm>
          <a:prstGeom prst="rect">
            <a:avLst/>
          </a:prstGeom>
          <a:noFill/>
          <a:ln w="9525">
            <a:noFill/>
            <a:miter lim="800000"/>
            <a:headEnd/>
            <a:tailEnd/>
          </a:ln>
        </p:spPr>
        <p:txBody>
          <a:bodyPr wrap="square">
            <a:spAutoFit/>
          </a:bodyPr>
          <a:lstStyle/>
          <a:p>
            <a:pPr algn="ctr"/>
            <a:r>
              <a:rPr lang="it-IT" sz="4000" b="1" dirty="0" smtClean="0">
                <a:solidFill>
                  <a:schemeClr val="tx2"/>
                </a:solidFill>
                <a:latin typeface="Calibri" pitchFamily="34" charset="0"/>
              </a:rPr>
              <a:t>Istituto Universitario di Studi Europei </a:t>
            </a:r>
          </a:p>
          <a:p>
            <a:pPr algn="ctr"/>
            <a:r>
              <a:rPr lang="it-IT" sz="2400" b="1" dirty="0" smtClean="0">
                <a:solidFill>
                  <a:schemeClr val="tx2"/>
                </a:solidFill>
                <a:latin typeface="Calibri" pitchFamily="34" charset="0"/>
              </a:rPr>
              <a:t>Crotone</a:t>
            </a:r>
            <a:r>
              <a:rPr lang="it-IT" sz="1800" b="1" dirty="0" smtClean="0">
                <a:solidFill>
                  <a:schemeClr val="tx2"/>
                </a:solidFill>
                <a:latin typeface="Calibri" pitchFamily="34" charset="0"/>
              </a:rPr>
              <a:t> </a:t>
            </a:r>
          </a:p>
          <a:p>
            <a:pPr algn="ctr"/>
            <a:r>
              <a:rPr lang="it-IT" sz="2000" b="1" dirty="0" smtClean="0">
                <a:solidFill>
                  <a:srgbClr val="FF0000"/>
                </a:solidFill>
                <a:latin typeface="Comic Sans MS" pitchFamily="66" charset="0"/>
              </a:rPr>
              <a:t>                            SICUREZZA </a:t>
            </a:r>
            <a:r>
              <a:rPr lang="it-IT" sz="2000" b="1" dirty="0">
                <a:solidFill>
                  <a:srgbClr val="FF0000"/>
                </a:solidFill>
                <a:latin typeface="Comic Sans MS" pitchFamily="66" charset="0"/>
              </a:rPr>
              <a:t>E </a:t>
            </a:r>
            <a:r>
              <a:rPr lang="it-IT" sz="2000" b="1" dirty="0" smtClean="0">
                <a:solidFill>
                  <a:srgbClr val="FF0000"/>
                </a:solidFill>
                <a:latin typeface="Comic Sans MS" pitchFamily="66" charset="0"/>
              </a:rPr>
              <a:t>PREVENZIONE NELLA</a:t>
            </a:r>
            <a:r>
              <a:rPr lang="it-IT" sz="3200" b="1" dirty="0" smtClean="0">
                <a:solidFill>
                  <a:srgbClr val="FF0000"/>
                </a:solidFill>
                <a:latin typeface="Comic Sans MS" pitchFamily="66" charset="0"/>
              </a:rPr>
              <a:t> SCUOLA</a:t>
            </a:r>
            <a:endParaRPr lang="it-IT" sz="3200" dirty="0">
              <a:solidFill>
                <a:srgbClr val="FF0000"/>
              </a:solidFill>
              <a:latin typeface="Comic Sans MS" pitchFamily="66" charset="0"/>
            </a:endParaRPr>
          </a:p>
        </p:txBody>
      </p:sp>
      <p:sp>
        <p:nvSpPr>
          <p:cNvPr id="14339" name="Text Box 4"/>
          <p:cNvSpPr txBox="1">
            <a:spLocks noChangeArrowheads="1"/>
          </p:cNvSpPr>
          <p:nvPr/>
        </p:nvSpPr>
        <p:spPr bwMode="auto">
          <a:xfrm>
            <a:off x="250825" y="5530587"/>
            <a:ext cx="8642350" cy="1138773"/>
          </a:xfrm>
          <a:prstGeom prst="rect">
            <a:avLst/>
          </a:prstGeom>
          <a:noFill/>
          <a:ln w="9525">
            <a:noFill/>
            <a:miter lim="800000"/>
            <a:headEnd/>
            <a:tailEnd/>
          </a:ln>
        </p:spPr>
        <p:txBody>
          <a:bodyPr>
            <a:spAutoFit/>
          </a:bodyPr>
          <a:lstStyle/>
          <a:p>
            <a:pPr algn="ctr">
              <a:spcBef>
                <a:spcPct val="50000"/>
              </a:spcBef>
            </a:pPr>
            <a:r>
              <a:rPr lang="it-IT" sz="2000" b="1" i="1" dirty="0" smtClean="0">
                <a:solidFill>
                  <a:schemeClr val="hlink"/>
                </a:solidFill>
                <a:latin typeface="+mj-lt"/>
              </a:rPr>
              <a:t>DOCENTE ISTITUTO UNIVERSITARIO DI STUDI EUROPEI                                                </a:t>
            </a:r>
            <a:r>
              <a:rPr lang="it-IT" sz="2400" b="1" i="1" dirty="0" smtClean="0">
                <a:solidFill>
                  <a:schemeClr val="hlink"/>
                </a:solidFill>
                <a:latin typeface="+mj-lt"/>
              </a:rPr>
              <a:t>Dott. Antonio D’Alfonso –  già Ispettore del Lavoro e Giudice Tributario  </a:t>
            </a:r>
            <a:endParaRPr lang="it-IT" sz="2400" b="1" i="1" dirty="0">
              <a:solidFill>
                <a:schemeClr val="hlink"/>
              </a:solidFill>
              <a:latin typeface="+mj-lt"/>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3548" y="1226228"/>
            <a:ext cx="2376264" cy="23968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1</a:t>
            </a:fld>
            <a:endParaRPr lang="it-IT"/>
          </a:p>
        </p:txBody>
      </p:sp>
      <p:pic>
        <p:nvPicPr>
          <p:cNvPr id="1026" name="Picture 2" descr="Immagine correlat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25887" y="2795280"/>
            <a:ext cx="4444277" cy="247047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rischio1"/>
          <p:cNvPicPr>
            <a:picLocks noChangeAspect="1" noChangeArrowheads="1"/>
          </p:cNvPicPr>
          <p:nvPr/>
        </p:nvPicPr>
        <p:blipFill>
          <a:blip r:embed="rId2"/>
          <a:srcRect/>
          <a:stretch>
            <a:fillRect/>
          </a:stretch>
        </p:blipFill>
        <p:spPr bwMode="auto">
          <a:xfrm>
            <a:off x="261169" y="2136339"/>
            <a:ext cx="865188" cy="860425"/>
          </a:xfrm>
          <a:prstGeom prst="rect">
            <a:avLst/>
          </a:prstGeom>
          <a:noFill/>
          <a:ln w="9525">
            <a:noFill/>
            <a:miter lim="800000"/>
            <a:headEnd/>
            <a:tailEnd/>
          </a:ln>
        </p:spPr>
      </p:pic>
      <p:pic>
        <p:nvPicPr>
          <p:cNvPr id="4" name="Picture 7" descr="infortunio"/>
          <p:cNvPicPr>
            <a:picLocks noChangeAspect="1" noChangeArrowheads="1"/>
          </p:cNvPicPr>
          <p:nvPr/>
        </p:nvPicPr>
        <p:blipFill>
          <a:blip r:embed="rId3"/>
          <a:srcRect/>
          <a:stretch>
            <a:fillRect/>
          </a:stretch>
        </p:blipFill>
        <p:spPr bwMode="auto">
          <a:xfrm>
            <a:off x="5076056" y="4797152"/>
            <a:ext cx="1008112" cy="1008112"/>
          </a:xfrm>
          <a:prstGeom prst="rect">
            <a:avLst/>
          </a:prstGeom>
          <a:noFill/>
          <a:ln w="9525">
            <a:noFill/>
            <a:miter lim="800000"/>
            <a:headEnd/>
            <a:tailEnd/>
          </a:ln>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87824" y="476672"/>
            <a:ext cx="2994025" cy="744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452519" y="358893"/>
            <a:ext cx="1211137" cy="1321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ttangolo 4"/>
          <p:cNvSpPr/>
          <p:nvPr/>
        </p:nvSpPr>
        <p:spPr>
          <a:xfrm>
            <a:off x="261169" y="2136339"/>
            <a:ext cx="8559303" cy="3108543"/>
          </a:xfrm>
          <a:prstGeom prst="rect">
            <a:avLst/>
          </a:prstGeom>
        </p:spPr>
        <p:txBody>
          <a:bodyPr wrap="square">
            <a:spAutoFit/>
          </a:bodyPr>
          <a:lstStyle/>
          <a:p>
            <a:pPr lvl="0"/>
            <a:r>
              <a:rPr lang="it-IT" b="1" dirty="0" smtClean="0">
                <a:solidFill>
                  <a:srgbClr val="FF3300"/>
                </a:solidFill>
                <a:latin typeface="Comic Sans MS" pitchFamily="66" charset="0"/>
              </a:rPr>
              <a:t>        </a:t>
            </a:r>
          </a:p>
          <a:p>
            <a:pPr lvl="0"/>
            <a:r>
              <a:rPr lang="it-IT" b="1" dirty="0">
                <a:solidFill>
                  <a:srgbClr val="FF3300"/>
                </a:solidFill>
                <a:latin typeface="Comic Sans MS" pitchFamily="66" charset="0"/>
              </a:rPr>
              <a:t> </a:t>
            </a:r>
            <a:r>
              <a:rPr lang="it-IT" b="1" dirty="0" smtClean="0">
                <a:solidFill>
                  <a:srgbClr val="FF3300"/>
                </a:solidFill>
                <a:latin typeface="Comic Sans MS" pitchFamily="66" charset="0"/>
              </a:rPr>
              <a:t>       RISCHIO:</a:t>
            </a:r>
            <a:r>
              <a:rPr lang="it-IT" b="1" dirty="0" smtClean="0">
                <a:solidFill>
                  <a:prstClr val="black"/>
                </a:solidFill>
                <a:latin typeface="Calibri" pitchFamily="34" charset="0"/>
              </a:rPr>
              <a:t> È CAUSATO DALLA ESPOSIZIONE AL PERICOLO E CONSISTE NELL’EVENTUALITÀ DI SUBIRE UN DANNO PIÙ O MENO GRAVE.</a:t>
            </a:r>
          </a:p>
          <a:p>
            <a:pPr lvl="0" algn="just"/>
            <a:endParaRPr lang="it-IT" b="1" dirty="0" smtClean="0">
              <a:solidFill>
                <a:prstClr val="black"/>
              </a:solidFill>
              <a:latin typeface="Calibri" pitchFamily="34" charset="0"/>
            </a:endParaRPr>
          </a:p>
          <a:p>
            <a:pPr lvl="0"/>
            <a:r>
              <a:rPr lang="it-IT" b="1" dirty="0" smtClean="0">
                <a:solidFill>
                  <a:srgbClr val="FF3300"/>
                </a:solidFill>
                <a:latin typeface="Comic Sans MS" pitchFamily="66" charset="0"/>
              </a:rPr>
              <a:t>INFORTUNIO:</a:t>
            </a:r>
            <a:r>
              <a:rPr lang="it-IT" b="1" dirty="0" smtClean="0">
                <a:solidFill>
                  <a:prstClr val="black"/>
                </a:solidFill>
                <a:latin typeface="Calibri" pitchFamily="34" charset="0"/>
              </a:rPr>
              <a:t> È UN INCIDENTE CHE PROVOCA UN DANNO  PIÙ O MENO GRAVE</a:t>
            </a:r>
            <a:endParaRPr lang="it-IT" b="1" dirty="0">
              <a:solidFill>
                <a:prstClr val="black"/>
              </a:solidFill>
              <a:latin typeface="Calibri" pitchFamily="34" charset="0"/>
            </a:endParaRPr>
          </a:p>
        </p:txBody>
      </p:sp>
      <p:sp>
        <p:nvSpPr>
          <p:cNvPr id="8" name="Segnaposto numero diapositiva 7"/>
          <p:cNvSpPr>
            <a:spLocks noGrp="1"/>
          </p:cNvSpPr>
          <p:nvPr>
            <p:ph type="sldNum" sz="quarter" idx="12"/>
          </p:nvPr>
        </p:nvSpPr>
        <p:spPr/>
        <p:txBody>
          <a:bodyPr/>
          <a:lstStyle/>
          <a:p>
            <a:pPr>
              <a:defRPr/>
            </a:pPr>
            <a:fld id="{CDC1E429-6806-489A-909A-CFFFA37E9747}" type="slidenum">
              <a:rPr lang="it-IT" smtClean="0"/>
              <a:pPr>
                <a:defRPr/>
              </a:pPr>
              <a:t>10</a:t>
            </a:fld>
            <a:endParaRPr lang="it-IT"/>
          </a:p>
        </p:txBody>
      </p:sp>
    </p:spTree>
    <p:extLst>
      <p:ext uri="{BB962C8B-B14F-4D97-AF65-F5344CB8AC3E}">
        <p14:creationId xmlns:p14="http://schemas.microsoft.com/office/powerpoint/2010/main" xmlns="" val="2149005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468313" y="260350"/>
            <a:ext cx="8424862" cy="954088"/>
          </a:xfrm>
        </p:spPr>
        <p:txBody>
          <a:bodyPr/>
          <a:lstStyle/>
          <a:p>
            <a:pPr eaLnBrk="1" hangingPunct="1"/>
            <a:r>
              <a:rPr lang="it-IT" altLang="it-IT" smtClean="0"/>
              <a:t>Pericolo e </a:t>
            </a:r>
            <a:r>
              <a:rPr lang="it-IT" altLang="it-IT" u="sng" smtClean="0"/>
              <a:t>rischio</a:t>
            </a:r>
          </a:p>
        </p:txBody>
      </p:sp>
      <p:sp>
        <p:nvSpPr>
          <p:cNvPr id="44037" name="Rectangle 3"/>
          <p:cNvSpPr>
            <a:spLocks noGrp="1" noRot="1" noChangeArrowheads="1"/>
          </p:cNvSpPr>
          <p:nvPr>
            <p:ph type="body" sz="half" idx="1"/>
          </p:nvPr>
        </p:nvSpPr>
        <p:spPr>
          <a:xfrm>
            <a:off x="357188" y="1125538"/>
            <a:ext cx="8029575" cy="4751387"/>
          </a:xfrm>
        </p:spPr>
        <p:txBody>
          <a:bodyPr>
            <a:normAutofit fontScale="92500"/>
          </a:bodyPr>
          <a:lstStyle/>
          <a:p>
            <a:pPr marL="274320" indent="-274320" eaLnBrk="1" fontAlgn="auto" hangingPunct="1">
              <a:lnSpc>
                <a:spcPct val="120000"/>
              </a:lnSpc>
              <a:spcAft>
                <a:spcPts val="0"/>
              </a:spcAft>
              <a:buClr>
                <a:schemeClr val="accent3"/>
              </a:buClr>
              <a:buFont typeface="Wingdings" pitchFamily="2" charset="2"/>
              <a:buNone/>
              <a:defRPr/>
            </a:pPr>
            <a:endParaRPr lang="it-IT" sz="3600" b="1" dirty="0" smtClean="0">
              <a:latin typeface="+mj-lt"/>
            </a:endParaRPr>
          </a:p>
          <a:p>
            <a:pPr marL="274320" indent="-274320" eaLnBrk="1" fontAlgn="auto" hangingPunct="1">
              <a:lnSpc>
                <a:spcPct val="120000"/>
              </a:lnSpc>
              <a:spcAft>
                <a:spcPts val="0"/>
              </a:spcAft>
              <a:buClr>
                <a:schemeClr val="accent3"/>
              </a:buClr>
              <a:buFont typeface="Wingdings" pitchFamily="2" charset="2"/>
              <a:buNone/>
              <a:defRPr/>
            </a:pPr>
            <a:r>
              <a:rPr lang="it-IT" sz="3600" b="1" dirty="0" smtClean="0">
                <a:latin typeface="+mj-lt"/>
              </a:rPr>
              <a:t>Rischio</a:t>
            </a:r>
            <a:r>
              <a:rPr lang="it-IT" sz="3600" dirty="0" smtClean="0">
                <a:latin typeface="+mj-lt"/>
              </a:rPr>
              <a:t>:</a:t>
            </a:r>
          </a:p>
          <a:p>
            <a:pPr marL="274320" indent="-274320" eaLnBrk="1" fontAlgn="auto" hangingPunct="1">
              <a:spcAft>
                <a:spcPts val="0"/>
              </a:spcAft>
              <a:buClr>
                <a:schemeClr val="accent3"/>
              </a:buClr>
              <a:buFont typeface="Wingdings" pitchFamily="2" charset="2"/>
              <a:buNone/>
              <a:defRPr/>
            </a:pPr>
            <a:r>
              <a:rPr lang="it-IT" sz="3600" dirty="0" smtClean="0">
                <a:latin typeface="+mj-lt"/>
              </a:rPr>
              <a:t>	Probabilità che sia effettivamente raggiunto il limite potenziale che determina il danno.</a:t>
            </a:r>
          </a:p>
          <a:p>
            <a:pPr marL="274320" indent="-274320" eaLnBrk="1" fontAlgn="auto" hangingPunct="1">
              <a:spcBef>
                <a:spcPct val="0"/>
              </a:spcBef>
              <a:spcAft>
                <a:spcPts val="0"/>
              </a:spcAft>
              <a:buClr>
                <a:schemeClr val="bg1"/>
              </a:buClr>
              <a:buFontTx/>
              <a:buNone/>
              <a:defRPr/>
            </a:pPr>
            <a:endParaRPr lang="it-IT" sz="3600" dirty="0" smtClean="0">
              <a:latin typeface="+mj-lt"/>
            </a:endParaRPr>
          </a:p>
          <a:p>
            <a:pPr marL="0" indent="0" eaLnBrk="1" fontAlgn="auto" hangingPunct="1">
              <a:lnSpc>
                <a:spcPct val="120000"/>
              </a:lnSpc>
              <a:spcAft>
                <a:spcPts val="0"/>
              </a:spcAft>
              <a:buClr>
                <a:schemeClr val="accent3"/>
              </a:buClr>
              <a:buFont typeface="Wingdings" pitchFamily="2" charset="2"/>
              <a:buNone/>
              <a:defRPr/>
            </a:pPr>
            <a:r>
              <a:rPr lang="it-IT" sz="3200" dirty="0" smtClean="0">
                <a:latin typeface="+mj-lt"/>
              </a:rPr>
              <a:t>L’uso degli agenti pericolosi può determinare un rischio concreto o meno. Dipende dalle condizioni di uso.</a:t>
            </a:r>
          </a:p>
          <a:p>
            <a:pPr marL="274320" indent="-274320" eaLnBrk="1" fontAlgn="auto" hangingPunct="1">
              <a:lnSpc>
                <a:spcPct val="120000"/>
              </a:lnSpc>
              <a:spcAft>
                <a:spcPts val="0"/>
              </a:spcAft>
              <a:buClr>
                <a:schemeClr val="accent3"/>
              </a:buClr>
              <a:buFont typeface="Wingdings" pitchFamily="2" charset="2"/>
              <a:buNone/>
              <a:defRPr/>
            </a:pPr>
            <a:endParaRPr lang="it-IT" sz="3600" dirty="0" smtClean="0"/>
          </a:p>
        </p:txBody>
      </p:sp>
      <p:sp>
        <p:nvSpPr>
          <p:cNvPr id="6" name="Segnaposto numero diapositiva 6"/>
          <p:cNvSpPr>
            <a:spLocks noGrp="1"/>
          </p:cNvSpPr>
          <p:nvPr>
            <p:ph type="sldNum" sz="quarter" idx="11"/>
          </p:nvPr>
        </p:nvSpPr>
        <p:spPr/>
        <p:txBody>
          <a:bodyPr/>
          <a:lstStyle/>
          <a:p>
            <a:pPr>
              <a:defRPr/>
            </a:pPr>
            <a:fld id="{4D99DDB1-5ED6-4C3B-808A-19309ADDE911}" type="slidenum">
              <a:rPr lang="it-IT"/>
              <a:pPr>
                <a:defRPr/>
              </a:pPr>
              <a:t>11</a:t>
            </a:fld>
            <a:endParaRPr lang="it-IT" dirty="0"/>
          </a:p>
        </p:txBody>
      </p:sp>
    </p:spTree>
    <p:extLst>
      <p:ext uri="{BB962C8B-B14F-4D97-AF65-F5344CB8AC3E}">
        <p14:creationId xmlns:p14="http://schemas.microsoft.com/office/powerpoint/2010/main" xmlns="" val="4215891559"/>
      </p:ext>
    </p:extLst>
  </p:cSld>
  <p:clrMapOvr>
    <a:masterClrMapping/>
  </p:clrMapOvr>
  <p:transition advClick="0" advTm="3000">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rrowheads="1"/>
          </p:cNvSpPr>
          <p:nvPr>
            <p:ph type="title"/>
          </p:nvPr>
        </p:nvSpPr>
        <p:spPr>
          <a:xfrm>
            <a:off x="468313" y="260350"/>
            <a:ext cx="8424862" cy="596900"/>
          </a:xfrm>
        </p:spPr>
        <p:txBody>
          <a:bodyPr>
            <a:normAutofit fontScale="90000"/>
          </a:bodyPr>
          <a:lstStyle/>
          <a:p>
            <a:pPr eaLnBrk="1" fontAlgn="auto" hangingPunct="1">
              <a:spcAft>
                <a:spcPts val="0"/>
              </a:spcAft>
              <a:defRPr/>
            </a:pPr>
            <a:r>
              <a:rPr lang="it-IT" dirty="0" smtClean="0"/>
              <a:t>Danno</a:t>
            </a:r>
            <a:endParaRPr lang="it-IT" u="sng" dirty="0" smtClean="0"/>
          </a:p>
        </p:txBody>
      </p:sp>
      <p:sp>
        <p:nvSpPr>
          <p:cNvPr id="45061" name="Rectangle 3"/>
          <p:cNvSpPr>
            <a:spLocks noGrp="1" noRot="1" noChangeArrowheads="1"/>
          </p:cNvSpPr>
          <p:nvPr>
            <p:ph type="body" sz="half" idx="1"/>
          </p:nvPr>
        </p:nvSpPr>
        <p:spPr>
          <a:xfrm>
            <a:off x="323850" y="1125538"/>
            <a:ext cx="4752975" cy="4895850"/>
          </a:xfrm>
        </p:spPr>
        <p:txBody>
          <a:bodyPr>
            <a:normAutofit/>
          </a:bodyPr>
          <a:lstStyle/>
          <a:p>
            <a:pPr marL="0" indent="0" eaLnBrk="1" fontAlgn="auto" hangingPunct="1">
              <a:lnSpc>
                <a:spcPct val="120000"/>
              </a:lnSpc>
              <a:spcAft>
                <a:spcPts val="0"/>
              </a:spcAft>
              <a:buClr>
                <a:schemeClr val="accent3"/>
              </a:buClr>
              <a:buFont typeface="Wingdings" pitchFamily="2" charset="2"/>
              <a:buNone/>
              <a:defRPr/>
            </a:pPr>
            <a:r>
              <a:rPr lang="it-IT" sz="3200" dirty="0" smtClean="0">
                <a:latin typeface="+mj-lt"/>
              </a:rPr>
              <a:t>Il danno è l’evento che può chiudere il circuito tra il pericolo (forse succede) e il rischio (sta succedendo).</a:t>
            </a:r>
          </a:p>
          <a:p>
            <a:pPr marL="274320" indent="-274320" eaLnBrk="1" fontAlgn="auto" hangingPunct="1">
              <a:spcBef>
                <a:spcPct val="0"/>
              </a:spcBef>
              <a:spcAft>
                <a:spcPts val="0"/>
              </a:spcAft>
              <a:buClr>
                <a:schemeClr val="bg1"/>
              </a:buClr>
              <a:buFontTx/>
              <a:buNone/>
              <a:defRPr/>
            </a:pPr>
            <a:endParaRPr lang="it-IT" sz="3200" dirty="0" smtClean="0"/>
          </a:p>
        </p:txBody>
      </p:sp>
      <p:sp>
        <p:nvSpPr>
          <p:cNvPr id="11" name="Segnaposto numero diapositiva 5"/>
          <p:cNvSpPr>
            <a:spLocks noGrp="1"/>
          </p:cNvSpPr>
          <p:nvPr>
            <p:ph type="sldNum" sz="quarter" idx="11"/>
          </p:nvPr>
        </p:nvSpPr>
        <p:spPr/>
        <p:txBody>
          <a:bodyPr/>
          <a:lstStyle/>
          <a:p>
            <a:pPr>
              <a:defRPr/>
            </a:pPr>
            <a:fld id="{D6DC2D95-5988-41D1-BCBC-69E06F274F97}" type="slidenum">
              <a:rPr lang="it-IT"/>
              <a:pPr>
                <a:defRPr/>
              </a:pPr>
              <a:t>12</a:t>
            </a:fld>
            <a:endParaRPr lang="it-IT" dirty="0"/>
          </a:p>
        </p:txBody>
      </p:sp>
      <p:sp>
        <p:nvSpPr>
          <p:cNvPr id="10245" name="AutoShape 4"/>
          <p:cNvSpPr>
            <a:spLocks noChangeArrowheads="1"/>
          </p:cNvSpPr>
          <p:nvPr/>
        </p:nvSpPr>
        <p:spPr bwMode="auto">
          <a:xfrm>
            <a:off x="5468938" y="1052513"/>
            <a:ext cx="3205162" cy="1368425"/>
          </a:xfrm>
          <a:prstGeom prst="flowChartProcess">
            <a:avLst/>
          </a:prstGeom>
          <a:solidFill>
            <a:schemeClr val="bg2">
              <a:lumMod val="50000"/>
            </a:schemeClr>
          </a:solidFill>
          <a:ln w="19050">
            <a:solidFill>
              <a:srgbClr val="362DF3"/>
            </a:solidFill>
            <a:miter lim="800000"/>
            <a:headEnd/>
            <a:tailEnd/>
          </a:ln>
        </p:spPr>
        <p:txBody>
          <a:bodyPr wrap="none" anchor="ctr"/>
          <a:lstStyle/>
          <a:p>
            <a:pPr algn="ctr">
              <a:defRPr/>
            </a:pPr>
            <a:r>
              <a:rPr lang="it-IT" sz="1800" u="none" dirty="0">
                <a:latin typeface="+mj-lt"/>
              </a:rPr>
              <a:t>Pericolo (potenziale): </a:t>
            </a:r>
            <a:br>
              <a:rPr lang="it-IT" sz="1800" u="none" dirty="0">
                <a:latin typeface="+mj-lt"/>
              </a:rPr>
            </a:br>
            <a:r>
              <a:rPr lang="it-IT" sz="1800" u="none" dirty="0">
                <a:latin typeface="+mj-lt"/>
              </a:rPr>
              <a:t>potrebbe succedere</a:t>
            </a:r>
          </a:p>
        </p:txBody>
      </p:sp>
      <p:sp>
        <p:nvSpPr>
          <p:cNvPr id="10246" name="AutoShape 5"/>
          <p:cNvSpPr>
            <a:spLocks noChangeArrowheads="1"/>
          </p:cNvSpPr>
          <p:nvPr/>
        </p:nvSpPr>
        <p:spPr bwMode="auto">
          <a:xfrm>
            <a:off x="5468938" y="2708275"/>
            <a:ext cx="3205162" cy="1368425"/>
          </a:xfrm>
          <a:prstGeom prst="flowChartProcess">
            <a:avLst/>
          </a:prstGeom>
          <a:solidFill>
            <a:schemeClr val="bg2">
              <a:lumMod val="50000"/>
            </a:schemeClr>
          </a:solidFill>
          <a:ln w="19050">
            <a:solidFill>
              <a:srgbClr val="362DF3"/>
            </a:solidFill>
            <a:miter lim="800000"/>
            <a:headEnd/>
            <a:tailEnd/>
          </a:ln>
        </p:spPr>
        <p:txBody>
          <a:bodyPr wrap="none" anchor="ctr"/>
          <a:lstStyle/>
          <a:p>
            <a:pPr algn="ctr">
              <a:defRPr/>
            </a:pPr>
            <a:r>
              <a:rPr lang="it-IT" sz="1800" u="none" dirty="0">
                <a:latin typeface="+mj-lt"/>
              </a:rPr>
              <a:t>Rischio </a:t>
            </a:r>
            <a:br>
              <a:rPr lang="it-IT" sz="1800" u="none" dirty="0">
                <a:latin typeface="+mj-lt"/>
              </a:rPr>
            </a:br>
            <a:r>
              <a:rPr lang="it-IT" sz="1800" u="none" dirty="0">
                <a:latin typeface="+mj-lt"/>
              </a:rPr>
              <a:t>(quanto potrebbe succedere):</a:t>
            </a:r>
            <a:br>
              <a:rPr lang="it-IT" sz="1800" u="none" dirty="0">
                <a:latin typeface="+mj-lt"/>
              </a:rPr>
            </a:br>
            <a:r>
              <a:rPr lang="it-IT" sz="1800" u="none" dirty="0">
                <a:latin typeface="+mj-lt"/>
              </a:rPr>
              <a:t>Condizioni d’uso,</a:t>
            </a:r>
            <a:br>
              <a:rPr lang="it-IT" sz="1800" u="none" dirty="0">
                <a:latin typeface="+mj-lt"/>
              </a:rPr>
            </a:br>
            <a:r>
              <a:rPr lang="it-IT" sz="1800" u="none" dirty="0">
                <a:latin typeface="+mj-lt"/>
              </a:rPr>
              <a:t> esposizione, ecc.</a:t>
            </a:r>
          </a:p>
        </p:txBody>
      </p:sp>
      <p:sp>
        <p:nvSpPr>
          <p:cNvPr id="10247" name="AutoShape 6"/>
          <p:cNvSpPr>
            <a:spLocks noChangeArrowheads="1"/>
          </p:cNvSpPr>
          <p:nvPr/>
        </p:nvSpPr>
        <p:spPr bwMode="auto">
          <a:xfrm>
            <a:off x="5470525" y="4437063"/>
            <a:ext cx="3205163" cy="1368425"/>
          </a:xfrm>
          <a:prstGeom prst="flowChartProcess">
            <a:avLst/>
          </a:prstGeom>
          <a:solidFill>
            <a:schemeClr val="bg2">
              <a:lumMod val="50000"/>
            </a:schemeClr>
          </a:solidFill>
          <a:ln w="19050">
            <a:solidFill>
              <a:srgbClr val="362DF3"/>
            </a:solidFill>
            <a:miter lim="800000"/>
            <a:headEnd/>
            <a:tailEnd/>
          </a:ln>
        </p:spPr>
        <p:txBody>
          <a:bodyPr wrap="none" anchor="ctr"/>
          <a:lstStyle/>
          <a:p>
            <a:pPr algn="ctr">
              <a:defRPr/>
            </a:pPr>
            <a:r>
              <a:rPr lang="it-IT" sz="1800" u="none" dirty="0">
                <a:latin typeface="+mj-lt"/>
              </a:rPr>
              <a:t>Danno (è successo):</a:t>
            </a:r>
            <a:br>
              <a:rPr lang="it-IT" sz="1800" u="none" dirty="0">
                <a:latin typeface="+mj-lt"/>
              </a:rPr>
            </a:br>
            <a:r>
              <a:rPr lang="it-IT" sz="1800" u="none" dirty="0">
                <a:latin typeface="+mj-lt"/>
              </a:rPr>
              <a:t>Alle persone, alle cose, </a:t>
            </a:r>
            <a:br>
              <a:rPr lang="it-IT" sz="1800" u="none" dirty="0">
                <a:latin typeface="+mj-lt"/>
              </a:rPr>
            </a:br>
            <a:r>
              <a:rPr lang="it-IT" sz="1800" u="none" dirty="0">
                <a:latin typeface="+mj-lt"/>
              </a:rPr>
              <a:t>agli impianti ecc.</a:t>
            </a:r>
          </a:p>
        </p:txBody>
      </p:sp>
      <p:cxnSp>
        <p:nvCxnSpPr>
          <p:cNvPr id="16392" name="AutoShape 8"/>
          <p:cNvCxnSpPr>
            <a:cxnSpLocks noChangeShapeType="1"/>
            <a:stCxn id="10245" idx="2"/>
            <a:endCxn id="10246" idx="0"/>
          </p:cNvCxnSpPr>
          <p:nvPr/>
        </p:nvCxnSpPr>
        <p:spPr bwMode="auto">
          <a:xfrm>
            <a:off x="7072313" y="2430463"/>
            <a:ext cx="0" cy="268287"/>
          </a:xfrm>
          <a:prstGeom prst="straightConnector1">
            <a:avLst/>
          </a:prstGeom>
          <a:noFill/>
          <a:ln w="28575">
            <a:solidFill>
              <a:srgbClr val="362DF3"/>
            </a:solidFill>
            <a:round/>
            <a:headEnd/>
            <a:tailEnd type="triangle" w="med" len="med"/>
          </a:ln>
          <a:extLst>
            <a:ext uri="{909E8E84-426E-40DD-AFC4-6F175D3DCCD1}">
              <a14:hiddenFill xmlns:a14="http://schemas.microsoft.com/office/drawing/2010/main" xmlns="">
                <a:noFill/>
              </a14:hiddenFill>
            </a:ext>
          </a:extLst>
        </p:spPr>
      </p:cxnSp>
      <p:cxnSp>
        <p:nvCxnSpPr>
          <p:cNvPr id="16393" name="AutoShape 9"/>
          <p:cNvCxnSpPr>
            <a:cxnSpLocks noChangeShapeType="1"/>
            <a:stCxn id="10246" idx="2"/>
            <a:endCxn id="10247" idx="0"/>
          </p:cNvCxnSpPr>
          <p:nvPr/>
        </p:nvCxnSpPr>
        <p:spPr bwMode="auto">
          <a:xfrm>
            <a:off x="7072313" y="4086225"/>
            <a:ext cx="1587" cy="341313"/>
          </a:xfrm>
          <a:prstGeom prst="straightConnector1">
            <a:avLst/>
          </a:prstGeom>
          <a:noFill/>
          <a:ln w="28575">
            <a:solidFill>
              <a:srgbClr val="362DF3"/>
            </a:solidFill>
            <a:round/>
            <a:headEnd/>
            <a:tailEnd type="triangle"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2097769145"/>
      </p:ext>
    </p:extLst>
  </p:cSld>
  <p:clrMapOvr>
    <a:masterClrMapping/>
  </p:clrMapOvr>
  <p:transition advClick="0" advTm="3000">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Rot="1" noChangeArrowheads="1"/>
          </p:cNvSpPr>
          <p:nvPr>
            <p:ph type="title"/>
          </p:nvPr>
        </p:nvSpPr>
        <p:spPr>
          <a:xfrm>
            <a:off x="0" y="341313"/>
            <a:ext cx="8820150" cy="566737"/>
          </a:xfrm>
        </p:spPr>
        <p:txBody>
          <a:bodyPr>
            <a:normAutofit fontScale="90000"/>
          </a:bodyPr>
          <a:lstStyle/>
          <a:p>
            <a:pPr algn="ctr" eaLnBrk="1" fontAlgn="auto" hangingPunct="1">
              <a:spcAft>
                <a:spcPts val="0"/>
              </a:spcAft>
              <a:defRPr/>
            </a:pPr>
            <a:r>
              <a:rPr lang="it-IT" dirty="0" smtClean="0"/>
              <a:t>Diversi tipi di Rischi</a:t>
            </a:r>
          </a:p>
        </p:txBody>
      </p:sp>
      <p:sp>
        <p:nvSpPr>
          <p:cNvPr id="26" name="Segnaposto numero diapositiva 4"/>
          <p:cNvSpPr>
            <a:spLocks noGrp="1"/>
          </p:cNvSpPr>
          <p:nvPr>
            <p:ph type="sldNum" sz="quarter" idx="12"/>
          </p:nvPr>
        </p:nvSpPr>
        <p:spPr/>
        <p:txBody>
          <a:bodyPr/>
          <a:lstStyle/>
          <a:p>
            <a:pPr>
              <a:defRPr/>
            </a:pPr>
            <a:fld id="{189E8A40-0F62-493B-B96A-1DAB425B0C3F}" type="slidenum">
              <a:rPr lang="it-IT"/>
              <a:pPr>
                <a:defRPr/>
              </a:pPr>
              <a:t>13</a:t>
            </a:fld>
            <a:endParaRPr lang="it-IT" dirty="0"/>
          </a:p>
        </p:txBody>
      </p:sp>
      <p:sp>
        <p:nvSpPr>
          <p:cNvPr id="11268" name="AutoShape 3"/>
          <p:cNvSpPr>
            <a:spLocks noChangeArrowheads="1"/>
          </p:cNvSpPr>
          <p:nvPr/>
        </p:nvSpPr>
        <p:spPr bwMode="auto">
          <a:xfrm>
            <a:off x="357188" y="2781300"/>
            <a:ext cx="2700337" cy="792163"/>
          </a:xfrm>
          <a:prstGeom prst="flowChartAlternateProcess">
            <a:avLst/>
          </a:prstGeom>
          <a:solidFill>
            <a:schemeClr val="accent2">
              <a:lumMod val="60000"/>
              <a:lumOff val="40000"/>
            </a:schemeClr>
          </a:solidFill>
          <a:ln w="9525">
            <a:solidFill>
              <a:srgbClr val="362DF3"/>
            </a:solidFill>
            <a:miter lim="800000"/>
            <a:headEnd/>
            <a:tailEnd/>
          </a:ln>
        </p:spPr>
        <p:txBody>
          <a:bodyPr wrap="none" anchor="ctr"/>
          <a:lstStyle/>
          <a:p>
            <a:pPr algn="ctr">
              <a:defRPr/>
            </a:pPr>
            <a:r>
              <a:rPr lang="it-IT" sz="1800" u="none" dirty="0">
                <a:latin typeface="+mj-lt"/>
              </a:rPr>
              <a:t>Occasione di lavoro</a:t>
            </a:r>
          </a:p>
        </p:txBody>
      </p:sp>
      <p:sp>
        <p:nvSpPr>
          <p:cNvPr id="11269" name="AutoShape 4"/>
          <p:cNvSpPr>
            <a:spLocks noChangeArrowheads="1"/>
          </p:cNvSpPr>
          <p:nvPr/>
        </p:nvSpPr>
        <p:spPr bwMode="auto">
          <a:xfrm>
            <a:off x="357188" y="1557338"/>
            <a:ext cx="2700337" cy="935037"/>
          </a:xfrm>
          <a:prstGeom prst="flowChartAlternateProcess">
            <a:avLst/>
          </a:prstGeom>
          <a:solidFill>
            <a:schemeClr val="bg2">
              <a:lumMod val="50000"/>
            </a:schemeClr>
          </a:solidFill>
          <a:ln w="9525">
            <a:solidFill>
              <a:srgbClr val="362DF3"/>
            </a:solidFill>
            <a:miter lim="800000"/>
            <a:headEnd/>
            <a:tailEnd/>
          </a:ln>
        </p:spPr>
        <p:txBody>
          <a:bodyPr wrap="none" anchor="ctr"/>
          <a:lstStyle/>
          <a:p>
            <a:pPr algn="ctr">
              <a:defRPr/>
            </a:pPr>
            <a:r>
              <a:rPr lang="it-IT" sz="1800" u="none" dirty="0">
                <a:latin typeface="+mj-lt"/>
              </a:rPr>
              <a:t>Rischio per la sicurezza</a:t>
            </a:r>
            <a:br>
              <a:rPr lang="it-IT" sz="1800" u="none" dirty="0">
                <a:latin typeface="+mj-lt"/>
              </a:rPr>
            </a:br>
            <a:r>
              <a:rPr lang="it-IT" sz="1800" u="none" dirty="0">
                <a:latin typeface="+mj-lt"/>
              </a:rPr>
              <a:t>(macchine, impianti ecc.)</a:t>
            </a:r>
          </a:p>
        </p:txBody>
      </p:sp>
      <p:sp>
        <p:nvSpPr>
          <p:cNvPr id="11270" name="AutoShape 5"/>
          <p:cNvSpPr>
            <a:spLocks noChangeArrowheads="1"/>
          </p:cNvSpPr>
          <p:nvPr/>
        </p:nvSpPr>
        <p:spPr bwMode="auto">
          <a:xfrm>
            <a:off x="357188" y="3860800"/>
            <a:ext cx="2700337" cy="792163"/>
          </a:xfrm>
          <a:prstGeom prst="flowChartAlternateProcess">
            <a:avLst/>
          </a:prstGeom>
          <a:solidFill>
            <a:schemeClr val="accent2">
              <a:lumMod val="40000"/>
              <a:lumOff val="60000"/>
            </a:schemeClr>
          </a:solidFill>
          <a:ln w="9525">
            <a:solidFill>
              <a:srgbClr val="362DF3"/>
            </a:solidFill>
            <a:miter lim="800000"/>
            <a:headEnd/>
            <a:tailEnd/>
          </a:ln>
        </p:spPr>
        <p:txBody>
          <a:bodyPr wrap="none" anchor="ctr"/>
          <a:lstStyle/>
          <a:p>
            <a:pPr algn="ctr">
              <a:defRPr/>
            </a:pPr>
            <a:r>
              <a:rPr lang="it-IT" sz="2000" b="1" u="none" dirty="0">
                <a:latin typeface="+mj-lt"/>
              </a:rPr>
              <a:t>Infortunio</a:t>
            </a:r>
            <a:r>
              <a:rPr lang="it-IT" sz="1800" u="none" dirty="0">
                <a:latin typeface="+mj-lt"/>
              </a:rPr>
              <a:t/>
            </a:r>
            <a:br>
              <a:rPr lang="it-IT" sz="1800" u="none" dirty="0">
                <a:latin typeface="+mj-lt"/>
              </a:rPr>
            </a:br>
            <a:r>
              <a:rPr lang="it-IT" sz="1800" u="none" dirty="0">
                <a:latin typeface="+mj-lt"/>
              </a:rPr>
              <a:t>(evento traumatico)</a:t>
            </a:r>
          </a:p>
        </p:txBody>
      </p:sp>
      <p:sp>
        <p:nvSpPr>
          <p:cNvPr id="11271" name="AutoShape 6"/>
          <p:cNvSpPr>
            <a:spLocks noChangeArrowheads="1"/>
          </p:cNvSpPr>
          <p:nvPr/>
        </p:nvSpPr>
        <p:spPr bwMode="auto">
          <a:xfrm>
            <a:off x="358775" y="5013325"/>
            <a:ext cx="2700338" cy="792163"/>
          </a:xfrm>
          <a:prstGeom prst="flowChartAlternateProcess">
            <a:avLst/>
          </a:prstGeom>
          <a:solidFill>
            <a:schemeClr val="accent2">
              <a:lumMod val="20000"/>
              <a:lumOff val="80000"/>
            </a:schemeClr>
          </a:solidFill>
          <a:ln w="9525">
            <a:solidFill>
              <a:srgbClr val="362DF3"/>
            </a:solidFill>
            <a:miter lim="800000"/>
            <a:headEnd/>
            <a:tailEnd/>
          </a:ln>
        </p:spPr>
        <p:txBody>
          <a:bodyPr anchor="ctr"/>
          <a:lstStyle/>
          <a:p>
            <a:pPr algn="ctr">
              <a:defRPr/>
            </a:pPr>
            <a:r>
              <a:rPr lang="it-IT" sz="1800" u="none" dirty="0">
                <a:latin typeface="+mj-lt"/>
              </a:rPr>
              <a:t>Riconoscimento “agevole” delle cause</a:t>
            </a:r>
          </a:p>
        </p:txBody>
      </p:sp>
      <p:cxnSp>
        <p:nvCxnSpPr>
          <p:cNvPr id="17416" name="AutoShape 7"/>
          <p:cNvCxnSpPr>
            <a:cxnSpLocks noChangeShapeType="1"/>
            <a:stCxn id="11269" idx="2"/>
            <a:endCxn id="11268" idx="0"/>
          </p:cNvCxnSpPr>
          <p:nvPr/>
        </p:nvCxnSpPr>
        <p:spPr bwMode="auto">
          <a:xfrm>
            <a:off x="1708150" y="2492375"/>
            <a:ext cx="0" cy="288925"/>
          </a:xfrm>
          <a:prstGeom prst="straightConnector1">
            <a:avLst/>
          </a:prstGeom>
          <a:noFill/>
          <a:ln w="9525">
            <a:solidFill>
              <a:srgbClr val="362DF3"/>
            </a:solidFill>
            <a:round/>
            <a:headEnd/>
            <a:tailEnd type="triangle" w="med" len="med"/>
          </a:ln>
          <a:extLst>
            <a:ext uri="{909E8E84-426E-40DD-AFC4-6F175D3DCCD1}">
              <a14:hiddenFill xmlns:a14="http://schemas.microsoft.com/office/drawing/2010/main" xmlns="">
                <a:noFill/>
              </a14:hiddenFill>
            </a:ext>
          </a:extLst>
        </p:spPr>
      </p:cxnSp>
      <p:cxnSp>
        <p:nvCxnSpPr>
          <p:cNvPr id="17417" name="AutoShape 8"/>
          <p:cNvCxnSpPr>
            <a:cxnSpLocks noChangeShapeType="1"/>
            <a:stCxn id="11268" idx="2"/>
            <a:endCxn id="11270" idx="0"/>
          </p:cNvCxnSpPr>
          <p:nvPr/>
        </p:nvCxnSpPr>
        <p:spPr bwMode="auto">
          <a:xfrm>
            <a:off x="1708150" y="3573463"/>
            <a:ext cx="0" cy="287337"/>
          </a:xfrm>
          <a:prstGeom prst="straightConnector1">
            <a:avLst/>
          </a:prstGeom>
          <a:noFill/>
          <a:ln w="9525">
            <a:solidFill>
              <a:srgbClr val="362DF3"/>
            </a:solidFill>
            <a:round/>
            <a:headEnd/>
            <a:tailEnd type="triangle" w="med" len="med"/>
          </a:ln>
          <a:extLst>
            <a:ext uri="{909E8E84-426E-40DD-AFC4-6F175D3DCCD1}">
              <a14:hiddenFill xmlns:a14="http://schemas.microsoft.com/office/drawing/2010/main" xmlns="">
                <a:noFill/>
              </a14:hiddenFill>
            </a:ext>
          </a:extLst>
        </p:spPr>
      </p:cxnSp>
      <p:cxnSp>
        <p:nvCxnSpPr>
          <p:cNvPr id="17418" name="AutoShape 9"/>
          <p:cNvCxnSpPr>
            <a:cxnSpLocks noChangeShapeType="1"/>
            <a:stCxn id="11270" idx="2"/>
            <a:endCxn id="11271" idx="0"/>
          </p:cNvCxnSpPr>
          <p:nvPr/>
        </p:nvCxnSpPr>
        <p:spPr bwMode="auto">
          <a:xfrm>
            <a:off x="1708150" y="4652963"/>
            <a:ext cx="1588" cy="360362"/>
          </a:xfrm>
          <a:prstGeom prst="straightConnector1">
            <a:avLst/>
          </a:prstGeom>
          <a:noFill/>
          <a:ln w="9525">
            <a:solidFill>
              <a:srgbClr val="362DF3"/>
            </a:solidFill>
            <a:round/>
            <a:headEnd/>
            <a:tailEnd type="triangle" w="med" len="med"/>
          </a:ln>
          <a:extLst>
            <a:ext uri="{909E8E84-426E-40DD-AFC4-6F175D3DCCD1}">
              <a14:hiddenFill xmlns:a14="http://schemas.microsoft.com/office/drawing/2010/main" xmlns="">
                <a:noFill/>
              </a14:hiddenFill>
            </a:ext>
          </a:extLst>
        </p:spPr>
      </p:cxnSp>
      <p:sp>
        <p:nvSpPr>
          <p:cNvPr id="11275" name="AutoShape 12"/>
          <p:cNvSpPr>
            <a:spLocks noChangeArrowheads="1"/>
          </p:cNvSpPr>
          <p:nvPr/>
        </p:nvSpPr>
        <p:spPr bwMode="auto">
          <a:xfrm>
            <a:off x="3203575" y="2781300"/>
            <a:ext cx="2736850" cy="792163"/>
          </a:xfrm>
          <a:prstGeom prst="flowChartAlternateProcess">
            <a:avLst/>
          </a:prstGeom>
          <a:solidFill>
            <a:schemeClr val="accent2">
              <a:lumMod val="60000"/>
              <a:lumOff val="40000"/>
            </a:schemeClr>
          </a:solidFill>
          <a:ln w="9525">
            <a:solidFill>
              <a:srgbClr val="362DF3"/>
            </a:solidFill>
            <a:miter lim="800000"/>
            <a:headEnd/>
            <a:tailEnd/>
          </a:ln>
        </p:spPr>
        <p:txBody>
          <a:bodyPr wrap="none" anchor="ctr"/>
          <a:lstStyle/>
          <a:p>
            <a:pPr algn="ctr">
              <a:defRPr/>
            </a:pPr>
            <a:r>
              <a:rPr lang="it-IT" sz="1800" u="none" dirty="0">
                <a:latin typeface="+mj-lt"/>
              </a:rPr>
              <a:t>Occasione di lavoro</a:t>
            </a:r>
          </a:p>
        </p:txBody>
      </p:sp>
      <p:sp>
        <p:nvSpPr>
          <p:cNvPr id="11276" name="AutoShape 13"/>
          <p:cNvSpPr>
            <a:spLocks noChangeArrowheads="1"/>
          </p:cNvSpPr>
          <p:nvPr/>
        </p:nvSpPr>
        <p:spPr bwMode="auto">
          <a:xfrm>
            <a:off x="3203575" y="1557338"/>
            <a:ext cx="2736850" cy="935037"/>
          </a:xfrm>
          <a:prstGeom prst="flowChartAlternateProcess">
            <a:avLst/>
          </a:prstGeom>
          <a:solidFill>
            <a:schemeClr val="bg2">
              <a:lumMod val="50000"/>
            </a:schemeClr>
          </a:solidFill>
          <a:ln w="9525">
            <a:solidFill>
              <a:srgbClr val="362DF3"/>
            </a:solidFill>
            <a:miter lim="800000"/>
            <a:headEnd/>
            <a:tailEnd/>
          </a:ln>
        </p:spPr>
        <p:txBody>
          <a:bodyPr wrap="none" anchor="ctr"/>
          <a:lstStyle/>
          <a:p>
            <a:pPr algn="ctr">
              <a:defRPr/>
            </a:pPr>
            <a:r>
              <a:rPr lang="it-IT" sz="1800" u="none" dirty="0">
                <a:latin typeface="+mj-lt"/>
              </a:rPr>
              <a:t>Rischio per la salute</a:t>
            </a:r>
            <a:br>
              <a:rPr lang="it-IT" sz="1800" u="none" dirty="0">
                <a:latin typeface="+mj-lt"/>
              </a:rPr>
            </a:br>
            <a:r>
              <a:rPr lang="it-IT" sz="1800" u="none" dirty="0">
                <a:latin typeface="+mj-lt"/>
              </a:rPr>
              <a:t>(sostanza, rumore ecc.)</a:t>
            </a:r>
          </a:p>
        </p:txBody>
      </p:sp>
      <p:sp>
        <p:nvSpPr>
          <p:cNvPr id="11277" name="AutoShape 14"/>
          <p:cNvSpPr>
            <a:spLocks noChangeArrowheads="1"/>
          </p:cNvSpPr>
          <p:nvPr/>
        </p:nvSpPr>
        <p:spPr bwMode="auto">
          <a:xfrm>
            <a:off x="3203575" y="3860800"/>
            <a:ext cx="2736850" cy="792163"/>
          </a:xfrm>
          <a:prstGeom prst="flowChartAlternateProcess">
            <a:avLst/>
          </a:prstGeom>
          <a:solidFill>
            <a:schemeClr val="accent2">
              <a:lumMod val="40000"/>
              <a:lumOff val="60000"/>
            </a:schemeClr>
          </a:solidFill>
          <a:ln w="9525">
            <a:solidFill>
              <a:srgbClr val="362DF3"/>
            </a:solidFill>
            <a:miter lim="800000"/>
            <a:headEnd/>
            <a:tailEnd/>
          </a:ln>
        </p:spPr>
        <p:txBody>
          <a:bodyPr wrap="none" anchor="ctr"/>
          <a:lstStyle/>
          <a:p>
            <a:pPr algn="ctr">
              <a:defRPr/>
            </a:pPr>
            <a:r>
              <a:rPr lang="it-IT" sz="2000" b="1" u="none" dirty="0">
                <a:latin typeface="+mj-lt"/>
              </a:rPr>
              <a:t>Malattia professionale</a:t>
            </a:r>
            <a:r>
              <a:rPr lang="it-IT" sz="1800" u="none" dirty="0">
                <a:latin typeface="+mj-lt"/>
              </a:rPr>
              <a:t/>
            </a:r>
            <a:br>
              <a:rPr lang="it-IT" sz="1800" u="none" dirty="0">
                <a:latin typeface="+mj-lt"/>
              </a:rPr>
            </a:br>
            <a:r>
              <a:rPr lang="it-IT" sz="1800" u="none" dirty="0">
                <a:latin typeface="+mj-lt"/>
              </a:rPr>
              <a:t>(evento progressivo)</a:t>
            </a:r>
          </a:p>
        </p:txBody>
      </p:sp>
      <p:sp>
        <p:nvSpPr>
          <p:cNvPr id="11278" name="AutoShape 15"/>
          <p:cNvSpPr>
            <a:spLocks noChangeArrowheads="1"/>
          </p:cNvSpPr>
          <p:nvPr/>
        </p:nvSpPr>
        <p:spPr bwMode="auto">
          <a:xfrm>
            <a:off x="3205163" y="5013325"/>
            <a:ext cx="2736850" cy="792163"/>
          </a:xfrm>
          <a:prstGeom prst="flowChartAlternateProcess">
            <a:avLst/>
          </a:prstGeom>
          <a:solidFill>
            <a:schemeClr val="accent2">
              <a:lumMod val="20000"/>
              <a:lumOff val="80000"/>
            </a:schemeClr>
          </a:solidFill>
          <a:ln w="9525">
            <a:solidFill>
              <a:srgbClr val="362DF3"/>
            </a:solidFill>
            <a:miter lim="800000"/>
            <a:headEnd/>
            <a:tailEnd/>
          </a:ln>
        </p:spPr>
        <p:txBody>
          <a:bodyPr anchor="ctr"/>
          <a:lstStyle/>
          <a:p>
            <a:pPr algn="ctr">
              <a:defRPr/>
            </a:pPr>
            <a:r>
              <a:rPr lang="it-IT" sz="1800" u="none" dirty="0">
                <a:latin typeface="+mj-lt"/>
              </a:rPr>
              <a:t>Riconoscimento complicato delle cause</a:t>
            </a:r>
          </a:p>
        </p:txBody>
      </p:sp>
      <p:sp>
        <p:nvSpPr>
          <p:cNvPr id="11279" name="AutoShape 16"/>
          <p:cNvSpPr>
            <a:spLocks noChangeArrowheads="1"/>
          </p:cNvSpPr>
          <p:nvPr/>
        </p:nvSpPr>
        <p:spPr bwMode="auto">
          <a:xfrm>
            <a:off x="6156325" y="2781300"/>
            <a:ext cx="2735263" cy="792163"/>
          </a:xfrm>
          <a:prstGeom prst="flowChartAlternateProcess">
            <a:avLst/>
          </a:prstGeom>
          <a:solidFill>
            <a:schemeClr val="accent2">
              <a:lumMod val="60000"/>
              <a:lumOff val="40000"/>
            </a:schemeClr>
          </a:solidFill>
          <a:ln w="9525">
            <a:solidFill>
              <a:srgbClr val="362DF3"/>
            </a:solidFill>
            <a:miter lim="800000"/>
            <a:headEnd/>
            <a:tailEnd/>
          </a:ln>
        </p:spPr>
        <p:txBody>
          <a:bodyPr wrap="none" anchor="ctr"/>
          <a:lstStyle/>
          <a:p>
            <a:pPr algn="ctr">
              <a:defRPr/>
            </a:pPr>
            <a:r>
              <a:rPr lang="it-IT" sz="1800" u="none" dirty="0">
                <a:latin typeface="+mj-lt"/>
              </a:rPr>
              <a:t>Occasione di lavoro</a:t>
            </a:r>
          </a:p>
        </p:txBody>
      </p:sp>
      <p:sp>
        <p:nvSpPr>
          <p:cNvPr id="11280" name="AutoShape 17"/>
          <p:cNvSpPr>
            <a:spLocks noChangeArrowheads="1"/>
          </p:cNvSpPr>
          <p:nvPr/>
        </p:nvSpPr>
        <p:spPr bwMode="auto">
          <a:xfrm>
            <a:off x="6156325" y="1557338"/>
            <a:ext cx="2735263" cy="935037"/>
          </a:xfrm>
          <a:prstGeom prst="flowChartAlternateProcess">
            <a:avLst/>
          </a:prstGeom>
          <a:solidFill>
            <a:schemeClr val="bg2">
              <a:lumMod val="50000"/>
            </a:schemeClr>
          </a:solidFill>
          <a:ln w="9525">
            <a:solidFill>
              <a:srgbClr val="362DF3"/>
            </a:solidFill>
            <a:miter lim="800000"/>
            <a:headEnd/>
            <a:tailEnd/>
          </a:ln>
        </p:spPr>
        <p:txBody>
          <a:bodyPr wrap="none" anchor="ctr"/>
          <a:lstStyle/>
          <a:p>
            <a:pPr algn="ctr">
              <a:defRPr/>
            </a:pPr>
            <a:r>
              <a:rPr lang="it-IT" sz="1800" u="none" dirty="0">
                <a:latin typeface="+mj-lt"/>
              </a:rPr>
              <a:t>Rischio trasversale</a:t>
            </a:r>
            <a:br>
              <a:rPr lang="it-IT" sz="1800" u="none" dirty="0">
                <a:latin typeface="+mj-lt"/>
              </a:rPr>
            </a:br>
            <a:r>
              <a:rPr lang="it-IT" sz="1800" u="none" dirty="0">
                <a:latin typeface="+mj-lt"/>
              </a:rPr>
              <a:t>(organizzazione ecc.)</a:t>
            </a:r>
          </a:p>
        </p:txBody>
      </p:sp>
      <p:sp>
        <p:nvSpPr>
          <p:cNvPr id="11281" name="AutoShape 18"/>
          <p:cNvSpPr>
            <a:spLocks noChangeArrowheads="1"/>
          </p:cNvSpPr>
          <p:nvPr/>
        </p:nvSpPr>
        <p:spPr bwMode="auto">
          <a:xfrm>
            <a:off x="6156325" y="3860800"/>
            <a:ext cx="2735263" cy="792163"/>
          </a:xfrm>
          <a:prstGeom prst="flowChartAlternateProcess">
            <a:avLst/>
          </a:prstGeom>
          <a:solidFill>
            <a:schemeClr val="accent2">
              <a:lumMod val="40000"/>
              <a:lumOff val="60000"/>
            </a:schemeClr>
          </a:solidFill>
          <a:ln w="9525">
            <a:solidFill>
              <a:srgbClr val="362DF3"/>
            </a:solidFill>
            <a:miter lim="800000"/>
            <a:headEnd/>
            <a:tailEnd/>
          </a:ln>
        </p:spPr>
        <p:txBody>
          <a:bodyPr wrap="none" anchor="ctr"/>
          <a:lstStyle/>
          <a:p>
            <a:pPr algn="ctr">
              <a:defRPr/>
            </a:pPr>
            <a:r>
              <a:rPr lang="it-IT" sz="2000" b="1" u="none" dirty="0">
                <a:latin typeface="+mj-lt"/>
              </a:rPr>
              <a:t>Malattia professionale</a:t>
            </a:r>
            <a:r>
              <a:rPr lang="it-IT" sz="1800" u="none" dirty="0">
                <a:latin typeface="+mj-lt"/>
              </a:rPr>
              <a:t/>
            </a:r>
            <a:br>
              <a:rPr lang="it-IT" sz="1800" u="none" dirty="0">
                <a:latin typeface="+mj-lt"/>
              </a:rPr>
            </a:br>
            <a:r>
              <a:rPr lang="it-IT" sz="1800" u="none" dirty="0">
                <a:latin typeface="+mj-lt"/>
              </a:rPr>
              <a:t>(stress, disagio ecc.)</a:t>
            </a:r>
          </a:p>
        </p:txBody>
      </p:sp>
      <p:sp>
        <p:nvSpPr>
          <p:cNvPr id="11282" name="AutoShape 19"/>
          <p:cNvSpPr>
            <a:spLocks noChangeArrowheads="1"/>
          </p:cNvSpPr>
          <p:nvPr/>
        </p:nvSpPr>
        <p:spPr bwMode="auto">
          <a:xfrm>
            <a:off x="6157913" y="5013325"/>
            <a:ext cx="2735262" cy="792163"/>
          </a:xfrm>
          <a:prstGeom prst="flowChartAlternateProcess">
            <a:avLst/>
          </a:prstGeom>
          <a:solidFill>
            <a:schemeClr val="accent2">
              <a:lumMod val="20000"/>
              <a:lumOff val="80000"/>
            </a:schemeClr>
          </a:solidFill>
          <a:ln w="9525">
            <a:solidFill>
              <a:srgbClr val="362DF3"/>
            </a:solidFill>
            <a:miter lim="800000"/>
            <a:headEnd/>
            <a:tailEnd/>
          </a:ln>
        </p:spPr>
        <p:txBody>
          <a:bodyPr anchor="ctr"/>
          <a:lstStyle/>
          <a:p>
            <a:pPr algn="ctr">
              <a:defRPr/>
            </a:pPr>
            <a:r>
              <a:rPr lang="it-IT" sz="1800" u="none" dirty="0">
                <a:latin typeface="+mj-lt"/>
              </a:rPr>
              <a:t>Riconoscimento complicatissimo delle cause</a:t>
            </a:r>
          </a:p>
        </p:txBody>
      </p:sp>
      <p:cxnSp>
        <p:nvCxnSpPr>
          <p:cNvPr id="17427" name="AutoShape 20"/>
          <p:cNvCxnSpPr>
            <a:cxnSpLocks noChangeShapeType="1"/>
          </p:cNvCxnSpPr>
          <p:nvPr/>
        </p:nvCxnSpPr>
        <p:spPr bwMode="auto">
          <a:xfrm>
            <a:off x="4570413" y="2492375"/>
            <a:ext cx="0" cy="288925"/>
          </a:xfrm>
          <a:prstGeom prst="straightConnector1">
            <a:avLst/>
          </a:prstGeom>
          <a:noFill/>
          <a:ln w="9525">
            <a:solidFill>
              <a:srgbClr val="362DF3"/>
            </a:solidFill>
            <a:round/>
            <a:headEnd/>
            <a:tailEnd type="triangle" w="med" len="med"/>
          </a:ln>
          <a:extLst>
            <a:ext uri="{909E8E84-426E-40DD-AFC4-6F175D3DCCD1}">
              <a14:hiddenFill xmlns:a14="http://schemas.microsoft.com/office/drawing/2010/main" xmlns="">
                <a:noFill/>
              </a14:hiddenFill>
            </a:ext>
          </a:extLst>
        </p:spPr>
      </p:cxnSp>
      <p:cxnSp>
        <p:nvCxnSpPr>
          <p:cNvPr id="17428" name="AutoShape 21"/>
          <p:cNvCxnSpPr>
            <a:cxnSpLocks noChangeShapeType="1"/>
          </p:cNvCxnSpPr>
          <p:nvPr/>
        </p:nvCxnSpPr>
        <p:spPr bwMode="auto">
          <a:xfrm>
            <a:off x="4570413" y="3573463"/>
            <a:ext cx="0" cy="287337"/>
          </a:xfrm>
          <a:prstGeom prst="straightConnector1">
            <a:avLst/>
          </a:prstGeom>
          <a:noFill/>
          <a:ln w="9525">
            <a:solidFill>
              <a:srgbClr val="362DF3"/>
            </a:solidFill>
            <a:round/>
            <a:headEnd/>
            <a:tailEnd type="triangle" w="med" len="med"/>
          </a:ln>
          <a:extLst>
            <a:ext uri="{909E8E84-426E-40DD-AFC4-6F175D3DCCD1}">
              <a14:hiddenFill xmlns:a14="http://schemas.microsoft.com/office/drawing/2010/main" xmlns="">
                <a:noFill/>
              </a14:hiddenFill>
            </a:ext>
          </a:extLst>
        </p:spPr>
      </p:cxnSp>
      <p:cxnSp>
        <p:nvCxnSpPr>
          <p:cNvPr id="17429" name="AutoShape 22"/>
          <p:cNvCxnSpPr>
            <a:cxnSpLocks noChangeShapeType="1"/>
          </p:cNvCxnSpPr>
          <p:nvPr/>
        </p:nvCxnSpPr>
        <p:spPr bwMode="auto">
          <a:xfrm>
            <a:off x="4570413" y="4652963"/>
            <a:ext cx="1587" cy="360362"/>
          </a:xfrm>
          <a:prstGeom prst="straightConnector1">
            <a:avLst/>
          </a:prstGeom>
          <a:noFill/>
          <a:ln w="9525">
            <a:solidFill>
              <a:srgbClr val="362DF3"/>
            </a:solidFill>
            <a:round/>
            <a:headEnd/>
            <a:tailEnd type="triangle" w="med" len="med"/>
          </a:ln>
          <a:extLst>
            <a:ext uri="{909E8E84-426E-40DD-AFC4-6F175D3DCCD1}">
              <a14:hiddenFill xmlns:a14="http://schemas.microsoft.com/office/drawing/2010/main" xmlns="">
                <a:noFill/>
              </a14:hiddenFill>
            </a:ext>
          </a:extLst>
        </p:spPr>
      </p:cxnSp>
      <p:cxnSp>
        <p:nvCxnSpPr>
          <p:cNvPr id="17430" name="AutoShape 23"/>
          <p:cNvCxnSpPr>
            <a:cxnSpLocks noChangeShapeType="1"/>
          </p:cNvCxnSpPr>
          <p:nvPr/>
        </p:nvCxnSpPr>
        <p:spPr bwMode="auto">
          <a:xfrm>
            <a:off x="7524750" y="2492375"/>
            <a:ext cx="0" cy="288925"/>
          </a:xfrm>
          <a:prstGeom prst="straightConnector1">
            <a:avLst/>
          </a:prstGeom>
          <a:noFill/>
          <a:ln w="9525">
            <a:solidFill>
              <a:srgbClr val="362DF3"/>
            </a:solidFill>
            <a:round/>
            <a:headEnd/>
            <a:tailEnd type="triangle" w="med" len="med"/>
          </a:ln>
          <a:extLst>
            <a:ext uri="{909E8E84-426E-40DD-AFC4-6F175D3DCCD1}">
              <a14:hiddenFill xmlns:a14="http://schemas.microsoft.com/office/drawing/2010/main" xmlns="">
                <a:noFill/>
              </a14:hiddenFill>
            </a:ext>
          </a:extLst>
        </p:spPr>
      </p:cxnSp>
      <p:cxnSp>
        <p:nvCxnSpPr>
          <p:cNvPr id="17431" name="AutoShape 24"/>
          <p:cNvCxnSpPr>
            <a:cxnSpLocks noChangeShapeType="1"/>
          </p:cNvCxnSpPr>
          <p:nvPr/>
        </p:nvCxnSpPr>
        <p:spPr bwMode="auto">
          <a:xfrm>
            <a:off x="7524750" y="3573463"/>
            <a:ext cx="0" cy="287337"/>
          </a:xfrm>
          <a:prstGeom prst="straightConnector1">
            <a:avLst/>
          </a:prstGeom>
          <a:noFill/>
          <a:ln w="9525">
            <a:solidFill>
              <a:srgbClr val="362DF3"/>
            </a:solidFill>
            <a:round/>
            <a:headEnd/>
            <a:tailEnd type="triangle" w="med" len="med"/>
          </a:ln>
          <a:extLst>
            <a:ext uri="{909E8E84-426E-40DD-AFC4-6F175D3DCCD1}">
              <a14:hiddenFill xmlns:a14="http://schemas.microsoft.com/office/drawing/2010/main" xmlns="">
                <a:noFill/>
              </a14:hiddenFill>
            </a:ext>
          </a:extLst>
        </p:spPr>
      </p:cxnSp>
      <p:cxnSp>
        <p:nvCxnSpPr>
          <p:cNvPr id="17432" name="AutoShape 25"/>
          <p:cNvCxnSpPr>
            <a:cxnSpLocks noChangeShapeType="1"/>
          </p:cNvCxnSpPr>
          <p:nvPr/>
        </p:nvCxnSpPr>
        <p:spPr bwMode="auto">
          <a:xfrm>
            <a:off x="7524750" y="4652963"/>
            <a:ext cx="1588" cy="360362"/>
          </a:xfrm>
          <a:prstGeom prst="straightConnector1">
            <a:avLst/>
          </a:prstGeom>
          <a:noFill/>
          <a:ln w="9525">
            <a:solidFill>
              <a:srgbClr val="362DF3"/>
            </a:solidFill>
            <a:round/>
            <a:headEnd/>
            <a:tailEnd type="triangle" w="med" len="med"/>
          </a:ln>
          <a:extLst>
            <a:ext uri="{909E8E84-426E-40DD-AFC4-6F175D3DCCD1}">
              <a14:hiddenFill xmlns:a14="http://schemas.microsoft.com/office/drawing/2010/main" xmlns="">
                <a:noFill/>
              </a14:hiddenFill>
            </a:ext>
          </a:extLst>
        </p:spPr>
      </p:cxnSp>
      <p:pic>
        <p:nvPicPr>
          <p:cNvPr id="25" name="Segnaposto contenuto 5"/>
          <p:cNvPicPr>
            <a:picLocks noGrp="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296652"/>
            <a:ext cx="8208912" cy="6264696"/>
          </a:xfrm>
          <a:prstGeom prst="rect">
            <a:avLst/>
          </a:prstGeom>
          <a:noFill/>
          <a:ln>
            <a:noFill/>
          </a:ln>
        </p:spPr>
      </p:pic>
      <p:sp>
        <p:nvSpPr>
          <p:cNvPr id="27" name="Rettangolo 26"/>
          <p:cNvSpPr/>
          <p:nvPr/>
        </p:nvSpPr>
        <p:spPr>
          <a:xfrm>
            <a:off x="5436096" y="1088740"/>
            <a:ext cx="2304256" cy="523220"/>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it-IT" sz="2800" b="1" dirty="0">
                <a:solidFill>
                  <a:srgbClr val="FFC000"/>
                </a:solidFill>
              </a:rPr>
              <a:t>R.S.P.P.</a:t>
            </a:r>
            <a:endParaRPr lang="it-IT" sz="2800" dirty="0">
              <a:solidFill>
                <a:srgbClr val="FFC000"/>
              </a:solidFill>
            </a:endParaRPr>
          </a:p>
        </p:txBody>
      </p:sp>
    </p:spTree>
    <p:extLst>
      <p:ext uri="{BB962C8B-B14F-4D97-AF65-F5344CB8AC3E}">
        <p14:creationId xmlns:p14="http://schemas.microsoft.com/office/powerpoint/2010/main" xmlns="" val="23155959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Rot="1" noChangeArrowheads="1"/>
          </p:cNvSpPr>
          <p:nvPr>
            <p:ph type="title"/>
          </p:nvPr>
        </p:nvSpPr>
        <p:spPr>
          <a:xfrm>
            <a:off x="395288" y="260350"/>
            <a:ext cx="8229600" cy="576263"/>
          </a:xfrm>
        </p:spPr>
        <p:txBody>
          <a:bodyPr>
            <a:normAutofit fontScale="90000"/>
          </a:bodyPr>
          <a:lstStyle/>
          <a:p>
            <a:pPr algn="ctr" eaLnBrk="1" fontAlgn="auto" hangingPunct="1">
              <a:spcAft>
                <a:spcPts val="0"/>
              </a:spcAft>
              <a:defRPr/>
            </a:pPr>
            <a:r>
              <a:rPr lang="it-IT" dirty="0" smtClean="0"/>
              <a:t>Valutazione dei rischi</a:t>
            </a:r>
          </a:p>
        </p:txBody>
      </p:sp>
      <p:sp>
        <p:nvSpPr>
          <p:cNvPr id="6" name="Segnaposto numero diapositiva 4"/>
          <p:cNvSpPr>
            <a:spLocks noGrp="1"/>
          </p:cNvSpPr>
          <p:nvPr>
            <p:ph type="sldNum" sz="quarter" idx="11"/>
          </p:nvPr>
        </p:nvSpPr>
        <p:spPr/>
        <p:txBody>
          <a:bodyPr/>
          <a:lstStyle/>
          <a:p>
            <a:pPr>
              <a:defRPr/>
            </a:pPr>
            <a:fld id="{DA1B3024-3E01-4EB2-8628-AF67ECB80363}" type="slidenum">
              <a:rPr lang="it-IT"/>
              <a:pPr>
                <a:defRPr/>
              </a:pPr>
              <a:t>14</a:t>
            </a:fld>
            <a:endParaRPr lang="it-IT" dirty="0"/>
          </a:p>
        </p:txBody>
      </p:sp>
      <p:sp>
        <p:nvSpPr>
          <p:cNvPr id="12292" name="Rectangle 3"/>
          <p:cNvSpPr>
            <a:spLocks noGrp="1" noRot="1" noChangeArrowheads="1"/>
          </p:cNvSpPr>
          <p:nvPr>
            <p:ph type="body" idx="4294967295"/>
          </p:nvPr>
        </p:nvSpPr>
        <p:spPr>
          <a:xfrm>
            <a:off x="457200" y="1052513"/>
            <a:ext cx="8003232" cy="4752751"/>
          </a:xfrm>
        </p:spPr>
        <p:txBody>
          <a:bodyPr>
            <a:normAutofit fontScale="77500" lnSpcReduction="20000"/>
          </a:bodyPr>
          <a:lstStyle/>
          <a:p>
            <a:pPr marL="274320" indent="-274320" eaLnBrk="1" fontAlgn="auto" hangingPunct="1">
              <a:lnSpc>
                <a:spcPct val="160000"/>
              </a:lnSpc>
              <a:spcAft>
                <a:spcPts val="0"/>
              </a:spcAft>
              <a:buClr>
                <a:schemeClr val="accent3"/>
              </a:buClr>
              <a:buFont typeface="Wingdings" pitchFamily="2" charset="2"/>
              <a:buNone/>
              <a:defRPr/>
            </a:pPr>
            <a:r>
              <a:rPr lang="it-IT" dirty="0" smtClean="0">
                <a:latin typeface="+mj-lt"/>
              </a:rPr>
              <a:t>Analisi </a:t>
            </a:r>
            <a:r>
              <a:rPr lang="it-IT" u="sng" dirty="0" smtClean="0">
                <a:latin typeface="+mj-lt"/>
              </a:rPr>
              <a:t>SISTEMATICA</a:t>
            </a:r>
            <a:r>
              <a:rPr lang="it-IT" dirty="0" smtClean="0">
                <a:latin typeface="+mj-lt"/>
              </a:rPr>
              <a:t> delle attività lavorative finalizzata a :</a:t>
            </a:r>
          </a:p>
          <a:p>
            <a:pPr marL="274320" indent="-274320" eaLnBrk="1" fontAlgn="auto" hangingPunct="1">
              <a:lnSpc>
                <a:spcPct val="160000"/>
              </a:lnSpc>
              <a:spcAft>
                <a:spcPts val="0"/>
              </a:spcAft>
              <a:buClr>
                <a:schemeClr val="accent3"/>
              </a:buClr>
              <a:buFont typeface="Wingdings 2"/>
              <a:buChar char=""/>
              <a:defRPr/>
            </a:pPr>
            <a:r>
              <a:rPr lang="it-IT" dirty="0" smtClean="0">
                <a:latin typeface="+mj-lt"/>
              </a:rPr>
              <a:t>individuare i pericoli (fattori di rischio);</a:t>
            </a:r>
          </a:p>
          <a:p>
            <a:pPr marL="274320" indent="-274320" eaLnBrk="1" fontAlgn="auto" hangingPunct="1">
              <a:lnSpc>
                <a:spcPct val="160000"/>
              </a:lnSpc>
              <a:spcAft>
                <a:spcPts val="0"/>
              </a:spcAft>
              <a:buClr>
                <a:schemeClr val="accent3"/>
              </a:buClr>
              <a:buFont typeface="Wingdings 2"/>
              <a:buChar char=""/>
              <a:defRPr/>
            </a:pPr>
            <a:r>
              <a:rPr lang="it-IT" dirty="0" smtClean="0">
                <a:latin typeface="+mj-lt"/>
              </a:rPr>
              <a:t>individuare le persone potenzialmente esposte;</a:t>
            </a:r>
          </a:p>
          <a:p>
            <a:pPr marL="274320" indent="-274320" eaLnBrk="1" fontAlgn="auto" hangingPunct="1">
              <a:lnSpc>
                <a:spcPct val="160000"/>
              </a:lnSpc>
              <a:spcAft>
                <a:spcPts val="0"/>
              </a:spcAft>
              <a:buClr>
                <a:schemeClr val="accent3"/>
              </a:buClr>
              <a:buFont typeface="Wingdings 2"/>
              <a:buChar char=""/>
              <a:defRPr/>
            </a:pPr>
            <a:r>
              <a:rPr lang="it-IT" dirty="0" smtClean="0">
                <a:latin typeface="+mj-lt"/>
              </a:rPr>
              <a:t>valutare (stimare) i rischi;</a:t>
            </a:r>
          </a:p>
          <a:p>
            <a:pPr marL="274320" indent="-274320" eaLnBrk="1" fontAlgn="auto" hangingPunct="1">
              <a:lnSpc>
                <a:spcPct val="160000"/>
              </a:lnSpc>
              <a:spcAft>
                <a:spcPts val="0"/>
              </a:spcAft>
              <a:buClr>
                <a:schemeClr val="accent3"/>
              </a:buClr>
              <a:buFont typeface="Wingdings 2"/>
              <a:buChar char=""/>
              <a:defRPr/>
            </a:pPr>
            <a:r>
              <a:rPr lang="it-IT" dirty="0" smtClean="0">
                <a:latin typeface="+mj-lt"/>
              </a:rPr>
              <a:t>individuare i possibili effetti sulle persone;</a:t>
            </a:r>
          </a:p>
          <a:p>
            <a:pPr marL="274320" indent="-274320" eaLnBrk="1" fontAlgn="auto" hangingPunct="1">
              <a:lnSpc>
                <a:spcPct val="160000"/>
              </a:lnSpc>
              <a:spcAft>
                <a:spcPts val="0"/>
              </a:spcAft>
              <a:buClr>
                <a:schemeClr val="accent3"/>
              </a:buClr>
              <a:buFont typeface="Wingdings 2"/>
              <a:buChar char=""/>
              <a:defRPr/>
            </a:pPr>
            <a:r>
              <a:rPr lang="it-IT" dirty="0" smtClean="0">
                <a:latin typeface="+mj-lt"/>
              </a:rPr>
              <a:t>individuare soluzioni per eliminare o ridurre i rischi a un livello accettabile.</a:t>
            </a:r>
          </a:p>
        </p:txBody>
      </p:sp>
    </p:spTree>
    <p:extLst>
      <p:ext uri="{BB962C8B-B14F-4D97-AF65-F5344CB8AC3E}">
        <p14:creationId xmlns:p14="http://schemas.microsoft.com/office/powerpoint/2010/main" xmlns="" val="2051043771"/>
      </p:ext>
    </p:extLst>
  </p:cSld>
  <p:clrMapOvr>
    <a:masterClrMapping/>
  </p:clrMapOvr>
  <p:transition advClick="0" advTm="3000">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ttangolo 3"/>
          <p:cNvSpPr>
            <a:spLocks noChangeArrowheads="1"/>
          </p:cNvSpPr>
          <p:nvPr/>
        </p:nvSpPr>
        <p:spPr bwMode="auto">
          <a:xfrm>
            <a:off x="971550" y="692150"/>
            <a:ext cx="6337300" cy="1077218"/>
          </a:xfrm>
          <a:prstGeom prst="rect">
            <a:avLst/>
          </a:prstGeom>
          <a:noFill/>
          <a:ln w="9525">
            <a:noFill/>
            <a:miter lim="800000"/>
            <a:headEnd/>
            <a:tailEnd/>
          </a:ln>
        </p:spPr>
        <p:txBody>
          <a:bodyPr>
            <a:spAutoFit/>
          </a:bodyPr>
          <a:lstStyle/>
          <a:p>
            <a:r>
              <a:rPr lang="it-IT" sz="3200" b="1" dirty="0" smtClean="0">
                <a:solidFill>
                  <a:srgbClr val="FF3300"/>
                </a:solidFill>
                <a:latin typeface="Comic Sans MS" pitchFamily="66" charset="0"/>
              </a:rPr>
              <a:t>VALUTAZIONE </a:t>
            </a:r>
            <a:r>
              <a:rPr lang="it-IT" sz="3200" b="1" dirty="0">
                <a:solidFill>
                  <a:srgbClr val="FF3300"/>
                </a:solidFill>
                <a:latin typeface="Comic Sans MS" pitchFamily="66" charset="0"/>
              </a:rPr>
              <a:t>DEL </a:t>
            </a:r>
            <a:r>
              <a:rPr lang="it-IT" sz="3200" b="1" dirty="0" smtClean="0">
                <a:solidFill>
                  <a:srgbClr val="FF3300"/>
                </a:solidFill>
                <a:latin typeface="Comic Sans MS" pitchFamily="66" charset="0"/>
              </a:rPr>
              <a:t>             RISCHIO</a:t>
            </a:r>
            <a:endParaRPr lang="it-IT" sz="3200" b="1" dirty="0">
              <a:solidFill>
                <a:srgbClr val="FF3300"/>
              </a:solidFill>
              <a:latin typeface="Comic Sans MS" pitchFamily="66" charset="0"/>
            </a:endParaRPr>
          </a:p>
        </p:txBody>
      </p:sp>
      <p:sp>
        <p:nvSpPr>
          <p:cNvPr id="23554" name="Rettangolo 4"/>
          <p:cNvSpPr>
            <a:spLocks noChangeArrowheads="1"/>
          </p:cNvSpPr>
          <p:nvPr/>
        </p:nvSpPr>
        <p:spPr bwMode="auto">
          <a:xfrm>
            <a:off x="0" y="1571612"/>
            <a:ext cx="8784976" cy="5652076"/>
          </a:xfrm>
          <a:prstGeom prst="rect">
            <a:avLst/>
          </a:prstGeom>
          <a:noFill/>
          <a:ln w="9525">
            <a:noFill/>
            <a:miter lim="800000"/>
            <a:headEnd/>
            <a:tailEnd/>
          </a:ln>
        </p:spPr>
        <p:txBody>
          <a:bodyPr wrap="square">
            <a:spAutoFit/>
          </a:bodyPr>
          <a:lstStyle/>
          <a:p>
            <a:r>
              <a:rPr lang="it-IT" sz="3200" b="1" dirty="0" smtClean="0">
                <a:solidFill>
                  <a:schemeClr val="tx2"/>
                </a:solidFill>
                <a:latin typeface="Calibri" pitchFamily="34" charset="0"/>
              </a:rPr>
              <a:t>LA CENTRALITÀ DEL CONCETTO  </a:t>
            </a:r>
          </a:p>
          <a:p>
            <a:r>
              <a:rPr lang="it-IT" sz="3200" b="1" dirty="0" smtClean="0">
                <a:solidFill>
                  <a:schemeClr val="tx2"/>
                </a:solidFill>
                <a:latin typeface="Calibri" pitchFamily="34" charset="0"/>
              </a:rPr>
              <a:t>PREVENZIONE È ATTRIBUITA ALLA VALUTAZIONE, IN CAPO AL DATORE </a:t>
            </a:r>
            <a:r>
              <a:rPr lang="it-IT" sz="3200" b="1" dirty="0" err="1" smtClean="0">
                <a:solidFill>
                  <a:schemeClr val="tx2"/>
                </a:solidFill>
                <a:latin typeface="Calibri" pitchFamily="34" charset="0"/>
              </a:rPr>
              <a:t>DI</a:t>
            </a:r>
            <a:r>
              <a:rPr lang="it-IT" sz="3200" b="1" dirty="0" smtClean="0">
                <a:solidFill>
                  <a:schemeClr val="tx2"/>
                </a:solidFill>
                <a:latin typeface="Calibri" pitchFamily="34" charset="0"/>
              </a:rPr>
              <a:t> LAVORO.</a:t>
            </a:r>
            <a:r>
              <a:rPr lang="it-IT" sz="3200" b="1" dirty="0" smtClean="0">
                <a:solidFill>
                  <a:schemeClr val="accent6">
                    <a:lumMod val="50000"/>
                  </a:schemeClr>
                </a:solidFill>
                <a:latin typeface="Calibri" pitchFamily="34" charset="0"/>
              </a:rPr>
              <a:t> (Dirigente Scolastico). </a:t>
            </a:r>
            <a:r>
              <a:rPr lang="it-IT" sz="3200" b="1" dirty="0" smtClean="0">
                <a:solidFill>
                  <a:schemeClr val="tx2"/>
                </a:solidFill>
                <a:latin typeface="Calibri" pitchFamily="34" charset="0"/>
              </a:rPr>
              <a:t>C.d. RISCHI PRESENTI NELLA SCUOLA E LA CONSEGUENTE PROGRAMMAZIONE DEGLI INTERVENTI  MIGLIORATIVI.</a:t>
            </a:r>
          </a:p>
          <a:p>
            <a:r>
              <a:rPr lang="it-IT" sz="3200" b="1" dirty="0" smtClean="0">
                <a:solidFill>
                  <a:schemeClr val="tx2"/>
                </a:solidFill>
                <a:latin typeface="Calibri" pitchFamily="34" charset="0"/>
              </a:rPr>
              <a:t>ANCHE LA VOSTRA SCUOLA, QUINDI, HA UN DOCUMENTO CHIAMATO “ VALUTAZIONE DEL RISCHIO (DVR)”</a:t>
            </a:r>
          </a:p>
          <a:p>
            <a:r>
              <a:rPr lang="it-IT" sz="3200" b="1" dirty="0" smtClean="0">
                <a:solidFill>
                  <a:schemeClr val="tx2"/>
                </a:solidFill>
                <a:latin typeface="Calibri" pitchFamily="34" charset="0"/>
              </a:rPr>
              <a:t>VEDREMO IN SEGUITO COM QUALI SOGGETTI IL VOSTRO DIRIGENTE E’ RESPONSABILE .</a:t>
            </a:r>
            <a:endParaRPr lang="it-IT" sz="3200" b="1" dirty="0">
              <a:solidFill>
                <a:schemeClr val="tx2"/>
              </a:solidFill>
              <a:latin typeface="Calibri" pitchFamily="34" charset="0"/>
            </a:endParaRPr>
          </a:p>
        </p:txBody>
      </p:sp>
      <p:pic>
        <p:nvPicPr>
          <p:cNvPr id="23555" name="Picture 4" descr="valutazione rischio"/>
          <p:cNvPicPr>
            <a:picLocks noChangeAspect="1" noChangeArrowheads="1"/>
          </p:cNvPicPr>
          <p:nvPr/>
        </p:nvPicPr>
        <p:blipFill>
          <a:blip r:embed="rId2"/>
          <a:srcRect/>
          <a:stretch>
            <a:fillRect/>
          </a:stretch>
        </p:blipFill>
        <p:spPr bwMode="auto">
          <a:xfrm>
            <a:off x="6012160" y="154859"/>
            <a:ext cx="2664296" cy="1842796"/>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15</a:t>
            </a:fld>
            <a:endParaRPr lang="it-IT"/>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844" y="428604"/>
            <a:ext cx="725862" cy="788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arrotondato 2"/>
          <p:cNvSpPr/>
          <p:nvPr/>
        </p:nvSpPr>
        <p:spPr>
          <a:xfrm>
            <a:off x="395288" y="214313"/>
            <a:ext cx="8208962" cy="635793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4000" b="1" dirty="0">
                <a:solidFill>
                  <a:srgbClr val="FF0000"/>
                </a:solidFill>
                <a:latin typeface="Arial" pitchFamily="34" charset="0"/>
                <a:ea typeface="Calibri" pitchFamily="34" charset="0"/>
                <a:cs typeface="Arial" pitchFamily="34" charset="0"/>
              </a:rPr>
              <a:t>Riduzione del Rischio</a:t>
            </a:r>
          </a:p>
          <a:p>
            <a:pPr algn="just">
              <a:defRPr/>
            </a:pPr>
            <a:r>
              <a:rPr lang="it-IT" sz="2000" dirty="0">
                <a:solidFill>
                  <a:srgbClr val="000000"/>
                </a:solidFill>
                <a:latin typeface="Arial" pitchFamily="34" charset="0"/>
                <a:ea typeface="Calibri" pitchFamily="34" charset="0"/>
                <a:cs typeface="Arial" pitchFamily="34" charset="0"/>
              </a:rPr>
              <a:t>Nella </a:t>
            </a:r>
            <a:r>
              <a:rPr lang="it-IT" sz="2000" dirty="0" smtClean="0">
                <a:solidFill>
                  <a:srgbClr val="000000"/>
                </a:solidFill>
                <a:latin typeface="Arial" pitchFamily="34" charset="0"/>
                <a:ea typeface="Calibri" pitchFamily="34" charset="0"/>
                <a:cs typeface="Arial" pitchFamily="34" charset="0"/>
              </a:rPr>
              <a:t>stesura del documento di valutazione </a:t>
            </a:r>
            <a:r>
              <a:rPr lang="it-IT" sz="2000" dirty="0">
                <a:solidFill>
                  <a:srgbClr val="000000"/>
                </a:solidFill>
                <a:latin typeface="Arial" pitchFamily="34" charset="0"/>
                <a:ea typeface="Calibri" pitchFamily="34" charset="0"/>
                <a:cs typeface="Arial" pitchFamily="34" charset="0"/>
              </a:rPr>
              <a:t>del </a:t>
            </a:r>
            <a:r>
              <a:rPr lang="it-IT" sz="2000" dirty="0" smtClean="0">
                <a:solidFill>
                  <a:srgbClr val="000000"/>
                </a:solidFill>
                <a:latin typeface="Arial" pitchFamily="34" charset="0"/>
                <a:ea typeface="Calibri" pitchFamily="34" charset="0"/>
                <a:cs typeface="Arial" pitchFamily="34" charset="0"/>
              </a:rPr>
              <a:t>rischio (DVR) </a:t>
            </a:r>
            <a:r>
              <a:rPr lang="it-IT" sz="2000" dirty="0">
                <a:solidFill>
                  <a:srgbClr val="000000"/>
                </a:solidFill>
                <a:latin typeface="Arial" pitchFamily="34" charset="0"/>
                <a:ea typeface="Calibri" pitchFamily="34" charset="0"/>
                <a:cs typeface="Arial" pitchFamily="34" charset="0"/>
              </a:rPr>
              <a:t>devono essere individuati gli </a:t>
            </a:r>
            <a:r>
              <a:rPr lang="it-IT" sz="2000" dirty="0" smtClean="0">
                <a:solidFill>
                  <a:srgbClr val="000000"/>
                </a:solidFill>
                <a:latin typeface="Arial" pitchFamily="34" charset="0"/>
                <a:ea typeface="Calibri" pitchFamily="34" charset="0"/>
                <a:cs typeface="Arial" pitchFamily="34" charset="0"/>
              </a:rPr>
              <a:t>interventi di miglioramento (adeguamento </a:t>
            </a:r>
            <a:r>
              <a:rPr lang="it-IT" sz="2000" dirty="0">
                <a:solidFill>
                  <a:srgbClr val="000000"/>
                </a:solidFill>
                <a:latin typeface="Arial" pitchFamily="34" charset="0"/>
                <a:ea typeface="Calibri" pitchFamily="34" charset="0"/>
                <a:cs typeface="Arial" pitchFamily="34" charset="0"/>
              </a:rPr>
              <a:t>tecnologico, formativo, procedurale ecc..) </a:t>
            </a:r>
            <a:r>
              <a:rPr lang="it-IT" sz="2000" dirty="0" smtClean="0">
                <a:solidFill>
                  <a:srgbClr val="000000"/>
                </a:solidFill>
                <a:latin typeface="Arial" pitchFamily="34" charset="0"/>
                <a:ea typeface="Calibri" pitchFamily="34" charset="0"/>
                <a:cs typeface="Arial" pitchFamily="34" charset="0"/>
              </a:rPr>
              <a:t>mirati </a:t>
            </a:r>
            <a:r>
              <a:rPr lang="it-IT" sz="2000" dirty="0">
                <a:solidFill>
                  <a:srgbClr val="000000"/>
                </a:solidFill>
                <a:latin typeface="Arial" pitchFamily="34" charset="0"/>
                <a:ea typeface="Calibri" pitchFamily="34" charset="0"/>
                <a:cs typeface="Arial" pitchFamily="34" charset="0"/>
              </a:rPr>
              <a:t>a  ridurre il rischio fino a:</a:t>
            </a:r>
          </a:p>
          <a:p>
            <a:pPr algn="just">
              <a:defRPr/>
            </a:pPr>
            <a:endParaRPr lang="it-IT" sz="2400" dirty="0">
              <a:solidFill>
                <a:schemeClr val="tx1"/>
              </a:solidFill>
              <a:latin typeface="Arial" pitchFamily="34" charset="0"/>
              <a:cs typeface="Arial" pitchFamily="34" charset="0"/>
            </a:endParaRPr>
          </a:p>
          <a:p>
            <a:pPr algn="just">
              <a:buFontTx/>
              <a:buChar char="•"/>
              <a:defRPr/>
            </a:pPr>
            <a:r>
              <a:rPr lang="it-IT" sz="2400" b="1" dirty="0">
                <a:solidFill>
                  <a:srgbClr val="FF0000"/>
                </a:solidFill>
                <a:latin typeface="Arial" pitchFamily="34" charset="0"/>
                <a:ea typeface="Calibri" pitchFamily="34" charset="0"/>
                <a:cs typeface="Arial" pitchFamily="34" charset="0"/>
              </a:rPr>
              <a:t> Rischio tollerabile</a:t>
            </a:r>
            <a:r>
              <a:rPr lang="it-IT" sz="2400" dirty="0">
                <a:solidFill>
                  <a:srgbClr val="000000"/>
                </a:solidFill>
                <a:latin typeface="Arial" pitchFamily="34" charset="0"/>
                <a:ea typeface="Calibri" pitchFamily="34" charset="0"/>
                <a:cs typeface="Arial" pitchFamily="34" charset="0"/>
              </a:rPr>
              <a:t>: rischio </a:t>
            </a:r>
            <a:r>
              <a:rPr lang="it-IT" sz="2400" b="1" dirty="0">
                <a:solidFill>
                  <a:srgbClr val="000000"/>
                </a:solidFill>
                <a:latin typeface="Arial" pitchFamily="34" charset="0"/>
                <a:ea typeface="Calibri" pitchFamily="34" charset="0"/>
                <a:cs typeface="Arial" pitchFamily="34" charset="0"/>
              </a:rPr>
              <a:t>accettato</a:t>
            </a:r>
            <a:r>
              <a:rPr lang="it-IT" sz="2400" dirty="0">
                <a:solidFill>
                  <a:srgbClr val="000000"/>
                </a:solidFill>
                <a:latin typeface="Arial" pitchFamily="34" charset="0"/>
                <a:ea typeface="Calibri" pitchFamily="34" charset="0"/>
                <a:cs typeface="Arial" pitchFamily="34" charset="0"/>
              </a:rPr>
              <a:t> in seguito alla ponderazione del rischio. Il rischio tollerabile è anche detto “rischio non significativo” o “rischio accettabile”. Il rischio tollerabile non dovrebbe richiedere ulteriore trattamento.</a:t>
            </a:r>
            <a:endParaRPr lang="it-IT" sz="2400" dirty="0">
              <a:solidFill>
                <a:schemeClr val="tx1"/>
              </a:solidFill>
              <a:latin typeface="Arial" pitchFamily="34" charset="0"/>
              <a:cs typeface="Arial" pitchFamily="34" charset="0"/>
            </a:endParaRPr>
          </a:p>
          <a:p>
            <a:pPr algn="just">
              <a:buFontTx/>
              <a:buChar char="•"/>
              <a:defRPr/>
            </a:pPr>
            <a:r>
              <a:rPr lang="it-IT" sz="2400" b="1" dirty="0">
                <a:solidFill>
                  <a:srgbClr val="FF0000"/>
                </a:solidFill>
                <a:latin typeface="Arial" pitchFamily="34" charset="0"/>
                <a:ea typeface="Calibri" pitchFamily="34" charset="0"/>
                <a:cs typeface="Arial" pitchFamily="34" charset="0"/>
              </a:rPr>
              <a:t> Rischio residuo</a:t>
            </a:r>
            <a:r>
              <a:rPr lang="it-IT" sz="2400" dirty="0">
                <a:solidFill>
                  <a:srgbClr val="000000"/>
                </a:solidFill>
                <a:latin typeface="Arial" pitchFamily="34" charset="0"/>
                <a:ea typeface="Calibri" pitchFamily="34" charset="0"/>
                <a:cs typeface="Arial" pitchFamily="34" charset="0"/>
              </a:rPr>
              <a:t>: Rischio </a:t>
            </a:r>
            <a:r>
              <a:rPr lang="it-IT" sz="2400" b="1" dirty="0">
                <a:solidFill>
                  <a:srgbClr val="000000"/>
                </a:solidFill>
                <a:latin typeface="Arial" pitchFamily="34" charset="0"/>
                <a:ea typeface="Calibri" pitchFamily="34" charset="0"/>
                <a:cs typeface="Arial" pitchFamily="34" charset="0"/>
              </a:rPr>
              <a:t>rimanente</a:t>
            </a:r>
            <a:r>
              <a:rPr lang="it-IT" sz="2400" dirty="0">
                <a:solidFill>
                  <a:srgbClr val="000000"/>
                </a:solidFill>
                <a:latin typeface="Arial" pitchFamily="34" charset="0"/>
                <a:ea typeface="Calibri" pitchFamily="34" charset="0"/>
                <a:cs typeface="Arial" pitchFamily="34" charset="0"/>
              </a:rPr>
              <a:t> a seguito del trattamento del rischio. Il rischio residuo comprende anche i rischi non identificabili e solitamente viene assicurato.</a:t>
            </a:r>
          </a:p>
          <a:p>
            <a:pPr algn="just">
              <a:defRPr/>
            </a:pPr>
            <a:r>
              <a:rPr lang="it-IT" sz="2400" dirty="0">
                <a:solidFill>
                  <a:srgbClr val="000000"/>
                </a:solidFill>
                <a:latin typeface="Arial" pitchFamily="34" charset="0"/>
                <a:cs typeface="Arial" pitchFamily="34" charset="0"/>
              </a:rPr>
              <a:t>                   </a:t>
            </a:r>
            <a:r>
              <a:rPr lang="it-IT" sz="2400" dirty="0">
                <a:solidFill>
                  <a:srgbClr val="FF0000"/>
                </a:solidFill>
                <a:latin typeface="Arial" pitchFamily="34" charset="0"/>
                <a:cs typeface="Arial" pitchFamily="34" charset="0"/>
              </a:rPr>
              <a:t>NON ESISTE IL RISCHIO ZERO</a:t>
            </a:r>
          </a:p>
        </p:txBody>
      </p:sp>
    </p:spTree>
    <p:extLst>
      <p:ext uri="{BB962C8B-B14F-4D97-AF65-F5344CB8AC3E}">
        <p14:creationId xmlns:p14="http://schemas.microsoft.com/office/powerpoint/2010/main" xmlns="" val="42949605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3" presetClass="entr" presetSubtype="1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3">
                                            <p:txEl>
                                              <p:pRg st="5" end="5"/>
                                            </p:txEl>
                                          </p:spTgt>
                                        </p:tgtEl>
                                      </p:cBhvr>
                                    </p:animEffect>
                                    <p:animScale>
                                      <p:cBhvr>
                                        <p:cTn id="33"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Rot="1" noChangeArrowheads="1"/>
          </p:cNvSpPr>
          <p:nvPr>
            <p:ph type="title"/>
          </p:nvPr>
        </p:nvSpPr>
        <p:spPr>
          <a:xfrm>
            <a:off x="468313" y="260350"/>
            <a:ext cx="8424862" cy="312738"/>
          </a:xfrm>
        </p:spPr>
        <p:txBody>
          <a:bodyPr>
            <a:normAutofit fontScale="90000"/>
          </a:bodyPr>
          <a:lstStyle/>
          <a:p>
            <a:pPr eaLnBrk="1" fontAlgn="auto" hangingPunct="1">
              <a:spcAft>
                <a:spcPts val="0"/>
              </a:spcAft>
              <a:defRPr/>
            </a:pPr>
            <a:r>
              <a:rPr lang="it-IT" dirty="0" smtClean="0"/>
              <a:t>Definizione del Rischio</a:t>
            </a:r>
          </a:p>
        </p:txBody>
      </p:sp>
      <p:sp>
        <p:nvSpPr>
          <p:cNvPr id="13316" name="Rectangle 3"/>
          <p:cNvSpPr>
            <a:spLocks noGrp="1" noRot="1" noChangeArrowheads="1"/>
          </p:cNvSpPr>
          <p:nvPr>
            <p:ph type="body" sz="half" idx="1"/>
          </p:nvPr>
        </p:nvSpPr>
        <p:spPr>
          <a:xfrm>
            <a:off x="179388" y="1125538"/>
            <a:ext cx="8785225" cy="5111750"/>
          </a:xfrm>
        </p:spPr>
        <p:txBody>
          <a:bodyPr>
            <a:normAutofit fontScale="92500" lnSpcReduction="20000"/>
          </a:bodyPr>
          <a:lstStyle/>
          <a:p>
            <a:pPr marL="274320" indent="-274320" eaLnBrk="1" fontAlgn="auto" hangingPunct="1">
              <a:lnSpc>
                <a:spcPct val="120000"/>
              </a:lnSpc>
              <a:spcAft>
                <a:spcPts val="0"/>
              </a:spcAft>
              <a:buClr>
                <a:schemeClr val="accent3"/>
              </a:buClr>
              <a:buFont typeface="Wingdings" pitchFamily="2" charset="2"/>
              <a:buNone/>
              <a:defRPr/>
            </a:pPr>
            <a:r>
              <a:rPr lang="it-IT" dirty="0" smtClean="0">
                <a:latin typeface="+mj-lt"/>
              </a:rPr>
              <a:t>Il rischio è la combinazione tra la probabilità o frequenza  (P) che si manifesti un certo evento dannoso e la gravità (Magnitudo, M) associata all’evento stesso.</a:t>
            </a:r>
          </a:p>
          <a:p>
            <a:pPr marL="274320" indent="-274320" algn="ctr" eaLnBrk="1" fontAlgn="auto" hangingPunct="1">
              <a:lnSpc>
                <a:spcPct val="120000"/>
              </a:lnSpc>
              <a:spcAft>
                <a:spcPts val="0"/>
              </a:spcAft>
              <a:buClr>
                <a:schemeClr val="accent3"/>
              </a:buClr>
              <a:buFont typeface="Wingdings" pitchFamily="2" charset="2"/>
              <a:buNone/>
              <a:defRPr/>
            </a:pPr>
            <a:r>
              <a:rPr lang="it-IT" sz="4400" dirty="0" smtClean="0">
                <a:latin typeface="+mj-lt"/>
              </a:rPr>
              <a:t>R = f (P, M)</a:t>
            </a:r>
          </a:p>
          <a:p>
            <a:pPr marL="274320" indent="-274320" algn="ctr" eaLnBrk="1" fontAlgn="auto" hangingPunct="1">
              <a:lnSpc>
                <a:spcPct val="120000"/>
              </a:lnSpc>
              <a:spcAft>
                <a:spcPts val="0"/>
              </a:spcAft>
              <a:buClr>
                <a:schemeClr val="accent3"/>
              </a:buClr>
              <a:buFont typeface="Wingdings" pitchFamily="2" charset="2"/>
              <a:buNone/>
              <a:defRPr/>
            </a:pPr>
            <a:r>
              <a:rPr lang="it-IT" dirty="0" smtClean="0">
                <a:latin typeface="+mj-lt"/>
              </a:rPr>
              <a:t>Generalmente si considera R = P x M</a:t>
            </a:r>
          </a:p>
          <a:p>
            <a:pPr marL="274320" indent="-274320" algn="ctr" eaLnBrk="1" fontAlgn="auto" hangingPunct="1">
              <a:lnSpc>
                <a:spcPct val="120000"/>
              </a:lnSpc>
              <a:spcAft>
                <a:spcPts val="0"/>
              </a:spcAft>
              <a:buClr>
                <a:schemeClr val="accent3"/>
              </a:buClr>
              <a:buFont typeface="Wingdings" pitchFamily="2" charset="2"/>
              <a:buNone/>
              <a:defRPr/>
            </a:pPr>
            <a:endParaRPr lang="it-IT" dirty="0" smtClean="0">
              <a:latin typeface="+mj-lt"/>
            </a:endParaRPr>
          </a:p>
          <a:p>
            <a:pPr marL="274320" indent="-274320" algn="ctr" eaLnBrk="1" fontAlgn="auto" hangingPunct="1">
              <a:lnSpc>
                <a:spcPct val="120000"/>
              </a:lnSpc>
              <a:spcAft>
                <a:spcPts val="0"/>
              </a:spcAft>
              <a:buClr>
                <a:schemeClr val="accent3"/>
              </a:buClr>
              <a:buFont typeface="Wingdings" pitchFamily="2" charset="2"/>
              <a:buNone/>
              <a:defRPr/>
            </a:pPr>
            <a:r>
              <a:rPr lang="it-IT" dirty="0" smtClean="0">
                <a:latin typeface="+mj-lt"/>
              </a:rPr>
              <a:t>Si tratta di una indicazione generica che va associata al numero dei lavoratori esposti.</a:t>
            </a:r>
          </a:p>
        </p:txBody>
      </p:sp>
      <p:sp>
        <p:nvSpPr>
          <p:cNvPr id="6" name="Segnaposto numero diapositiva 5"/>
          <p:cNvSpPr>
            <a:spLocks noGrp="1"/>
          </p:cNvSpPr>
          <p:nvPr>
            <p:ph type="sldNum" sz="quarter" idx="11"/>
          </p:nvPr>
        </p:nvSpPr>
        <p:spPr/>
        <p:txBody>
          <a:bodyPr/>
          <a:lstStyle/>
          <a:p>
            <a:pPr>
              <a:defRPr/>
            </a:pPr>
            <a:fld id="{77A1FAD2-A055-4CC8-BC19-32E015ED0A34}" type="slidenum">
              <a:rPr lang="it-IT"/>
              <a:pPr>
                <a:defRPr/>
              </a:pPr>
              <a:t>17</a:t>
            </a:fld>
            <a:endParaRPr lang="it-IT" dirty="0"/>
          </a:p>
        </p:txBody>
      </p:sp>
    </p:spTree>
    <p:extLst>
      <p:ext uri="{BB962C8B-B14F-4D97-AF65-F5344CB8AC3E}">
        <p14:creationId xmlns:p14="http://schemas.microsoft.com/office/powerpoint/2010/main" xmlns="" val="409678255"/>
      </p:ext>
    </p:extLst>
  </p:cSld>
  <p:clrMapOvr>
    <a:masterClrMapping/>
  </p:clrMapOvr>
  <p:transition advClick="0" advTm="3000">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Rot="1" noChangeArrowheads="1"/>
          </p:cNvSpPr>
          <p:nvPr>
            <p:ph type="title"/>
          </p:nvPr>
        </p:nvSpPr>
        <p:spPr>
          <a:xfrm>
            <a:off x="468313" y="260350"/>
            <a:ext cx="8424862" cy="312738"/>
          </a:xfrm>
        </p:spPr>
        <p:txBody>
          <a:bodyPr>
            <a:normAutofit fontScale="90000"/>
          </a:bodyPr>
          <a:lstStyle/>
          <a:p>
            <a:pPr eaLnBrk="1" fontAlgn="auto" hangingPunct="1">
              <a:spcAft>
                <a:spcPts val="0"/>
              </a:spcAft>
              <a:defRPr/>
            </a:pPr>
            <a:r>
              <a:rPr lang="it-IT" dirty="0" smtClean="0"/>
              <a:t>Prevenzione</a:t>
            </a:r>
          </a:p>
        </p:txBody>
      </p:sp>
      <p:sp>
        <p:nvSpPr>
          <p:cNvPr id="49157" name="Rectangle 3"/>
          <p:cNvSpPr>
            <a:spLocks noGrp="1" noRot="1" noChangeArrowheads="1"/>
          </p:cNvSpPr>
          <p:nvPr>
            <p:ph type="body" sz="half" idx="1"/>
          </p:nvPr>
        </p:nvSpPr>
        <p:spPr>
          <a:xfrm>
            <a:off x="323850" y="981075"/>
            <a:ext cx="8280400" cy="5327650"/>
          </a:xfrm>
        </p:spPr>
        <p:txBody>
          <a:bodyPr>
            <a:normAutofit/>
          </a:bodyPr>
          <a:lstStyle/>
          <a:p>
            <a:pPr marL="0" indent="0" algn="ctr" eaLnBrk="1" fontAlgn="auto" hangingPunct="1">
              <a:lnSpc>
                <a:spcPct val="120000"/>
              </a:lnSpc>
              <a:spcAft>
                <a:spcPts val="0"/>
              </a:spcAft>
              <a:buClr>
                <a:schemeClr val="accent3"/>
              </a:buClr>
              <a:buFont typeface="Wingdings" pitchFamily="2" charset="2"/>
              <a:buNone/>
              <a:defRPr/>
            </a:pPr>
            <a:r>
              <a:rPr lang="it-IT" dirty="0" smtClean="0">
                <a:latin typeface="+mj-lt"/>
              </a:rPr>
              <a:t>La prevenzione consiste nelle operazioni messe in atto per ridurre la </a:t>
            </a:r>
            <a:r>
              <a:rPr lang="it-IT" u="sng" dirty="0" smtClean="0">
                <a:latin typeface="+mj-lt"/>
              </a:rPr>
              <a:t>probabilità</a:t>
            </a:r>
            <a:r>
              <a:rPr lang="it-IT" dirty="0" smtClean="0">
                <a:latin typeface="+mj-lt"/>
              </a:rPr>
              <a:t> che si verifichi un determinato evento dannoso</a:t>
            </a:r>
          </a:p>
          <a:p>
            <a:pPr marL="274320" indent="-274320" algn="ctr" eaLnBrk="1" fontAlgn="auto" hangingPunct="1">
              <a:lnSpc>
                <a:spcPct val="120000"/>
              </a:lnSpc>
              <a:spcAft>
                <a:spcPts val="0"/>
              </a:spcAft>
              <a:buClr>
                <a:schemeClr val="accent3"/>
              </a:buClr>
              <a:buFont typeface="Wingdings" pitchFamily="2" charset="2"/>
              <a:buNone/>
              <a:defRPr/>
            </a:pPr>
            <a:r>
              <a:rPr lang="it-IT" sz="3600" dirty="0" smtClean="0">
                <a:latin typeface="+mj-lt"/>
              </a:rPr>
              <a:t>R = f (</a:t>
            </a:r>
            <a:r>
              <a:rPr lang="it-IT" sz="3600" dirty="0" smtClean="0">
                <a:solidFill>
                  <a:srgbClr val="FF3300"/>
                </a:solidFill>
                <a:latin typeface="+mj-lt"/>
              </a:rPr>
              <a:t>P</a:t>
            </a:r>
            <a:r>
              <a:rPr lang="it-IT" sz="3600" dirty="0" smtClean="0">
                <a:latin typeface="+mj-lt"/>
              </a:rPr>
              <a:t>, M)</a:t>
            </a:r>
          </a:p>
          <a:p>
            <a:pPr marL="274320" indent="-274320" algn="ctr" eaLnBrk="1" fontAlgn="auto" hangingPunct="1">
              <a:lnSpc>
                <a:spcPct val="120000"/>
              </a:lnSpc>
              <a:spcAft>
                <a:spcPts val="0"/>
              </a:spcAft>
              <a:buClr>
                <a:schemeClr val="accent3"/>
              </a:buClr>
              <a:buFont typeface="Wingdings" pitchFamily="2" charset="2"/>
              <a:buNone/>
              <a:defRPr/>
            </a:pPr>
            <a:endParaRPr lang="it-IT" dirty="0" smtClean="0">
              <a:latin typeface="+mj-lt"/>
            </a:endParaRPr>
          </a:p>
          <a:p>
            <a:pPr marL="0" indent="0" eaLnBrk="1" fontAlgn="auto" hangingPunct="1">
              <a:lnSpc>
                <a:spcPct val="120000"/>
              </a:lnSpc>
              <a:spcAft>
                <a:spcPts val="0"/>
              </a:spcAft>
              <a:buClr>
                <a:schemeClr val="accent3"/>
              </a:buClr>
              <a:buFont typeface="Wingdings" pitchFamily="2" charset="2"/>
              <a:buNone/>
              <a:defRPr/>
            </a:pPr>
            <a:r>
              <a:rPr lang="it-IT" sz="2000" dirty="0" smtClean="0">
                <a:latin typeface="+mj-lt"/>
              </a:rPr>
              <a:t>Ad es . - Il divieto di fumare è un intervento di prevenzione per il rischio incendi. </a:t>
            </a:r>
          </a:p>
          <a:p>
            <a:pPr marL="0" indent="0" eaLnBrk="1" fontAlgn="auto" hangingPunct="1">
              <a:lnSpc>
                <a:spcPct val="120000"/>
              </a:lnSpc>
              <a:spcAft>
                <a:spcPts val="0"/>
              </a:spcAft>
              <a:buClr>
                <a:schemeClr val="accent3"/>
              </a:buClr>
              <a:buFont typeface="Wingdings" pitchFamily="2" charset="2"/>
              <a:buNone/>
              <a:defRPr/>
            </a:pPr>
            <a:r>
              <a:rPr lang="it-IT" sz="2000" dirty="0" smtClean="0">
                <a:latin typeface="+mj-lt"/>
              </a:rPr>
              <a:t>- L’utilizzo di un impianto elettrico costruito nel rispetto della normativa vigente è un intervento di prevenzione per il rischio elettrico.</a:t>
            </a:r>
          </a:p>
        </p:txBody>
      </p:sp>
      <p:sp>
        <p:nvSpPr>
          <p:cNvPr id="6" name="Segnaposto numero diapositiva 5"/>
          <p:cNvSpPr>
            <a:spLocks noGrp="1"/>
          </p:cNvSpPr>
          <p:nvPr>
            <p:ph type="sldNum" sz="quarter" idx="11"/>
          </p:nvPr>
        </p:nvSpPr>
        <p:spPr/>
        <p:txBody>
          <a:bodyPr/>
          <a:lstStyle/>
          <a:p>
            <a:pPr>
              <a:defRPr/>
            </a:pPr>
            <a:fld id="{1F0C9012-17EA-4513-A62B-56FDB3DB3E44}" type="slidenum">
              <a:rPr lang="it-IT"/>
              <a:pPr>
                <a:defRPr/>
              </a:pPr>
              <a:t>18</a:t>
            </a:fld>
            <a:endParaRPr lang="it-IT" dirty="0"/>
          </a:p>
        </p:txBody>
      </p:sp>
    </p:spTree>
    <p:extLst>
      <p:ext uri="{BB962C8B-B14F-4D97-AF65-F5344CB8AC3E}">
        <p14:creationId xmlns:p14="http://schemas.microsoft.com/office/powerpoint/2010/main" xmlns="" val="328151648"/>
      </p:ext>
    </p:extLst>
  </p:cSld>
  <p:clrMapOvr>
    <a:masterClrMapping/>
  </p:clrMapOvr>
  <p:transition advClick="0" advTm="3000">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ttangolo 1"/>
          <p:cNvSpPr>
            <a:spLocks noChangeArrowheads="1"/>
          </p:cNvSpPr>
          <p:nvPr/>
        </p:nvSpPr>
        <p:spPr bwMode="auto">
          <a:xfrm>
            <a:off x="2268538" y="692150"/>
            <a:ext cx="3186112"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PREVENZIONE</a:t>
            </a:r>
          </a:p>
        </p:txBody>
      </p:sp>
      <p:sp>
        <p:nvSpPr>
          <p:cNvPr id="17410" name="Rettangolo 2"/>
          <p:cNvSpPr>
            <a:spLocks noChangeArrowheads="1"/>
          </p:cNvSpPr>
          <p:nvPr/>
        </p:nvSpPr>
        <p:spPr bwMode="auto">
          <a:xfrm>
            <a:off x="179512" y="1844675"/>
            <a:ext cx="8640960" cy="4939814"/>
          </a:xfrm>
          <a:prstGeom prst="rect">
            <a:avLst/>
          </a:prstGeom>
          <a:noFill/>
          <a:ln w="9525">
            <a:noFill/>
            <a:miter lim="800000"/>
            <a:headEnd/>
            <a:tailEnd/>
          </a:ln>
        </p:spPr>
        <p:txBody>
          <a:bodyPr wrap="square">
            <a:spAutoFit/>
          </a:bodyPr>
          <a:lstStyle/>
          <a:p>
            <a:pPr algn="just"/>
            <a:r>
              <a:rPr lang="it-IT" sz="3500" b="1" dirty="0" smtClean="0">
                <a:solidFill>
                  <a:schemeClr val="hlink"/>
                </a:solidFill>
                <a:latin typeface="Calibri" pitchFamily="34" charset="0"/>
              </a:rPr>
              <a:t>LA PREVENZIONE È L’INSIEME DI TUTTE LE AZIONI, DISPOSIZIONI E INTERVENTI ATTI A EVITARE O RIDURRE QUANTO PIÙ POSSIBILE LA FREQUENZA O PROBABILITA’ DI EVENTI DANNOSI.</a:t>
            </a:r>
          </a:p>
          <a:p>
            <a:pPr algn="just"/>
            <a:r>
              <a:rPr lang="it-IT" sz="3500" b="1" dirty="0" smtClean="0">
                <a:solidFill>
                  <a:schemeClr val="hlink"/>
                </a:solidFill>
                <a:latin typeface="Calibri" pitchFamily="34" charset="0"/>
              </a:rPr>
              <a:t>LE MISURE DI PREVENZIONE HANNO SEMPRE LA PRIORITÀ RISPETTO AD ALTRE SOLUZIONI. </a:t>
            </a:r>
          </a:p>
          <a:p>
            <a:pPr algn="just"/>
            <a:r>
              <a:rPr lang="it-IT" sz="3500" b="1" dirty="0" smtClean="0">
                <a:solidFill>
                  <a:schemeClr val="hlink"/>
                </a:solidFill>
                <a:latin typeface="Calibri" pitchFamily="34" charset="0"/>
              </a:rPr>
              <a:t>FARE INFORMAZIONE È UNA IMPORTANTE ED OBBLIGATORIA MISURA DI PREVENZIONE!</a:t>
            </a:r>
            <a:endParaRPr lang="it-IT" sz="3500" b="1" dirty="0">
              <a:solidFill>
                <a:schemeClr val="hlink"/>
              </a:solidFill>
              <a:latin typeface="Calibri" pitchFamily="34" charset="0"/>
            </a:endParaRPr>
          </a:p>
        </p:txBody>
      </p:sp>
      <p:pic>
        <p:nvPicPr>
          <p:cNvPr id="17411" name="Picture 4" descr="prevenzione"/>
          <p:cNvPicPr>
            <a:picLocks noChangeAspect="1" noChangeArrowheads="1"/>
          </p:cNvPicPr>
          <p:nvPr/>
        </p:nvPicPr>
        <p:blipFill>
          <a:blip r:embed="rId2"/>
          <a:srcRect/>
          <a:stretch>
            <a:fillRect/>
          </a:stretch>
        </p:blipFill>
        <p:spPr bwMode="auto">
          <a:xfrm>
            <a:off x="7164388" y="692151"/>
            <a:ext cx="730250" cy="792634"/>
          </a:xfrm>
          <a:prstGeom prst="rect">
            <a:avLst/>
          </a:prstGeom>
          <a:noFill/>
          <a:ln w="9525">
            <a:noFill/>
            <a:miter lim="800000"/>
            <a:headEnd/>
            <a:tailEnd/>
          </a:ln>
        </p:spPr>
      </p:pic>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406729"/>
            <a:ext cx="1054422" cy="11502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19</a:t>
            </a:fld>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ttangolo 3"/>
          <p:cNvSpPr>
            <a:spLocks noChangeArrowheads="1"/>
          </p:cNvSpPr>
          <p:nvPr/>
        </p:nvSpPr>
        <p:spPr bwMode="auto">
          <a:xfrm>
            <a:off x="179512" y="1989138"/>
            <a:ext cx="8784976" cy="4832092"/>
          </a:xfrm>
          <a:prstGeom prst="rect">
            <a:avLst/>
          </a:prstGeom>
          <a:noFill/>
          <a:ln w="9525">
            <a:noFill/>
            <a:miter lim="800000"/>
            <a:headEnd/>
            <a:tailEnd/>
          </a:ln>
        </p:spPr>
        <p:txBody>
          <a:bodyPr wrap="square">
            <a:spAutoFit/>
          </a:bodyPr>
          <a:lstStyle/>
          <a:p>
            <a:pPr algn="just"/>
            <a:r>
              <a:rPr lang="it-IT" b="1" dirty="0" smtClean="0">
                <a:solidFill>
                  <a:schemeClr val="hlink"/>
                </a:solidFill>
                <a:latin typeface="Calibri" pitchFamily="34" charset="0"/>
              </a:rPr>
              <a:t>LA CULTURA DELLA SICUREZZA, COME CONCETTO TRASVERSALE A TUTTI I SETTORI DI VITA E LAVORO, DEVE DIVENTARE PATRIMONIO DI TUTTI I CITTADINI.</a:t>
            </a:r>
          </a:p>
          <a:p>
            <a:pPr algn="just"/>
            <a:r>
              <a:rPr lang="it-IT" b="1" dirty="0" smtClean="0">
                <a:solidFill>
                  <a:srgbClr val="009900"/>
                </a:solidFill>
                <a:latin typeface="Calibri" pitchFamily="34" charset="0"/>
              </a:rPr>
              <a:t>LA SCUOLA, AGENZIA FORMATIVA PER ECCELLENZA, DEVE QUINDI PROMUOVERE LA CULTURA DELLA SICUREZZA E DELLA PREVENZIONE, LA DIFFUSIONE DI BUONE PRASSI LAVORATIVE E DI COMPORTAMENTI SICURI SUL LUOGO DI VITA E DI LAVORO.</a:t>
            </a:r>
          </a:p>
          <a:p>
            <a:pPr algn="just"/>
            <a:r>
              <a:rPr lang="it-IT" b="1" dirty="0" smtClean="0">
                <a:solidFill>
                  <a:srgbClr val="FF3300"/>
                </a:solidFill>
                <a:latin typeface="Calibri" pitchFamily="34" charset="0"/>
              </a:rPr>
              <a:t>IL D. L.GS 81/2008, (ART. 11), INVITA LE SCUOLE AD INSERIRE PERCORSI FORMATIVI INTERDISCIPLINARI IN MATERIA DI SICUREZZA.</a:t>
            </a:r>
            <a:endParaRPr lang="it-IT" b="1" dirty="0">
              <a:solidFill>
                <a:srgbClr val="FF3300"/>
              </a:solidFill>
              <a:latin typeface="Calibri" pitchFamily="34" charset="0"/>
            </a:endParaRPr>
          </a:p>
        </p:txBody>
      </p:sp>
      <p:sp>
        <p:nvSpPr>
          <p:cNvPr id="15362" name="Text Box 3"/>
          <p:cNvSpPr txBox="1">
            <a:spLocks noChangeArrowheads="1"/>
          </p:cNvSpPr>
          <p:nvPr/>
        </p:nvSpPr>
        <p:spPr bwMode="auto">
          <a:xfrm>
            <a:off x="2987675" y="981075"/>
            <a:ext cx="1871663" cy="457200"/>
          </a:xfrm>
          <a:prstGeom prst="rect">
            <a:avLst/>
          </a:prstGeom>
          <a:noFill/>
          <a:ln w="9525">
            <a:noFill/>
            <a:miter lim="800000"/>
            <a:headEnd/>
            <a:tailEnd/>
          </a:ln>
        </p:spPr>
        <p:txBody>
          <a:bodyPr>
            <a:spAutoFit/>
          </a:bodyPr>
          <a:lstStyle/>
          <a:p>
            <a:pPr>
              <a:spcBef>
                <a:spcPct val="50000"/>
              </a:spcBef>
            </a:pPr>
            <a:r>
              <a:rPr lang="it-IT" sz="2400" b="1" dirty="0">
                <a:solidFill>
                  <a:srgbClr val="FF3300"/>
                </a:solidFill>
                <a:latin typeface="Comic Sans MS" pitchFamily="66" charset="0"/>
              </a:rPr>
              <a:t>PREMESSA</a:t>
            </a:r>
          </a:p>
        </p:txBody>
      </p:sp>
      <p:pic>
        <p:nvPicPr>
          <p:cNvPr id="15363" name="Immagine 1"/>
          <p:cNvPicPr>
            <a:picLocks noChangeAspect="1"/>
          </p:cNvPicPr>
          <p:nvPr/>
        </p:nvPicPr>
        <p:blipFill>
          <a:blip r:embed="rId2"/>
          <a:srcRect/>
          <a:stretch>
            <a:fillRect/>
          </a:stretch>
        </p:blipFill>
        <p:spPr bwMode="auto">
          <a:xfrm>
            <a:off x="539552" y="321726"/>
            <a:ext cx="1079500" cy="1077913"/>
          </a:xfrm>
          <a:prstGeom prst="rect">
            <a:avLst/>
          </a:prstGeom>
          <a:noFill/>
          <a:ln w="9525">
            <a:noFill/>
            <a:miter lim="800000"/>
            <a:headEnd/>
            <a:tailEnd/>
          </a:ln>
        </p:spPr>
      </p:pic>
      <p:pic>
        <p:nvPicPr>
          <p:cNvPr id="15364" name="Picture 7" descr="sicurezza1"/>
          <p:cNvPicPr>
            <a:picLocks noChangeAspect="1" noChangeArrowheads="1"/>
          </p:cNvPicPr>
          <p:nvPr/>
        </p:nvPicPr>
        <p:blipFill>
          <a:blip r:embed="rId3"/>
          <a:srcRect/>
          <a:stretch>
            <a:fillRect/>
          </a:stretch>
        </p:blipFill>
        <p:spPr bwMode="auto">
          <a:xfrm>
            <a:off x="6225454" y="404812"/>
            <a:ext cx="1731096" cy="994827"/>
          </a:xfrm>
          <a:prstGeom prst="rect">
            <a:avLst/>
          </a:prstGeom>
          <a:noFill/>
          <a:ln w="9525">
            <a:noFill/>
            <a:miter lim="800000"/>
            <a:headEnd/>
            <a:tailEnd/>
          </a:ln>
        </p:spPr>
      </p:pic>
      <p:pic>
        <p:nvPicPr>
          <p:cNvPr id="3277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34538" y="628546"/>
            <a:ext cx="512927" cy="559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2</a:t>
            </a:fld>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ttangolo 1"/>
          <p:cNvSpPr>
            <a:spLocks noChangeArrowheads="1"/>
          </p:cNvSpPr>
          <p:nvPr/>
        </p:nvSpPr>
        <p:spPr bwMode="auto">
          <a:xfrm>
            <a:off x="1042988" y="549275"/>
            <a:ext cx="6697662" cy="946150"/>
          </a:xfrm>
          <a:prstGeom prst="rect">
            <a:avLst/>
          </a:prstGeom>
          <a:noFill/>
          <a:ln w="9525">
            <a:noFill/>
            <a:miter lim="800000"/>
            <a:headEnd/>
            <a:tailEnd/>
          </a:ln>
        </p:spPr>
        <p:txBody>
          <a:bodyPr>
            <a:spAutoFit/>
          </a:bodyPr>
          <a:lstStyle/>
          <a:p>
            <a:pPr algn="ctr"/>
            <a:r>
              <a:rPr lang="it-IT" b="1">
                <a:solidFill>
                  <a:srgbClr val="FF3300"/>
                </a:solidFill>
                <a:latin typeface="Comic Sans MS" pitchFamily="66" charset="0"/>
              </a:rPr>
              <a:t>INFORMAZIONE  FORMAZIONE   ADDESTRAMENTO</a:t>
            </a:r>
          </a:p>
        </p:txBody>
      </p:sp>
      <p:sp>
        <p:nvSpPr>
          <p:cNvPr id="19458" name="Rettangolo 2"/>
          <p:cNvSpPr>
            <a:spLocks noChangeArrowheads="1"/>
          </p:cNvSpPr>
          <p:nvPr/>
        </p:nvSpPr>
        <p:spPr bwMode="auto">
          <a:xfrm>
            <a:off x="250825" y="3141663"/>
            <a:ext cx="8425632" cy="4555093"/>
          </a:xfrm>
          <a:prstGeom prst="rect">
            <a:avLst/>
          </a:prstGeom>
          <a:noFill/>
          <a:ln w="9525">
            <a:noFill/>
            <a:miter lim="800000"/>
            <a:headEnd/>
            <a:tailEnd/>
          </a:ln>
        </p:spPr>
        <p:txBody>
          <a:bodyPr wrap="square">
            <a:spAutoFit/>
          </a:bodyPr>
          <a:lstStyle/>
          <a:p>
            <a:pPr>
              <a:buFontTx/>
              <a:buChar char="•"/>
            </a:pPr>
            <a:r>
              <a:rPr lang="it-IT" sz="2400" b="1" dirty="0" smtClean="0">
                <a:latin typeface="Calibri" pitchFamily="34" charset="0"/>
              </a:rPr>
              <a:t>I CONCETTI DI </a:t>
            </a:r>
            <a:r>
              <a:rPr lang="it-IT" sz="2400" b="1" dirty="0" smtClean="0">
                <a:solidFill>
                  <a:srgbClr val="FF3300"/>
                </a:solidFill>
                <a:latin typeface="Calibri" pitchFamily="34" charset="0"/>
              </a:rPr>
              <a:t>INFORMAZIONE</a:t>
            </a:r>
            <a:r>
              <a:rPr lang="it-IT" sz="2400" b="1" dirty="0" smtClean="0">
                <a:latin typeface="Calibri" pitchFamily="34" charset="0"/>
              </a:rPr>
              <a:t> (ARTICOLO 36 </a:t>
            </a:r>
            <a:r>
              <a:rPr lang="it-IT" sz="2400" b="1" dirty="0" smtClean="0">
                <a:solidFill>
                  <a:srgbClr val="0070C0"/>
                </a:solidFill>
                <a:latin typeface="Calibri" pitchFamily="34" charset="0"/>
              </a:rPr>
              <a:t>TUSL</a:t>
            </a:r>
            <a:r>
              <a:rPr lang="it-IT" sz="2400" b="1" dirty="0" smtClean="0">
                <a:latin typeface="Calibri" pitchFamily="34" charset="0"/>
              </a:rPr>
              <a:t> INFORMAZIONE DEI LAVORATORI), </a:t>
            </a:r>
            <a:r>
              <a:rPr lang="it-IT" sz="2400" b="1" dirty="0" smtClean="0">
                <a:solidFill>
                  <a:srgbClr val="FF3300"/>
                </a:solidFill>
                <a:latin typeface="Calibri" pitchFamily="34" charset="0"/>
              </a:rPr>
              <a:t>FORMAZIONE</a:t>
            </a:r>
            <a:r>
              <a:rPr lang="it-IT" sz="2400" b="1" dirty="0" smtClean="0">
                <a:latin typeface="Calibri" pitchFamily="34" charset="0"/>
              </a:rPr>
              <a:t> ED </a:t>
            </a:r>
            <a:r>
              <a:rPr lang="it-IT" sz="2400" b="1" dirty="0" smtClean="0">
                <a:solidFill>
                  <a:srgbClr val="FF3300"/>
                </a:solidFill>
                <a:latin typeface="Calibri" pitchFamily="34" charset="0"/>
              </a:rPr>
              <a:t>ADDESTRAMENTO SPECIFICO</a:t>
            </a:r>
            <a:r>
              <a:rPr lang="it-IT" sz="2400" b="1" dirty="0" smtClean="0">
                <a:latin typeface="Calibri" pitchFamily="34" charset="0"/>
              </a:rPr>
              <a:t>  (ARTICOLO 37 </a:t>
            </a:r>
            <a:r>
              <a:rPr lang="it-IT" sz="2400" b="1" dirty="0" smtClean="0">
                <a:solidFill>
                  <a:schemeClr val="accent1"/>
                </a:solidFill>
                <a:latin typeface="Calibri" pitchFamily="34" charset="0"/>
              </a:rPr>
              <a:t>TUSL</a:t>
            </a:r>
            <a:r>
              <a:rPr lang="it-IT" sz="2400" b="1" dirty="0" smtClean="0">
                <a:latin typeface="Calibri" pitchFamily="34" charset="0"/>
              </a:rPr>
              <a:t> FORMAZIONE DEI LAVORATORI E DEI LORO RAPPRESENTANTI) SONO CONSIDERATI </a:t>
            </a:r>
            <a:r>
              <a:rPr lang="it-IT" sz="2400" b="1" smtClean="0">
                <a:latin typeface="Calibri" pitchFamily="34" charset="0"/>
              </a:rPr>
              <a:t>PUNTI IMPOTANTI </a:t>
            </a:r>
            <a:r>
              <a:rPr lang="it-IT" sz="2400" b="1" dirty="0" smtClean="0">
                <a:latin typeface="Calibri" pitchFamily="34" charset="0"/>
              </a:rPr>
              <a:t>NELL’ATTIVITÀ DI PREVENZIONE.</a:t>
            </a:r>
          </a:p>
          <a:p>
            <a:r>
              <a:rPr lang="it-IT" sz="2400" b="1" dirty="0" smtClean="0">
                <a:latin typeface="Calibri" pitchFamily="34" charset="0"/>
              </a:rPr>
              <a:t>PER TALE RAGIONE SONO ATTIVITÀ CHE DEVONO ESSERE SVOLTE DURANTE TUTTO L’ARCO DEL RAPPORTO DI LAVORO CON PROGRAMMAZIONE E PERIODICITÀ. LA SCUOLA E’ PERTANTO  UNASTRUTTURA CARDINE SULLA PREVENZIONE E PROTEZIONE</a:t>
            </a:r>
          </a:p>
          <a:p>
            <a:r>
              <a:rPr lang="it-IT" sz="2400" b="1" dirty="0" smtClean="0">
                <a:latin typeface="Calibri" pitchFamily="34" charset="0"/>
              </a:rPr>
              <a:t>(TUSL :</a:t>
            </a:r>
            <a:r>
              <a:rPr lang="it-IT" sz="2400" b="1" dirty="0" smtClean="0">
                <a:solidFill>
                  <a:srgbClr val="0070C0"/>
                </a:solidFill>
                <a:latin typeface="Calibri" pitchFamily="34" charset="0"/>
              </a:rPr>
              <a:t>Testo Unico  Sicurezza Lavoro</a:t>
            </a:r>
            <a:r>
              <a:rPr lang="it-IT" sz="2400" b="1" dirty="0" smtClean="0">
                <a:latin typeface="Calibri" pitchFamily="34" charset="0"/>
              </a:rPr>
              <a:t>)</a:t>
            </a:r>
          </a:p>
          <a:p>
            <a:endParaRPr lang="it-IT" sz="2500" b="1" dirty="0">
              <a:latin typeface="Calibri" pitchFamily="34" charset="0"/>
            </a:endParaRPr>
          </a:p>
          <a:p>
            <a:endParaRPr lang="it-IT" sz="2500" b="1" dirty="0">
              <a:latin typeface="Calibri" pitchFamily="34" charset="0"/>
            </a:endParaRPr>
          </a:p>
        </p:txBody>
      </p:sp>
      <p:pic>
        <p:nvPicPr>
          <p:cNvPr id="19459" name="Picture 4" descr="informazione"/>
          <p:cNvPicPr>
            <a:picLocks noChangeAspect="1" noChangeArrowheads="1"/>
          </p:cNvPicPr>
          <p:nvPr/>
        </p:nvPicPr>
        <p:blipFill>
          <a:blip r:embed="rId3"/>
          <a:srcRect/>
          <a:stretch>
            <a:fillRect/>
          </a:stretch>
        </p:blipFill>
        <p:spPr bwMode="auto">
          <a:xfrm>
            <a:off x="250825" y="981075"/>
            <a:ext cx="1152525" cy="1044575"/>
          </a:xfrm>
          <a:prstGeom prst="rect">
            <a:avLst/>
          </a:prstGeom>
          <a:noFill/>
          <a:ln w="9525">
            <a:noFill/>
            <a:miter lim="800000"/>
            <a:headEnd/>
            <a:tailEnd/>
          </a:ln>
        </p:spPr>
      </p:pic>
      <p:pic>
        <p:nvPicPr>
          <p:cNvPr id="19460" name="Picture 5" descr="formazione1"/>
          <p:cNvPicPr>
            <a:picLocks noChangeAspect="1" noChangeArrowheads="1"/>
          </p:cNvPicPr>
          <p:nvPr/>
        </p:nvPicPr>
        <p:blipFill>
          <a:blip r:embed="rId4"/>
          <a:srcRect/>
          <a:stretch>
            <a:fillRect/>
          </a:stretch>
        </p:blipFill>
        <p:spPr bwMode="auto">
          <a:xfrm>
            <a:off x="7451725" y="765175"/>
            <a:ext cx="1441450" cy="1260475"/>
          </a:xfrm>
          <a:prstGeom prst="rect">
            <a:avLst/>
          </a:prstGeom>
          <a:noFill/>
          <a:ln w="9525">
            <a:noFill/>
            <a:miter lim="800000"/>
            <a:headEnd/>
            <a:tailEnd/>
          </a:ln>
        </p:spPr>
      </p:pic>
      <p:pic>
        <p:nvPicPr>
          <p:cNvPr id="19461" name="Picture 6" descr="addestramento"/>
          <p:cNvPicPr>
            <a:picLocks noChangeAspect="1" noChangeArrowheads="1"/>
          </p:cNvPicPr>
          <p:nvPr/>
        </p:nvPicPr>
        <p:blipFill>
          <a:blip r:embed="rId5"/>
          <a:srcRect/>
          <a:stretch>
            <a:fillRect/>
          </a:stretch>
        </p:blipFill>
        <p:spPr bwMode="auto">
          <a:xfrm>
            <a:off x="3779838" y="1557338"/>
            <a:ext cx="1027112" cy="1295400"/>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28184" y="1613622"/>
            <a:ext cx="1135856" cy="1239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20</a:t>
            </a:fld>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ttangolo 1"/>
          <p:cNvSpPr>
            <a:spLocks noChangeArrowheads="1"/>
          </p:cNvSpPr>
          <p:nvPr/>
        </p:nvSpPr>
        <p:spPr bwMode="auto">
          <a:xfrm>
            <a:off x="2195513" y="620713"/>
            <a:ext cx="3635375" cy="579437"/>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INFORMAZIONE</a:t>
            </a:r>
          </a:p>
        </p:txBody>
      </p:sp>
      <p:sp>
        <p:nvSpPr>
          <p:cNvPr id="20482" name="Rettangolo 2"/>
          <p:cNvSpPr>
            <a:spLocks noChangeArrowheads="1"/>
          </p:cNvSpPr>
          <p:nvPr/>
        </p:nvSpPr>
        <p:spPr bwMode="auto">
          <a:xfrm>
            <a:off x="179512" y="1773238"/>
            <a:ext cx="8784976" cy="4801314"/>
          </a:xfrm>
          <a:prstGeom prst="rect">
            <a:avLst/>
          </a:prstGeom>
          <a:noFill/>
          <a:ln w="9525">
            <a:noFill/>
            <a:miter lim="800000"/>
            <a:headEnd/>
            <a:tailEnd/>
          </a:ln>
        </p:spPr>
        <p:txBody>
          <a:bodyPr wrap="square">
            <a:spAutoFit/>
          </a:bodyPr>
          <a:lstStyle/>
          <a:p>
            <a:r>
              <a:rPr lang="it-IT" sz="3200" b="1" dirty="0" smtClean="0">
                <a:solidFill>
                  <a:schemeClr val="tx2">
                    <a:lumMod val="75000"/>
                  </a:schemeClr>
                </a:solidFill>
                <a:latin typeface="Calibri" pitchFamily="34" charset="0"/>
              </a:rPr>
              <a:t>L’INFORMAZIONE RIGUARDA LE MISURE GENERALI DI PREVENZIONE E PROTEZIONE DAI RISCHI CONNESSI ALLE ATTIVITÀ SVOLTE DAI LAVORATORI; È DESTINATA A TUTTI I LAVORATORI E NON PREVEDE VERIFICHE DELL’APPRENDIMENTO.</a:t>
            </a:r>
          </a:p>
          <a:p>
            <a:r>
              <a:rPr lang="it-IT" sz="3200" b="1" dirty="0" smtClean="0">
                <a:solidFill>
                  <a:schemeClr val="tx2">
                    <a:lumMod val="75000"/>
                  </a:schemeClr>
                </a:solidFill>
                <a:latin typeface="Calibri" pitchFamily="34" charset="0"/>
              </a:rPr>
              <a:t> </a:t>
            </a:r>
          </a:p>
          <a:p>
            <a:r>
              <a:rPr lang="it-IT" sz="3200" b="1" dirty="0" smtClean="0">
                <a:solidFill>
                  <a:schemeClr val="tx2">
                    <a:lumMod val="75000"/>
                  </a:schemeClr>
                </a:solidFill>
                <a:latin typeface="Calibri" pitchFamily="34" charset="0"/>
              </a:rPr>
              <a:t>SI SUPPORTA L’INTERVENTO DI INFORMAZIONE CON SEMPLICI DOCUMENTI DIVULGATIVI QUALI OPUSCOLI, VISIONE DI FILMATI E PRESENTAZIONI.</a:t>
            </a:r>
          </a:p>
          <a:p>
            <a:endParaRPr lang="it-IT" sz="2000" dirty="0">
              <a:solidFill>
                <a:schemeClr val="tx2">
                  <a:lumMod val="75000"/>
                </a:schemeClr>
              </a:solidFill>
              <a:latin typeface="Calibri" pitchFamily="34" charset="0"/>
            </a:endParaRPr>
          </a:p>
        </p:txBody>
      </p:sp>
      <p:pic>
        <p:nvPicPr>
          <p:cNvPr id="20483" name="Picture 4" descr="informazione"/>
          <p:cNvPicPr>
            <a:picLocks noChangeAspect="1" noChangeArrowheads="1"/>
          </p:cNvPicPr>
          <p:nvPr/>
        </p:nvPicPr>
        <p:blipFill>
          <a:blip r:embed="rId2"/>
          <a:srcRect/>
          <a:stretch>
            <a:fillRect/>
          </a:stretch>
        </p:blipFill>
        <p:spPr bwMode="auto">
          <a:xfrm>
            <a:off x="467544" y="420875"/>
            <a:ext cx="1080071" cy="979112"/>
          </a:xfrm>
          <a:prstGeom prst="rect">
            <a:avLst/>
          </a:prstGeom>
          <a:noFill/>
          <a:ln w="9525">
            <a:noFill/>
            <a:miter lim="800000"/>
            <a:headEnd/>
            <a:tailEnd/>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80312" y="288924"/>
            <a:ext cx="1139825" cy="1243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21</a:t>
            </a:fld>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ttangolo 2"/>
          <p:cNvSpPr>
            <a:spLocks noChangeArrowheads="1"/>
          </p:cNvSpPr>
          <p:nvPr/>
        </p:nvSpPr>
        <p:spPr bwMode="auto">
          <a:xfrm>
            <a:off x="2051050" y="692150"/>
            <a:ext cx="3111500" cy="584200"/>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FORMAZIONE</a:t>
            </a:r>
          </a:p>
        </p:txBody>
      </p:sp>
      <p:sp>
        <p:nvSpPr>
          <p:cNvPr id="21506" name="Rettangolo 3"/>
          <p:cNvSpPr>
            <a:spLocks noChangeArrowheads="1"/>
          </p:cNvSpPr>
          <p:nvPr/>
        </p:nvSpPr>
        <p:spPr bwMode="auto">
          <a:xfrm>
            <a:off x="251520" y="2133600"/>
            <a:ext cx="8712967" cy="3847207"/>
          </a:xfrm>
          <a:prstGeom prst="rect">
            <a:avLst/>
          </a:prstGeom>
          <a:noFill/>
          <a:ln w="9525">
            <a:noFill/>
            <a:miter lim="800000"/>
            <a:headEnd/>
            <a:tailEnd/>
          </a:ln>
        </p:spPr>
        <p:txBody>
          <a:bodyPr wrap="square">
            <a:spAutoFit/>
          </a:bodyPr>
          <a:lstStyle/>
          <a:p>
            <a:r>
              <a:rPr lang="it-IT" b="1" dirty="0" smtClean="0">
                <a:solidFill>
                  <a:schemeClr val="tx2">
                    <a:lumMod val="75000"/>
                  </a:schemeClr>
                </a:solidFill>
                <a:latin typeface="Calibri" pitchFamily="34" charset="0"/>
              </a:rPr>
              <a:t>LA FORMAZIONE CONSISTE IN UNA ATTIVITÀ DIDATTICA PROGETTATA E STRUTTURATA, COMPOSTA DA LEZIONI FRONTALI ED ESERCITAZIONI, BASATA SU PROGRAMMI CON PARTI GENERALI E PARTI SPECIFICHE SUI RISCHI STRETTAMENTE CORRELATI ALLE SINGOLE ATTIVITÀ LAVORATIVE.</a:t>
            </a:r>
          </a:p>
          <a:p>
            <a:endParaRPr lang="it-IT" b="1" dirty="0" smtClean="0">
              <a:solidFill>
                <a:schemeClr val="tx2">
                  <a:lumMod val="75000"/>
                </a:schemeClr>
              </a:solidFill>
              <a:latin typeface="Calibri" pitchFamily="34" charset="0"/>
            </a:endParaRPr>
          </a:p>
          <a:p>
            <a:r>
              <a:rPr lang="it-IT" b="1" dirty="0" smtClean="0">
                <a:solidFill>
                  <a:schemeClr val="tx2">
                    <a:lumMod val="75000"/>
                  </a:schemeClr>
                </a:solidFill>
                <a:latin typeface="Calibri" pitchFamily="34" charset="0"/>
              </a:rPr>
              <a:t>PREVEDE TEST E VERIFICHE DELL’APPRENDIMENTO.</a:t>
            </a:r>
          </a:p>
          <a:p>
            <a:endParaRPr lang="it-IT" sz="1800" dirty="0">
              <a:latin typeface="Calibri" pitchFamily="34" charset="0"/>
            </a:endParaRPr>
          </a:p>
        </p:txBody>
      </p:sp>
      <p:pic>
        <p:nvPicPr>
          <p:cNvPr id="21507" name="Picture 4" descr="formazione1"/>
          <p:cNvPicPr>
            <a:picLocks noChangeAspect="1" noChangeArrowheads="1"/>
          </p:cNvPicPr>
          <p:nvPr/>
        </p:nvPicPr>
        <p:blipFill>
          <a:blip r:embed="rId3"/>
          <a:srcRect/>
          <a:stretch>
            <a:fillRect/>
          </a:stretch>
        </p:blipFill>
        <p:spPr bwMode="auto">
          <a:xfrm>
            <a:off x="539552" y="480934"/>
            <a:ext cx="1151731" cy="1006631"/>
          </a:xfrm>
          <a:prstGeom prst="rect">
            <a:avLst/>
          </a:prstGeom>
          <a:noFill/>
          <a:ln w="9525">
            <a:noFill/>
            <a:miter lim="800000"/>
            <a:headEnd/>
            <a:tailEnd/>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80312" y="362743"/>
            <a:ext cx="1139825" cy="1243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22</a:t>
            </a:fld>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ttangolo 1"/>
          <p:cNvSpPr>
            <a:spLocks noChangeArrowheads="1"/>
          </p:cNvSpPr>
          <p:nvPr/>
        </p:nvSpPr>
        <p:spPr bwMode="auto">
          <a:xfrm>
            <a:off x="1979613" y="620713"/>
            <a:ext cx="4032250" cy="584200"/>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ADDESTRAMENTO</a:t>
            </a:r>
          </a:p>
        </p:txBody>
      </p:sp>
      <p:sp>
        <p:nvSpPr>
          <p:cNvPr id="22530" name="Rettangolo 2"/>
          <p:cNvSpPr>
            <a:spLocks noChangeArrowheads="1"/>
          </p:cNvSpPr>
          <p:nvPr/>
        </p:nvSpPr>
        <p:spPr bwMode="auto">
          <a:xfrm>
            <a:off x="107504" y="1844675"/>
            <a:ext cx="8640959" cy="4031873"/>
          </a:xfrm>
          <a:prstGeom prst="rect">
            <a:avLst/>
          </a:prstGeom>
          <a:noFill/>
          <a:ln w="9525">
            <a:noFill/>
            <a:miter lim="800000"/>
            <a:headEnd/>
            <a:tailEnd/>
          </a:ln>
        </p:spPr>
        <p:txBody>
          <a:bodyPr wrap="square">
            <a:spAutoFit/>
          </a:bodyPr>
          <a:lstStyle/>
          <a:p>
            <a:r>
              <a:rPr lang="it-IT" sz="3200" b="1" dirty="0" smtClean="0">
                <a:solidFill>
                  <a:schemeClr val="tx2"/>
                </a:solidFill>
                <a:latin typeface="Calibri" pitchFamily="34" charset="0"/>
              </a:rPr>
              <a:t>L’ADDESTRAMENTO COMPLETA IL PERCORSO</a:t>
            </a:r>
          </a:p>
          <a:p>
            <a:r>
              <a:rPr lang="it-IT" sz="3200" b="1" dirty="0" smtClean="0">
                <a:solidFill>
                  <a:schemeClr val="tx2"/>
                </a:solidFill>
                <a:latin typeface="Calibri" pitchFamily="34" charset="0"/>
              </a:rPr>
              <a:t>FORMATIVO, INTEGRANDO LE NOZIONI APPRESE</a:t>
            </a:r>
          </a:p>
          <a:p>
            <a:r>
              <a:rPr lang="it-IT" sz="3200" b="1" dirty="0" smtClean="0">
                <a:solidFill>
                  <a:schemeClr val="tx2"/>
                </a:solidFill>
                <a:latin typeface="Calibri" pitchFamily="34" charset="0"/>
              </a:rPr>
              <a:t>DURANTE I MOMENTI DI INFORMAZIONE E</a:t>
            </a:r>
          </a:p>
          <a:p>
            <a:r>
              <a:rPr lang="it-IT" sz="3200" b="1" dirty="0" smtClean="0">
                <a:solidFill>
                  <a:schemeClr val="tx2"/>
                </a:solidFill>
                <a:latin typeface="Calibri" pitchFamily="34" charset="0"/>
              </a:rPr>
              <a:t>FORMAZIONE, CON LA VALUTAZIONE DI ASPETTI</a:t>
            </a:r>
          </a:p>
          <a:p>
            <a:r>
              <a:rPr lang="it-IT" sz="3200" b="1" dirty="0" smtClean="0">
                <a:solidFill>
                  <a:schemeClr val="tx2"/>
                </a:solidFill>
                <a:latin typeface="Calibri" pitchFamily="34" charset="0"/>
              </a:rPr>
              <a:t>E PROCEDURE PRATICHE ED OPERATIVE,</a:t>
            </a:r>
          </a:p>
          <a:p>
            <a:r>
              <a:rPr lang="it-IT" sz="3200" b="1" dirty="0" smtClean="0">
                <a:solidFill>
                  <a:schemeClr val="tx2"/>
                </a:solidFill>
                <a:latin typeface="Calibri" pitchFamily="34" charset="0"/>
              </a:rPr>
              <a:t>DIRETTAMENTE PRESSO LA POSTAZIONE DI</a:t>
            </a:r>
          </a:p>
          <a:p>
            <a:r>
              <a:rPr lang="it-IT" sz="3200" b="1" dirty="0" smtClean="0">
                <a:solidFill>
                  <a:schemeClr val="tx2"/>
                </a:solidFill>
                <a:latin typeface="Calibri" pitchFamily="34" charset="0"/>
              </a:rPr>
              <a:t>LAVORO E SOTTO LA GUIDA DI PERSONALE</a:t>
            </a:r>
          </a:p>
          <a:p>
            <a:r>
              <a:rPr lang="it-IT" sz="3200" b="1" dirty="0" smtClean="0">
                <a:solidFill>
                  <a:schemeClr val="tx2"/>
                </a:solidFill>
                <a:latin typeface="Calibri" pitchFamily="34" charset="0"/>
              </a:rPr>
              <a:t>ESPERTO.</a:t>
            </a:r>
            <a:endParaRPr lang="it-IT" sz="3200" b="1" dirty="0">
              <a:solidFill>
                <a:schemeClr val="tx2"/>
              </a:solidFill>
              <a:latin typeface="Calibri" pitchFamily="34" charset="0"/>
            </a:endParaRPr>
          </a:p>
        </p:txBody>
      </p:sp>
      <p:pic>
        <p:nvPicPr>
          <p:cNvPr id="22531" name="Picture 4" descr="addestramento"/>
          <p:cNvPicPr>
            <a:picLocks noChangeAspect="1" noChangeArrowheads="1"/>
          </p:cNvPicPr>
          <p:nvPr/>
        </p:nvPicPr>
        <p:blipFill>
          <a:blip r:embed="rId2"/>
          <a:srcRect/>
          <a:stretch>
            <a:fillRect/>
          </a:stretch>
        </p:blipFill>
        <p:spPr bwMode="auto">
          <a:xfrm>
            <a:off x="7524328" y="5127087"/>
            <a:ext cx="1007325" cy="1270223"/>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23</a:t>
            </a:fld>
            <a:endParaRPr lang="it-IT"/>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80312" y="362743"/>
            <a:ext cx="1139825" cy="1243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468313" y="260350"/>
            <a:ext cx="8424862" cy="882650"/>
          </a:xfrm>
        </p:spPr>
        <p:txBody>
          <a:bodyPr/>
          <a:lstStyle/>
          <a:p>
            <a:pPr eaLnBrk="1" hangingPunct="1"/>
            <a:r>
              <a:rPr lang="it-IT" altLang="it-IT" smtClean="0"/>
              <a:t>Protezione</a:t>
            </a:r>
          </a:p>
        </p:txBody>
      </p:sp>
      <p:sp>
        <p:nvSpPr>
          <p:cNvPr id="50181" name="Rectangle 3"/>
          <p:cNvSpPr>
            <a:spLocks noGrp="1" noRot="1" noChangeArrowheads="1"/>
          </p:cNvSpPr>
          <p:nvPr>
            <p:ph type="body" sz="half" idx="1"/>
          </p:nvPr>
        </p:nvSpPr>
        <p:spPr>
          <a:xfrm>
            <a:off x="250825" y="981075"/>
            <a:ext cx="8137525" cy="5327650"/>
          </a:xfrm>
        </p:spPr>
        <p:txBody>
          <a:bodyPr>
            <a:normAutofit/>
          </a:bodyPr>
          <a:lstStyle/>
          <a:p>
            <a:pPr marL="0" indent="0" algn="ctr" eaLnBrk="1" fontAlgn="auto" hangingPunct="1">
              <a:lnSpc>
                <a:spcPct val="120000"/>
              </a:lnSpc>
              <a:spcAft>
                <a:spcPts val="0"/>
              </a:spcAft>
              <a:buClr>
                <a:schemeClr val="accent3"/>
              </a:buClr>
              <a:buFont typeface="Wingdings" pitchFamily="2" charset="2"/>
              <a:buNone/>
              <a:defRPr/>
            </a:pPr>
            <a:endParaRPr lang="it-IT" sz="2400" dirty="0" smtClean="0">
              <a:latin typeface="+mj-lt"/>
            </a:endParaRPr>
          </a:p>
          <a:p>
            <a:pPr marL="0" indent="0" algn="ctr" eaLnBrk="1" fontAlgn="auto" hangingPunct="1">
              <a:lnSpc>
                <a:spcPct val="120000"/>
              </a:lnSpc>
              <a:spcAft>
                <a:spcPts val="0"/>
              </a:spcAft>
              <a:buClr>
                <a:schemeClr val="accent3"/>
              </a:buClr>
              <a:buFont typeface="Wingdings" pitchFamily="2" charset="2"/>
              <a:buNone/>
              <a:defRPr/>
            </a:pPr>
            <a:r>
              <a:rPr lang="it-IT" sz="2400" dirty="0" smtClean="0">
                <a:latin typeface="+mj-lt"/>
              </a:rPr>
              <a:t>La protezione consiste negli interventi messi in atto per ridurre la </a:t>
            </a:r>
            <a:r>
              <a:rPr lang="it-IT" sz="2400" u="sng" dirty="0" smtClean="0">
                <a:latin typeface="+mj-lt"/>
              </a:rPr>
              <a:t>gravità</a:t>
            </a:r>
            <a:r>
              <a:rPr lang="it-IT" sz="2400" dirty="0" smtClean="0">
                <a:latin typeface="+mj-lt"/>
              </a:rPr>
              <a:t> associata a un determinato evento dannoso</a:t>
            </a:r>
          </a:p>
          <a:p>
            <a:pPr marL="274320" indent="-274320" algn="ctr" eaLnBrk="1" fontAlgn="auto" hangingPunct="1">
              <a:lnSpc>
                <a:spcPct val="120000"/>
              </a:lnSpc>
              <a:spcAft>
                <a:spcPts val="0"/>
              </a:spcAft>
              <a:buClr>
                <a:schemeClr val="accent3"/>
              </a:buClr>
              <a:buFont typeface="Wingdings" pitchFamily="2" charset="2"/>
              <a:buNone/>
              <a:defRPr/>
            </a:pPr>
            <a:r>
              <a:rPr lang="it-IT" sz="3200" dirty="0" smtClean="0">
                <a:latin typeface="+mj-lt"/>
              </a:rPr>
              <a:t>R = f (P, </a:t>
            </a:r>
            <a:r>
              <a:rPr lang="it-IT" sz="3200" dirty="0" smtClean="0">
                <a:solidFill>
                  <a:srgbClr val="FF3300"/>
                </a:solidFill>
                <a:latin typeface="+mj-lt"/>
              </a:rPr>
              <a:t>M</a:t>
            </a:r>
            <a:r>
              <a:rPr lang="it-IT" sz="3200" dirty="0" smtClean="0">
                <a:latin typeface="+mj-lt"/>
              </a:rPr>
              <a:t>)</a:t>
            </a:r>
          </a:p>
          <a:p>
            <a:pPr marL="274320" indent="-274320" algn="ctr" eaLnBrk="1" fontAlgn="auto" hangingPunct="1">
              <a:lnSpc>
                <a:spcPct val="120000"/>
              </a:lnSpc>
              <a:spcAft>
                <a:spcPts val="0"/>
              </a:spcAft>
              <a:buClr>
                <a:schemeClr val="accent3"/>
              </a:buClr>
              <a:buFont typeface="Wingdings" pitchFamily="2" charset="2"/>
              <a:buNone/>
              <a:defRPr/>
            </a:pPr>
            <a:endParaRPr lang="it-IT" sz="2400" dirty="0" smtClean="0">
              <a:latin typeface="+mj-lt"/>
            </a:endParaRPr>
          </a:p>
          <a:p>
            <a:pPr marL="274320" indent="-274320" eaLnBrk="1" fontAlgn="auto" hangingPunct="1">
              <a:lnSpc>
                <a:spcPct val="120000"/>
              </a:lnSpc>
              <a:spcAft>
                <a:spcPts val="0"/>
              </a:spcAft>
              <a:buClr>
                <a:schemeClr val="accent3"/>
              </a:buClr>
              <a:buFont typeface="Wingdings" pitchFamily="2" charset="2"/>
              <a:buNone/>
              <a:defRPr/>
            </a:pPr>
            <a:r>
              <a:rPr lang="it-IT" sz="1800" dirty="0" smtClean="0">
                <a:latin typeface="+mj-lt"/>
              </a:rPr>
              <a:t>Una maschera è un intervento di protezione per il rischio chimico.</a:t>
            </a:r>
          </a:p>
          <a:p>
            <a:pPr marL="274320" indent="-274320" eaLnBrk="1" fontAlgn="auto" hangingPunct="1">
              <a:lnSpc>
                <a:spcPct val="120000"/>
              </a:lnSpc>
              <a:spcAft>
                <a:spcPts val="0"/>
              </a:spcAft>
              <a:buClr>
                <a:schemeClr val="accent3"/>
              </a:buClr>
              <a:buFont typeface="Wingdings" pitchFamily="2" charset="2"/>
              <a:buNone/>
              <a:defRPr/>
            </a:pPr>
            <a:r>
              <a:rPr lang="it-IT" sz="1800" dirty="0" smtClean="0">
                <a:latin typeface="+mj-lt"/>
              </a:rPr>
              <a:t>Una cuffia è un intervento di protezione per il rischio rumore</a:t>
            </a:r>
          </a:p>
          <a:p>
            <a:pPr marL="274320" indent="-274320" eaLnBrk="1" fontAlgn="auto" hangingPunct="1">
              <a:lnSpc>
                <a:spcPct val="120000"/>
              </a:lnSpc>
              <a:spcAft>
                <a:spcPts val="0"/>
              </a:spcAft>
              <a:buClr>
                <a:schemeClr val="accent3"/>
              </a:buClr>
              <a:buFont typeface="Wingdings" pitchFamily="2" charset="2"/>
              <a:buNone/>
              <a:defRPr/>
            </a:pPr>
            <a:r>
              <a:rPr lang="it-IT" sz="1800" dirty="0" smtClean="0">
                <a:latin typeface="+mj-lt"/>
              </a:rPr>
              <a:t>…</a:t>
            </a:r>
          </a:p>
          <a:p>
            <a:pPr marL="274320" indent="-274320" eaLnBrk="1" fontAlgn="auto" hangingPunct="1">
              <a:lnSpc>
                <a:spcPct val="120000"/>
              </a:lnSpc>
              <a:spcAft>
                <a:spcPts val="0"/>
              </a:spcAft>
              <a:buClr>
                <a:schemeClr val="accent3"/>
              </a:buClr>
              <a:buFont typeface="Wingdings" pitchFamily="2" charset="2"/>
              <a:buNone/>
              <a:defRPr/>
            </a:pPr>
            <a:endParaRPr lang="it-IT" sz="1800" dirty="0" smtClean="0">
              <a:latin typeface="+mj-lt"/>
            </a:endParaRPr>
          </a:p>
          <a:p>
            <a:pPr marL="0" indent="0" eaLnBrk="1" fontAlgn="auto" hangingPunct="1">
              <a:lnSpc>
                <a:spcPct val="120000"/>
              </a:lnSpc>
              <a:spcAft>
                <a:spcPts val="0"/>
              </a:spcAft>
              <a:buClr>
                <a:schemeClr val="accent3"/>
              </a:buClr>
              <a:buFont typeface="Wingdings" pitchFamily="2" charset="2"/>
              <a:buNone/>
              <a:defRPr/>
            </a:pPr>
            <a:r>
              <a:rPr lang="it-IT" sz="2400" dirty="0" smtClean="0">
                <a:latin typeface="+mj-lt"/>
              </a:rPr>
              <a:t>Nella normativa la prevenzione ha priorità rispetto alla protezione</a:t>
            </a:r>
          </a:p>
        </p:txBody>
      </p:sp>
      <p:sp>
        <p:nvSpPr>
          <p:cNvPr id="6" name="Segnaposto numero diapositiva 5"/>
          <p:cNvSpPr>
            <a:spLocks noGrp="1"/>
          </p:cNvSpPr>
          <p:nvPr>
            <p:ph type="sldNum" sz="quarter" idx="11"/>
          </p:nvPr>
        </p:nvSpPr>
        <p:spPr/>
        <p:txBody>
          <a:bodyPr/>
          <a:lstStyle/>
          <a:p>
            <a:pPr>
              <a:defRPr/>
            </a:pPr>
            <a:fld id="{40416B4D-2048-43AC-8AB8-C2D74F484372}" type="slidenum">
              <a:rPr lang="it-IT"/>
              <a:pPr>
                <a:defRPr/>
              </a:pPr>
              <a:t>24</a:t>
            </a:fld>
            <a:endParaRPr lang="it-IT" dirty="0"/>
          </a:p>
        </p:txBody>
      </p:sp>
    </p:spTree>
    <p:extLst>
      <p:ext uri="{BB962C8B-B14F-4D97-AF65-F5344CB8AC3E}">
        <p14:creationId xmlns:p14="http://schemas.microsoft.com/office/powerpoint/2010/main" xmlns="" val="3093269816"/>
      </p:ext>
    </p:extLst>
  </p:cSld>
  <p:clrMapOvr>
    <a:masterClrMapping/>
  </p:clrMapOvr>
  <p:transition advClick="0" advTm="3000">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ttangolo 1"/>
          <p:cNvSpPr>
            <a:spLocks noChangeArrowheads="1"/>
          </p:cNvSpPr>
          <p:nvPr/>
        </p:nvSpPr>
        <p:spPr bwMode="auto">
          <a:xfrm>
            <a:off x="2268538" y="692150"/>
            <a:ext cx="2933700"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PROTEZIONE</a:t>
            </a:r>
          </a:p>
        </p:txBody>
      </p:sp>
      <p:sp>
        <p:nvSpPr>
          <p:cNvPr id="18434" name="Rettangolo 2"/>
          <p:cNvSpPr>
            <a:spLocks noChangeArrowheads="1"/>
          </p:cNvSpPr>
          <p:nvPr/>
        </p:nvSpPr>
        <p:spPr bwMode="auto">
          <a:xfrm>
            <a:off x="251520" y="1628775"/>
            <a:ext cx="8663879" cy="4524315"/>
          </a:xfrm>
          <a:prstGeom prst="rect">
            <a:avLst/>
          </a:prstGeom>
          <a:noFill/>
          <a:ln w="9525">
            <a:noFill/>
            <a:miter lim="800000"/>
            <a:headEnd/>
            <a:tailEnd/>
          </a:ln>
        </p:spPr>
        <p:txBody>
          <a:bodyPr wrap="square">
            <a:spAutoFit/>
          </a:bodyPr>
          <a:lstStyle/>
          <a:p>
            <a:r>
              <a:rPr lang="it-IT" sz="3200" b="1" dirty="0" smtClean="0">
                <a:solidFill>
                  <a:srgbClr val="008000"/>
                </a:solidFill>
                <a:latin typeface="Calibri" pitchFamily="34" charset="0"/>
              </a:rPr>
              <a:t>LE MISURE DI PROTEZIONE NON IMPEDISCONO CHE ACCADA UN EVENTO SFAVOREVOLE MA NE RIDUCONO LE CONSEGUENZE.</a:t>
            </a:r>
          </a:p>
          <a:p>
            <a:r>
              <a:rPr lang="it-IT" sz="3200" b="1" dirty="0" smtClean="0">
                <a:solidFill>
                  <a:srgbClr val="008000"/>
                </a:solidFill>
                <a:latin typeface="Calibri" pitchFamily="34" charset="0"/>
              </a:rPr>
              <a:t> TIPICO ESEMPIO DI MISURA PROTETTIVA È L’UTILIZZO DEI DPI </a:t>
            </a:r>
            <a:r>
              <a:rPr lang="it-IT" sz="3200" b="1" dirty="0" smtClean="0">
                <a:solidFill>
                  <a:srgbClr val="C00000"/>
                </a:solidFill>
                <a:latin typeface="Calibri" pitchFamily="34" charset="0"/>
              </a:rPr>
              <a:t>(DISPOSITIVI DI PROTEZIONE INDIVIDUALE).</a:t>
            </a:r>
          </a:p>
          <a:p>
            <a:r>
              <a:rPr lang="it-IT" sz="3200" b="1" dirty="0" smtClean="0">
                <a:solidFill>
                  <a:srgbClr val="008000"/>
                </a:solidFill>
                <a:latin typeface="Calibri" pitchFamily="34" charset="0"/>
              </a:rPr>
              <a:t> LE MISURE DI PROTEZIONE, TALVOLTA INDISPENSABILI, SONO SECONDE PER IMPORTANZA ALL’ATTIVITÀ DI PREVENZIONE.</a:t>
            </a:r>
            <a:endParaRPr lang="it-IT" sz="3200" b="1" dirty="0">
              <a:solidFill>
                <a:srgbClr val="008000"/>
              </a:solidFill>
              <a:latin typeface="Calibri" pitchFamily="34" charset="0"/>
            </a:endParaRPr>
          </a:p>
        </p:txBody>
      </p:sp>
      <p:pic>
        <p:nvPicPr>
          <p:cNvPr id="18435" name="Picture 4" descr="protezione"/>
          <p:cNvPicPr>
            <a:picLocks noChangeAspect="1" noChangeArrowheads="1"/>
          </p:cNvPicPr>
          <p:nvPr/>
        </p:nvPicPr>
        <p:blipFill>
          <a:blip r:embed="rId2"/>
          <a:srcRect/>
          <a:stretch>
            <a:fillRect/>
          </a:stretch>
        </p:blipFill>
        <p:spPr bwMode="auto">
          <a:xfrm>
            <a:off x="6804025" y="620714"/>
            <a:ext cx="1296367" cy="917204"/>
          </a:xfrm>
          <a:prstGeom prst="rect">
            <a:avLst/>
          </a:prstGeom>
          <a:noFill/>
          <a:ln w="9525">
            <a:noFill/>
            <a:miter lim="800000"/>
            <a:headEnd/>
            <a:tailEnd/>
          </a:ln>
        </p:spPr>
      </p:pic>
      <p:pic>
        <p:nvPicPr>
          <p:cNvPr id="368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478496"/>
            <a:ext cx="1054422" cy="11502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25</a:t>
            </a:fld>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a:spLocks noChangeArrowheads="1"/>
          </p:cNvSpPr>
          <p:nvPr/>
        </p:nvSpPr>
        <p:spPr bwMode="auto">
          <a:xfrm>
            <a:off x="179388" y="214313"/>
            <a:ext cx="8640762" cy="840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Georg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Georg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Georg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Georg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Georg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9pPr>
          </a:lstStyle>
          <a:p>
            <a:pPr algn="ctr" eaLnBrk="1" hangingPunct="1">
              <a:spcBef>
                <a:spcPct val="0"/>
              </a:spcBef>
              <a:buClrTx/>
              <a:buSzTx/>
              <a:buFontTx/>
              <a:buNone/>
            </a:pPr>
            <a:r>
              <a:rPr lang="it-IT" altLang="it-IT" sz="3200" dirty="0" smtClean="0">
                <a:solidFill>
                  <a:srgbClr val="000000"/>
                </a:solidFill>
                <a:latin typeface="Arial" charset="0"/>
              </a:rPr>
              <a:t>Rischi Infortunistici</a:t>
            </a:r>
            <a:endParaRPr lang="it-IT" altLang="it-IT" sz="3200" dirty="0">
              <a:solidFill>
                <a:srgbClr val="000000"/>
              </a:solidFill>
              <a:latin typeface="Arial" charset="0"/>
            </a:endParaRPr>
          </a:p>
          <a:p>
            <a:pPr algn="ctr" eaLnBrk="1" hangingPunct="1">
              <a:spcBef>
                <a:spcPct val="0"/>
              </a:spcBef>
              <a:buClrTx/>
              <a:buSzTx/>
              <a:buFontTx/>
              <a:buNone/>
            </a:pPr>
            <a:endParaRPr lang="it-IT" altLang="it-IT" sz="1600" b="1" dirty="0">
              <a:solidFill>
                <a:srgbClr val="003297"/>
              </a:solidFill>
              <a:latin typeface="Arial" charset="0"/>
            </a:endParaRPr>
          </a:p>
          <a:p>
            <a:pPr algn="ctr" eaLnBrk="1" hangingPunct="1">
              <a:spcBef>
                <a:spcPct val="0"/>
              </a:spcBef>
              <a:buClrTx/>
              <a:buSzTx/>
              <a:buFontTx/>
              <a:buNone/>
            </a:pPr>
            <a:endParaRPr lang="it-IT" altLang="it-IT" sz="1600" b="1" dirty="0">
              <a:solidFill>
                <a:srgbClr val="003297"/>
              </a:solidFill>
              <a:latin typeface="Arial" charset="0"/>
            </a:endParaRPr>
          </a:p>
          <a:p>
            <a:pPr algn="just" eaLnBrk="1" hangingPunct="1">
              <a:spcBef>
                <a:spcPct val="0"/>
              </a:spcBef>
              <a:buClrTx/>
              <a:buSzTx/>
              <a:buFontTx/>
              <a:buNone/>
            </a:pPr>
            <a:r>
              <a:rPr lang="it-IT" altLang="it-IT" sz="1800" b="1" dirty="0">
                <a:solidFill>
                  <a:srgbClr val="003297"/>
                </a:solidFill>
                <a:latin typeface="Arial" charset="0"/>
              </a:rPr>
              <a:t>QUASI INCIDENTE (NEAR-MISS)</a:t>
            </a:r>
            <a:endParaRPr lang="it-IT" altLang="it-IT" sz="1800" dirty="0">
              <a:latin typeface="Arial" charset="0"/>
            </a:endParaRPr>
          </a:p>
          <a:p>
            <a:pPr algn="just" eaLnBrk="1" hangingPunct="1">
              <a:spcBef>
                <a:spcPct val="0"/>
              </a:spcBef>
              <a:buClrTx/>
              <a:buSzTx/>
              <a:buFontTx/>
              <a:buNone/>
            </a:pPr>
            <a:r>
              <a:rPr lang="it-IT" altLang="it-IT" sz="1800" b="1" dirty="0">
                <a:solidFill>
                  <a:srgbClr val="000000"/>
                </a:solidFill>
                <a:latin typeface="Arial" charset="0"/>
              </a:rPr>
              <a:t>Qualsiasi evento che </a:t>
            </a:r>
            <a:r>
              <a:rPr lang="it-IT" altLang="it-IT" sz="1800" b="1" dirty="0">
                <a:solidFill>
                  <a:srgbClr val="FF0000"/>
                </a:solidFill>
                <a:latin typeface="Arial" charset="0"/>
              </a:rPr>
              <a:t>in circostanze </a:t>
            </a:r>
          </a:p>
          <a:p>
            <a:pPr algn="just" eaLnBrk="1" hangingPunct="1">
              <a:spcBef>
                <a:spcPct val="0"/>
              </a:spcBef>
              <a:buClrTx/>
              <a:buSzTx/>
              <a:buFontTx/>
              <a:buNone/>
            </a:pPr>
            <a:r>
              <a:rPr lang="it-IT" altLang="it-IT" sz="1800" b="1" dirty="0" smtClean="0">
                <a:solidFill>
                  <a:srgbClr val="FF0000"/>
                </a:solidFill>
                <a:latin typeface="Arial" charset="0"/>
              </a:rPr>
              <a:t>più avverse </a:t>
            </a:r>
            <a:r>
              <a:rPr lang="it-IT" altLang="it-IT" sz="1800" b="1" dirty="0">
                <a:solidFill>
                  <a:srgbClr val="FF0000"/>
                </a:solidFill>
                <a:latin typeface="Arial" charset="0"/>
              </a:rPr>
              <a:t>potrebbe determinare un </a:t>
            </a:r>
          </a:p>
          <a:p>
            <a:pPr algn="just" eaLnBrk="1" hangingPunct="1">
              <a:spcBef>
                <a:spcPct val="0"/>
              </a:spcBef>
              <a:buClrTx/>
              <a:buSzTx/>
              <a:buFontTx/>
              <a:buNone/>
            </a:pPr>
            <a:r>
              <a:rPr lang="it-IT" altLang="it-IT" sz="1800" b="1" dirty="0">
                <a:solidFill>
                  <a:srgbClr val="FF0000"/>
                </a:solidFill>
                <a:latin typeface="Arial" charset="0"/>
              </a:rPr>
              <a:t>incidente  </a:t>
            </a:r>
            <a:r>
              <a:rPr lang="it-IT" altLang="it-IT" sz="1800" b="1" dirty="0">
                <a:solidFill>
                  <a:srgbClr val="000000"/>
                </a:solidFill>
                <a:latin typeface="Arial" charset="0"/>
              </a:rPr>
              <a:t>e/o un infortunio.</a:t>
            </a:r>
            <a:endParaRPr lang="it-IT" altLang="it-IT" sz="1800" dirty="0">
              <a:latin typeface="Arial" charset="0"/>
            </a:endParaRPr>
          </a:p>
          <a:p>
            <a:pPr algn="ctr" eaLnBrk="1" hangingPunct="1">
              <a:spcBef>
                <a:spcPct val="0"/>
              </a:spcBef>
              <a:buClrTx/>
              <a:buSzTx/>
              <a:buFontTx/>
              <a:buNone/>
            </a:pPr>
            <a:endParaRPr lang="it-IT" altLang="it-IT" sz="2000" b="1" dirty="0">
              <a:solidFill>
                <a:srgbClr val="003297"/>
              </a:solidFill>
              <a:latin typeface="Arial" charset="0"/>
            </a:endParaRPr>
          </a:p>
          <a:p>
            <a:pPr algn="ctr" eaLnBrk="1" hangingPunct="1">
              <a:spcBef>
                <a:spcPct val="0"/>
              </a:spcBef>
              <a:buClrTx/>
              <a:buSzTx/>
              <a:buFontTx/>
              <a:buNone/>
            </a:pPr>
            <a:endParaRPr lang="it-IT" altLang="it-IT" sz="2000" b="1" dirty="0">
              <a:solidFill>
                <a:srgbClr val="003297"/>
              </a:solidFill>
              <a:latin typeface="Arial" charset="0"/>
            </a:endParaRPr>
          </a:p>
          <a:p>
            <a:pPr algn="ctr" eaLnBrk="1" hangingPunct="1">
              <a:spcBef>
                <a:spcPct val="0"/>
              </a:spcBef>
              <a:buClrTx/>
              <a:buSzTx/>
              <a:buFontTx/>
              <a:buNone/>
            </a:pPr>
            <a:r>
              <a:rPr lang="it-IT" altLang="it-IT" sz="2000" b="1" dirty="0">
                <a:solidFill>
                  <a:srgbClr val="003297"/>
                </a:solidFill>
                <a:latin typeface="Arial" charset="0"/>
              </a:rPr>
              <a:t>INCIDENTE</a:t>
            </a:r>
            <a:endParaRPr lang="it-IT" altLang="it-IT" sz="2000" dirty="0">
              <a:latin typeface="Arial" charset="0"/>
            </a:endParaRPr>
          </a:p>
          <a:p>
            <a:pPr algn="just" eaLnBrk="1" hangingPunct="1">
              <a:spcBef>
                <a:spcPct val="0"/>
              </a:spcBef>
              <a:buClrTx/>
              <a:buSzTx/>
              <a:buFontTx/>
              <a:buNone/>
            </a:pPr>
            <a:r>
              <a:rPr lang="it-IT" altLang="it-IT" sz="1800" b="1" dirty="0">
                <a:solidFill>
                  <a:srgbClr val="000000"/>
                </a:solidFill>
                <a:latin typeface="Arial" charset="0"/>
              </a:rPr>
              <a:t>                                                           Qualsiasi </a:t>
            </a:r>
            <a:r>
              <a:rPr lang="it-IT" altLang="it-IT" sz="1800" b="1" dirty="0">
                <a:solidFill>
                  <a:srgbClr val="FF0000"/>
                </a:solidFill>
                <a:latin typeface="Arial" charset="0"/>
              </a:rPr>
              <a:t>evento improvviso ed imprevisto</a:t>
            </a:r>
            <a:r>
              <a:rPr lang="it-IT" altLang="it-IT" sz="1800" b="1" dirty="0">
                <a:solidFill>
                  <a:srgbClr val="000000"/>
                </a:solidFill>
                <a:latin typeface="Arial" charset="0"/>
              </a:rPr>
              <a:t>          </a:t>
            </a:r>
          </a:p>
          <a:p>
            <a:pPr algn="just" eaLnBrk="1" hangingPunct="1">
              <a:spcBef>
                <a:spcPct val="0"/>
              </a:spcBef>
              <a:buClrTx/>
              <a:buSzTx/>
              <a:buFontTx/>
              <a:buNone/>
            </a:pPr>
            <a:r>
              <a:rPr lang="it-IT" altLang="it-IT" sz="1800" b="1" dirty="0">
                <a:solidFill>
                  <a:srgbClr val="000000"/>
                </a:solidFill>
                <a:latin typeface="Arial" charset="0"/>
              </a:rPr>
              <a:t>                                                          </a:t>
            </a:r>
            <a:r>
              <a:rPr lang="it-IT" altLang="it-IT" sz="1800" b="1" dirty="0" smtClean="0">
                <a:solidFill>
                  <a:srgbClr val="000000"/>
                </a:solidFill>
                <a:latin typeface="Arial" charset="0"/>
              </a:rPr>
              <a:t>che altera </a:t>
            </a:r>
            <a:r>
              <a:rPr lang="it-IT" altLang="it-IT" sz="1800" b="1" dirty="0">
                <a:solidFill>
                  <a:srgbClr val="000000"/>
                </a:solidFill>
                <a:latin typeface="Arial" charset="0"/>
              </a:rPr>
              <a:t>il normale andamento dell’attività </a:t>
            </a:r>
          </a:p>
          <a:p>
            <a:pPr algn="just" eaLnBrk="1" hangingPunct="1">
              <a:spcBef>
                <a:spcPct val="0"/>
              </a:spcBef>
              <a:buClrTx/>
              <a:buSzTx/>
              <a:buFontTx/>
              <a:buNone/>
            </a:pPr>
            <a:r>
              <a:rPr lang="it-IT" altLang="it-IT" sz="1800" b="1" dirty="0">
                <a:solidFill>
                  <a:srgbClr val="000000"/>
                </a:solidFill>
                <a:latin typeface="Arial" charset="0"/>
              </a:rPr>
              <a:t>                                                           lavorativa e determina danni materiali ad </a:t>
            </a:r>
          </a:p>
          <a:p>
            <a:pPr algn="just" eaLnBrk="1" hangingPunct="1">
              <a:spcBef>
                <a:spcPct val="0"/>
              </a:spcBef>
              <a:buClrTx/>
              <a:buSzTx/>
              <a:buFontTx/>
              <a:buNone/>
            </a:pPr>
            <a:r>
              <a:rPr lang="it-IT" altLang="it-IT" sz="1800" b="1" dirty="0">
                <a:solidFill>
                  <a:srgbClr val="000000"/>
                </a:solidFill>
                <a:latin typeface="Arial" charset="0"/>
              </a:rPr>
              <a:t>                                                           impianti ed attrezzature.</a:t>
            </a:r>
          </a:p>
          <a:p>
            <a:pPr algn="just" eaLnBrk="1" hangingPunct="1">
              <a:spcBef>
                <a:spcPct val="0"/>
              </a:spcBef>
              <a:buClrTx/>
              <a:buSzTx/>
              <a:buFontTx/>
              <a:buNone/>
            </a:pPr>
            <a:endParaRPr lang="it-IT" altLang="it-IT" sz="1800" b="1" dirty="0">
              <a:solidFill>
                <a:srgbClr val="000000"/>
              </a:solidFill>
              <a:latin typeface="Arial" charset="0"/>
            </a:endParaRPr>
          </a:p>
          <a:p>
            <a:pPr algn="just" eaLnBrk="1" hangingPunct="1">
              <a:spcBef>
                <a:spcPct val="0"/>
              </a:spcBef>
              <a:buClrTx/>
              <a:buSzTx/>
              <a:buFontTx/>
              <a:buNone/>
            </a:pPr>
            <a:endParaRPr lang="it-IT" altLang="it-IT" sz="1800" b="1" dirty="0">
              <a:solidFill>
                <a:srgbClr val="000000"/>
              </a:solidFill>
              <a:latin typeface="Arial" charset="0"/>
            </a:endParaRPr>
          </a:p>
          <a:p>
            <a:pPr algn="just" eaLnBrk="1" hangingPunct="1">
              <a:spcBef>
                <a:spcPct val="0"/>
              </a:spcBef>
              <a:buClrTx/>
              <a:buSzTx/>
              <a:buFontTx/>
              <a:buNone/>
            </a:pPr>
            <a:r>
              <a:rPr lang="it-IT" altLang="it-IT" sz="2000" b="1" dirty="0">
                <a:solidFill>
                  <a:srgbClr val="003297"/>
                </a:solidFill>
                <a:latin typeface="Arial" charset="0"/>
              </a:rPr>
              <a:t>INFORTUNIO</a:t>
            </a:r>
            <a:endParaRPr lang="it-IT" altLang="it-IT" sz="2000" dirty="0">
              <a:latin typeface="Arial" charset="0"/>
            </a:endParaRPr>
          </a:p>
          <a:p>
            <a:pPr algn="just" eaLnBrk="1" hangingPunct="1">
              <a:spcBef>
                <a:spcPct val="0"/>
              </a:spcBef>
              <a:buClrTx/>
              <a:buSzTx/>
              <a:buFontTx/>
              <a:buNone/>
            </a:pPr>
            <a:r>
              <a:rPr lang="it-IT" altLang="it-IT" sz="1800" b="1" dirty="0">
                <a:solidFill>
                  <a:srgbClr val="000000"/>
                </a:solidFill>
                <a:latin typeface="Arial" charset="0"/>
              </a:rPr>
              <a:t>Viene definito (nel DPR 1124) come un: </a:t>
            </a:r>
          </a:p>
          <a:p>
            <a:pPr algn="just" eaLnBrk="1" hangingPunct="1">
              <a:spcBef>
                <a:spcPct val="0"/>
              </a:spcBef>
              <a:buClrTx/>
              <a:buSzTx/>
              <a:buFontTx/>
              <a:buNone/>
            </a:pPr>
            <a:r>
              <a:rPr lang="it-IT" altLang="it-IT" sz="1800" b="1" dirty="0">
                <a:solidFill>
                  <a:srgbClr val="000000"/>
                </a:solidFill>
                <a:latin typeface="Arial" charset="0"/>
              </a:rPr>
              <a:t>“</a:t>
            </a:r>
            <a:r>
              <a:rPr lang="it-IT" altLang="it-IT" sz="1800" b="1" dirty="0">
                <a:solidFill>
                  <a:srgbClr val="FF0000"/>
                </a:solidFill>
                <a:latin typeface="Arial" charset="0"/>
              </a:rPr>
              <a:t>Evento lesivo avvenuto per causa violenta</a:t>
            </a:r>
            <a:r>
              <a:rPr lang="it-IT" altLang="it-IT" sz="1800" b="1" dirty="0">
                <a:solidFill>
                  <a:srgbClr val="000000"/>
                </a:solidFill>
                <a:latin typeface="Arial" charset="0"/>
              </a:rPr>
              <a:t>,</a:t>
            </a:r>
          </a:p>
          <a:p>
            <a:pPr algn="just" eaLnBrk="1" hangingPunct="1">
              <a:spcBef>
                <a:spcPct val="0"/>
              </a:spcBef>
              <a:buClrTx/>
              <a:buSzTx/>
              <a:buFontTx/>
              <a:buNone/>
            </a:pPr>
            <a:r>
              <a:rPr lang="it-IT" altLang="it-IT" sz="1800" b="1" dirty="0">
                <a:solidFill>
                  <a:srgbClr val="000000"/>
                </a:solidFill>
                <a:latin typeface="Arial" charset="0"/>
              </a:rPr>
              <a:t> in occasione di lavoro, da cui sia derivata </a:t>
            </a:r>
          </a:p>
          <a:p>
            <a:pPr algn="just" eaLnBrk="1" hangingPunct="1">
              <a:spcBef>
                <a:spcPct val="0"/>
              </a:spcBef>
              <a:buClrTx/>
              <a:buSzTx/>
              <a:buFontTx/>
              <a:buNone/>
            </a:pPr>
            <a:r>
              <a:rPr lang="it-IT" altLang="it-IT" sz="1800" b="1" dirty="0">
                <a:solidFill>
                  <a:srgbClr val="000000"/>
                </a:solidFill>
                <a:latin typeface="Arial" charset="0"/>
              </a:rPr>
              <a:t>una inabilità permanente assoluta o parziale, </a:t>
            </a:r>
          </a:p>
          <a:p>
            <a:pPr algn="just" eaLnBrk="1" hangingPunct="1">
              <a:spcBef>
                <a:spcPct val="0"/>
              </a:spcBef>
              <a:buClrTx/>
              <a:buSzTx/>
              <a:buFontTx/>
              <a:buNone/>
            </a:pPr>
            <a:r>
              <a:rPr lang="it-IT" altLang="it-IT" sz="1800" b="1" dirty="0">
                <a:solidFill>
                  <a:srgbClr val="000000"/>
                </a:solidFill>
                <a:latin typeface="Arial" charset="0"/>
              </a:rPr>
              <a:t>ovvero una inabilità temporanea assoluta”.</a:t>
            </a:r>
          </a:p>
          <a:p>
            <a:pPr algn="just" eaLnBrk="1" hangingPunct="1">
              <a:spcBef>
                <a:spcPct val="0"/>
              </a:spcBef>
              <a:buClrTx/>
              <a:buSzTx/>
              <a:buFontTx/>
              <a:buNone/>
            </a:pPr>
            <a:endParaRPr lang="it-IT" altLang="it-IT" sz="1800" b="1" dirty="0">
              <a:solidFill>
                <a:srgbClr val="000000"/>
              </a:solidFill>
              <a:latin typeface="Arial" charset="0"/>
            </a:endParaRPr>
          </a:p>
          <a:p>
            <a:pPr algn="just" eaLnBrk="1" hangingPunct="1">
              <a:spcBef>
                <a:spcPct val="0"/>
              </a:spcBef>
              <a:buClrTx/>
              <a:buSzTx/>
              <a:buFontTx/>
              <a:buNone/>
            </a:pPr>
            <a:endParaRPr lang="it-IT" altLang="it-IT" sz="1800" b="1" dirty="0">
              <a:solidFill>
                <a:srgbClr val="000000"/>
              </a:solidFill>
              <a:latin typeface="Arial" charset="0"/>
            </a:endParaRPr>
          </a:p>
          <a:p>
            <a:pPr algn="just" eaLnBrk="1" hangingPunct="1">
              <a:spcBef>
                <a:spcPct val="0"/>
              </a:spcBef>
              <a:buClrTx/>
              <a:buSzTx/>
              <a:buFontTx/>
              <a:buNone/>
            </a:pPr>
            <a:endParaRPr lang="it-IT" altLang="it-IT" sz="1800" b="1" dirty="0">
              <a:solidFill>
                <a:srgbClr val="000000"/>
              </a:solidFill>
              <a:latin typeface="Arial" charset="0"/>
            </a:endParaRPr>
          </a:p>
          <a:p>
            <a:pPr algn="just" eaLnBrk="1" hangingPunct="1">
              <a:spcBef>
                <a:spcPct val="0"/>
              </a:spcBef>
              <a:buClrTx/>
              <a:buSzTx/>
              <a:buFontTx/>
              <a:buNone/>
            </a:pPr>
            <a:endParaRPr lang="it-IT" altLang="it-IT" sz="1800" b="1" dirty="0">
              <a:solidFill>
                <a:srgbClr val="000000"/>
              </a:solidFill>
              <a:latin typeface="Arial" charset="0"/>
            </a:endParaRPr>
          </a:p>
          <a:p>
            <a:pPr algn="just" eaLnBrk="1" hangingPunct="1">
              <a:spcBef>
                <a:spcPct val="0"/>
              </a:spcBef>
              <a:buClrTx/>
              <a:buSzTx/>
              <a:buFontTx/>
              <a:buNone/>
            </a:pPr>
            <a:endParaRPr lang="it-IT" altLang="it-IT" sz="1800" b="1" dirty="0">
              <a:solidFill>
                <a:srgbClr val="000000"/>
              </a:solidFill>
              <a:latin typeface="Arial" charset="0"/>
            </a:endParaRPr>
          </a:p>
          <a:p>
            <a:pPr algn="just" eaLnBrk="1" hangingPunct="1">
              <a:spcBef>
                <a:spcPct val="0"/>
              </a:spcBef>
              <a:buClrTx/>
              <a:buSzTx/>
              <a:buFontTx/>
              <a:buNone/>
            </a:pPr>
            <a:endParaRPr lang="it-IT" altLang="it-IT" sz="1800" dirty="0">
              <a:latin typeface="Arial" charset="0"/>
            </a:endParaRPr>
          </a:p>
        </p:txBody>
      </p:sp>
      <p:pic>
        <p:nvPicPr>
          <p:cNvPr id="33795" name="Picture 4" descr="C:\Users\Elio\AppData\Local\Microsoft\Windows\Temporary Internet Files\Content.IE5\BR92B7RB\MC900153782[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0157" y="2492896"/>
            <a:ext cx="2357437" cy="218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6" name="Picture 5" descr="C:\Users\Elio\AppData\Local\Microsoft\Windows\Temporary Internet Files\Content.IE5\EM4DHVJP\MC900150443[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06988" y="857250"/>
            <a:ext cx="1714500" cy="174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7" name="Picture 6" descr="C:\Users\Elio\AppData\Local\Microsoft\Windows\Temporary Internet Files\Content.IE5\EM4DHVJP\MC900287167[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35613" y="4500563"/>
            <a:ext cx="1714500"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664347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33796"/>
                                        </p:tgtEl>
                                        <p:attrNameLst>
                                          <p:attrName>style.visibility</p:attrName>
                                        </p:attrNameLst>
                                      </p:cBhvr>
                                      <p:to>
                                        <p:strVal val="visible"/>
                                      </p:to>
                                    </p:set>
                                    <p:animEffect transition="in" filter="wipe(down)">
                                      <p:cBhvr>
                                        <p:cTn id="13" dur="500"/>
                                        <p:tgtEl>
                                          <p:spTgt spid="3379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33795"/>
                                        </p:tgtEl>
                                        <p:attrNameLst>
                                          <p:attrName>style.visibility</p:attrName>
                                        </p:attrNameLst>
                                      </p:cBhvr>
                                      <p:to>
                                        <p:strVal val="visible"/>
                                      </p:to>
                                    </p:set>
                                    <p:animEffect transition="in" filter="wipe(down)">
                                      <p:cBhvr>
                                        <p:cTn id="36" dur="500"/>
                                        <p:tgtEl>
                                          <p:spTgt spid="3379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nodeType="clickEffect">
                                  <p:stCondLst>
                                    <p:cond delay="0"/>
                                  </p:stCondLst>
                                  <p:childTnLst>
                                    <p:set>
                                      <p:cBhvr>
                                        <p:cTn id="62" dur="1" fill="hold">
                                          <p:stCondLst>
                                            <p:cond delay="0"/>
                                          </p:stCondLst>
                                        </p:cTn>
                                        <p:tgtEl>
                                          <p:spTgt spid="33797"/>
                                        </p:tgtEl>
                                        <p:attrNameLst>
                                          <p:attrName>style.visibility</p:attrName>
                                        </p:attrNameLst>
                                      </p:cBhvr>
                                      <p:to>
                                        <p:strVal val="visible"/>
                                      </p:to>
                                    </p:set>
                                    <p:animEffect transition="in" filter="wipe(down)">
                                      <p:cBhvr>
                                        <p:cTn id="63" dur="500"/>
                                        <p:tgtEl>
                                          <p:spTgt spid="3379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3">
                                            <p:txEl>
                                              <p:pRg st="16" end="16"/>
                                            </p:txEl>
                                          </p:spTgt>
                                        </p:tgtEl>
                                        <p:attrNameLst>
                                          <p:attrName>style.visibility</p:attrName>
                                        </p:attrNameLst>
                                      </p:cBhvr>
                                      <p:to>
                                        <p:strVal val="visible"/>
                                      </p:to>
                                    </p:set>
                                    <p:anim calcmode="lin" valueType="num">
                                      <p:cBhvr additive="base">
                                        <p:cTn id="68"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3">
                                            <p:txEl>
                                              <p:pRg st="17" end="17"/>
                                            </p:txEl>
                                          </p:spTgt>
                                        </p:tgtEl>
                                        <p:attrNameLst>
                                          <p:attrName>style.visibility</p:attrName>
                                        </p:attrNameLst>
                                      </p:cBhvr>
                                      <p:to>
                                        <p:strVal val="visible"/>
                                      </p:to>
                                    </p:set>
                                    <p:anim calcmode="lin" valueType="num">
                                      <p:cBhvr additive="base">
                                        <p:cTn id="72"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3">
                                            <p:txEl>
                                              <p:pRg st="18" end="18"/>
                                            </p:txEl>
                                          </p:spTgt>
                                        </p:tgtEl>
                                        <p:attrNameLst>
                                          <p:attrName>style.visibility</p:attrName>
                                        </p:attrNameLst>
                                      </p:cBhvr>
                                      <p:to>
                                        <p:strVal val="visible"/>
                                      </p:to>
                                    </p:set>
                                    <p:anim calcmode="lin" valueType="num">
                                      <p:cBhvr additive="base">
                                        <p:cTn id="76"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
                                            <p:txEl>
                                              <p:pRg st="18" end="18"/>
                                            </p:txEl>
                                          </p:spTgt>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3">
                                            <p:txEl>
                                              <p:pRg st="19" end="19"/>
                                            </p:txEl>
                                          </p:spTgt>
                                        </p:tgtEl>
                                        <p:attrNameLst>
                                          <p:attrName>style.visibility</p:attrName>
                                        </p:attrNameLst>
                                      </p:cBhvr>
                                      <p:to>
                                        <p:strVal val="visible"/>
                                      </p:to>
                                    </p:set>
                                    <p:anim calcmode="lin" valueType="num">
                                      <p:cBhvr additive="base">
                                        <p:cTn id="80"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
                                            <p:txEl>
                                              <p:pRg st="19" end="19"/>
                                            </p:txEl>
                                          </p:spTgt>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3">
                                            <p:txEl>
                                              <p:pRg st="20" end="20"/>
                                            </p:txEl>
                                          </p:spTgt>
                                        </p:tgtEl>
                                        <p:attrNameLst>
                                          <p:attrName>style.visibility</p:attrName>
                                        </p:attrNameLst>
                                      </p:cBhvr>
                                      <p:to>
                                        <p:strVal val="visible"/>
                                      </p:to>
                                    </p:set>
                                    <p:anim calcmode="lin" valueType="num">
                                      <p:cBhvr additive="base">
                                        <p:cTn id="84"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20" end="20"/>
                                            </p:txEl>
                                          </p:spTgt>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3">
                                            <p:txEl>
                                              <p:pRg st="21" end="21"/>
                                            </p:txEl>
                                          </p:spTgt>
                                        </p:tgtEl>
                                        <p:attrNameLst>
                                          <p:attrName>style.visibility</p:attrName>
                                        </p:attrNameLst>
                                      </p:cBhvr>
                                      <p:to>
                                        <p:strVal val="visible"/>
                                      </p:to>
                                    </p:set>
                                    <p:anim calcmode="lin" valueType="num">
                                      <p:cBhvr additive="base">
                                        <p:cTn id="88"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
                                            <p:txEl>
                                              <p:pRg st="21"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03648" y="219726"/>
            <a:ext cx="5594052" cy="489236"/>
          </a:xfrm>
        </p:spPr>
        <p:txBody>
          <a:bodyPr wrap="square" tIns="12065" rtlCol="0" anchor="ctr">
            <a:spAutoFit/>
          </a:bodyPr>
          <a:lstStyle/>
          <a:p>
            <a:pPr marL="12700">
              <a:spcBef>
                <a:spcPts val="95"/>
              </a:spcBef>
              <a:defRPr/>
            </a:pPr>
            <a:r>
              <a:rPr sz="2800" spc="-5" dirty="0"/>
              <a:t>INCIDENTE E </a:t>
            </a:r>
            <a:r>
              <a:rPr sz="2800" spc="-10" dirty="0"/>
              <a:t>INFORTUNIO</a:t>
            </a:r>
            <a:r>
              <a:rPr sz="2800" spc="20" dirty="0"/>
              <a:t> </a:t>
            </a:r>
            <a:r>
              <a:rPr sz="2800" spc="-45" dirty="0"/>
              <a:t>MANCATO</a:t>
            </a:r>
            <a:endParaRPr sz="2800" dirty="0"/>
          </a:p>
        </p:txBody>
      </p:sp>
      <p:sp>
        <p:nvSpPr>
          <p:cNvPr id="21507" name="object 3"/>
          <p:cNvSpPr>
            <a:spLocks noChangeArrowheads="1"/>
          </p:cNvSpPr>
          <p:nvPr/>
        </p:nvSpPr>
        <p:spPr bwMode="auto">
          <a:xfrm>
            <a:off x="988219" y="3645024"/>
            <a:ext cx="3167062" cy="3552825"/>
          </a:xfrm>
          <a:prstGeom prst="rect">
            <a:avLst/>
          </a:prstGeom>
          <a:blipFill dpi="0" rotWithShape="1">
            <a:blip r:embed="rId2"/>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spcBef>
                <a:spcPct val="20000"/>
              </a:spcBef>
              <a:buClr>
                <a:srgbClr val="0BD0D9"/>
              </a:buClr>
              <a:buSzPct val="95000"/>
              <a:buFont typeface="Wingdings 2" pitchFamily="18" charset="2"/>
              <a:buChar char=""/>
              <a:defRPr sz="2600">
                <a:solidFill>
                  <a:schemeClr val="tx1"/>
                </a:solidFill>
                <a:latin typeface="Georg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Georg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Georg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Georg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Georg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9pPr>
          </a:lstStyle>
          <a:p>
            <a:pPr eaLnBrk="1" hangingPunct="1">
              <a:spcBef>
                <a:spcPct val="0"/>
              </a:spcBef>
              <a:buClrTx/>
              <a:buSzTx/>
              <a:buFontTx/>
              <a:buNone/>
            </a:pPr>
            <a:endParaRPr lang="it-IT" altLang="it-IT" sz="2800">
              <a:latin typeface="Arial" charset="0"/>
            </a:endParaRPr>
          </a:p>
        </p:txBody>
      </p:sp>
      <p:sp>
        <p:nvSpPr>
          <p:cNvPr id="21508" name="object 4"/>
          <p:cNvSpPr>
            <a:spLocks noChangeArrowheads="1"/>
          </p:cNvSpPr>
          <p:nvPr/>
        </p:nvSpPr>
        <p:spPr bwMode="auto">
          <a:xfrm>
            <a:off x="2484438" y="4387850"/>
            <a:ext cx="87312" cy="142875"/>
          </a:xfrm>
          <a:prstGeom prst="rect">
            <a:avLst/>
          </a:prstGeom>
          <a:blipFill dpi="0" rotWithShape="1">
            <a:blip r:embed="rId3"/>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spcBef>
                <a:spcPct val="20000"/>
              </a:spcBef>
              <a:buClr>
                <a:srgbClr val="0BD0D9"/>
              </a:buClr>
              <a:buSzPct val="95000"/>
              <a:buFont typeface="Wingdings 2" pitchFamily="18" charset="2"/>
              <a:buChar char=""/>
              <a:defRPr sz="2600">
                <a:solidFill>
                  <a:schemeClr val="tx1"/>
                </a:solidFill>
                <a:latin typeface="Georg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Georg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Georg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Georg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Georg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9pPr>
          </a:lstStyle>
          <a:p>
            <a:pPr eaLnBrk="1" hangingPunct="1">
              <a:spcBef>
                <a:spcPct val="0"/>
              </a:spcBef>
              <a:buClrTx/>
              <a:buSzTx/>
              <a:buFontTx/>
              <a:buNone/>
            </a:pPr>
            <a:endParaRPr lang="it-IT" altLang="it-IT" sz="2800">
              <a:latin typeface="Arial" charset="0"/>
            </a:endParaRPr>
          </a:p>
        </p:txBody>
      </p:sp>
      <p:sp>
        <p:nvSpPr>
          <p:cNvPr id="21509" name="object 5"/>
          <p:cNvSpPr>
            <a:spLocks noChangeArrowheads="1"/>
          </p:cNvSpPr>
          <p:nvPr/>
        </p:nvSpPr>
        <p:spPr bwMode="auto">
          <a:xfrm>
            <a:off x="2281238" y="4895850"/>
            <a:ext cx="184150" cy="163513"/>
          </a:xfrm>
          <a:prstGeom prst="rect">
            <a:avLst/>
          </a:prstGeom>
          <a:blipFill dpi="0" rotWithShape="1">
            <a:blip r:embed="rId4"/>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spcBef>
                <a:spcPct val="20000"/>
              </a:spcBef>
              <a:buClr>
                <a:srgbClr val="0BD0D9"/>
              </a:buClr>
              <a:buSzPct val="95000"/>
              <a:buFont typeface="Wingdings 2" pitchFamily="18" charset="2"/>
              <a:buChar char=""/>
              <a:defRPr sz="2600">
                <a:solidFill>
                  <a:schemeClr val="tx1"/>
                </a:solidFill>
                <a:latin typeface="Georg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Georg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Georg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Georg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Georg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9pPr>
          </a:lstStyle>
          <a:p>
            <a:pPr eaLnBrk="1" hangingPunct="1">
              <a:spcBef>
                <a:spcPct val="0"/>
              </a:spcBef>
              <a:buClrTx/>
              <a:buSzTx/>
              <a:buFontTx/>
              <a:buNone/>
            </a:pPr>
            <a:endParaRPr lang="it-IT" altLang="it-IT" sz="2800">
              <a:latin typeface="Arial" charset="0"/>
            </a:endParaRPr>
          </a:p>
        </p:txBody>
      </p:sp>
      <p:sp>
        <p:nvSpPr>
          <p:cNvPr id="21510" name="object 6"/>
          <p:cNvSpPr>
            <a:spLocks/>
          </p:cNvSpPr>
          <p:nvPr/>
        </p:nvSpPr>
        <p:spPr bwMode="auto">
          <a:xfrm>
            <a:off x="2032000" y="5568950"/>
            <a:ext cx="266700" cy="198438"/>
          </a:xfrm>
          <a:custGeom>
            <a:avLst/>
            <a:gdLst>
              <a:gd name="T0" fmla="*/ 379 w 356869"/>
              <a:gd name="T1" fmla="*/ 101155 h 197485"/>
              <a:gd name="T2" fmla="*/ 16095 w 356869"/>
              <a:gd name="T3" fmla="*/ 142050 h 197485"/>
              <a:gd name="T4" fmla="*/ 16610 w 356869"/>
              <a:gd name="T5" fmla="*/ 125416 h 197485"/>
              <a:gd name="T6" fmla="*/ 8209 w 356869"/>
              <a:gd name="T7" fmla="*/ 112104 h 197485"/>
              <a:gd name="T8" fmla="*/ 15105 w 356869"/>
              <a:gd name="T9" fmla="*/ 54946 h 197485"/>
              <a:gd name="T10" fmla="*/ 18315 w 356869"/>
              <a:gd name="T11" fmla="*/ 75721 h 197485"/>
              <a:gd name="T12" fmla="*/ 23238 w 356869"/>
              <a:gd name="T13" fmla="*/ 117661 h 197485"/>
              <a:gd name="T14" fmla="*/ 29007 w 356869"/>
              <a:gd name="T15" fmla="*/ 125416 h 197485"/>
              <a:gd name="T16" fmla="*/ 31763 w 356869"/>
              <a:gd name="T17" fmla="*/ 103380 h 197485"/>
              <a:gd name="T18" fmla="*/ 28317 w 356869"/>
              <a:gd name="T19" fmla="*/ 75894 h 197485"/>
              <a:gd name="T20" fmla="*/ 36348 w 356869"/>
              <a:gd name="T21" fmla="*/ 61104 h 197485"/>
              <a:gd name="T22" fmla="*/ 19490 w 356869"/>
              <a:gd name="T23" fmla="*/ 58650 h 197485"/>
              <a:gd name="T24" fmla="*/ 15105 w 356869"/>
              <a:gd name="T25" fmla="*/ 54946 h 197485"/>
              <a:gd name="T26" fmla="*/ 28344 w 356869"/>
              <a:gd name="T27" fmla="*/ 73955 h 197485"/>
              <a:gd name="T28" fmla="*/ 22943 w 356869"/>
              <a:gd name="T29" fmla="*/ 16547 h 197485"/>
              <a:gd name="T30" fmla="*/ 29466 w 356869"/>
              <a:gd name="T31" fmla="*/ 22502 h 197485"/>
              <a:gd name="T32" fmla="*/ 31288 w 356869"/>
              <a:gd name="T33" fmla="*/ 49756 h 197485"/>
              <a:gd name="T34" fmla="*/ 26994 w 356869"/>
              <a:gd name="T35" fmla="*/ 60297 h 197485"/>
              <a:gd name="T36" fmla="*/ 37190 w 356869"/>
              <a:gd name="T37" fmla="*/ 57018 h 197485"/>
              <a:gd name="T38" fmla="*/ 37888 w 356869"/>
              <a:gd name="T39" fmla="*/ 34427 h 197485"/>
              <a:gd name="T40" fmla="*/ 35059 w 356869"/>
              <a:gd name="T41" fmla="*/ 16547 h 197485"/>
              <a:gd name="T42" fmla="*/ 14678 w 356869"/>
              <a:gd name="T43" fmla="*/ 9001 h 197485"/>
              <a:gd name="T44" fmla="*/ 17574 w 356869"/>
              <a:gd name="T45" fmla="*/ 23429 h 197485"/>
              <a:gd name="T46" fmla="*/ 35059 w 356869"/>
              <a:gd name="T47" fmla="*/ 16547 h 197485"/>
              <a:gd name="T48" fmla="*/ 29935 w 356869"/>
              <a:gd name="T49" fmla="*/ 4545 h 197485"/>
              <a:gd name="T50" fmla="*/ 60161 w 356869"/>
              <a:gd name="T51" fmla="*/ 28642 h 197485"/>
              <a:gd name="T52" fmla="*/ 38870 w 356869"/>
              <a:gd name="T53" fmla="*/ 124751 h 197485"/>
              <a:gd name="T54" fmla="*/ 53169 w 356869"/>
              <a:gd name="T55" fmla="*/ 171636 h 197485"/>
              <a:gd name="T56" fmla="*/ 64186 w 356869"/>
              <a:gd name="T57" fmla="*/ 155011 h 197485"/>
              <a:gd name="T58" fmla="*/ 44776 w 356869"/>
              <a:gd name="T59" fmla="*/ 127736 h 197485"/>
              <a:gd name="T60" fmla="*/ 60017 w 356869"/>
              <a:gd name="T61" fmla="*/ 45463 h 197485"/>
              <a:gd name="T62" fmla="*/ 67078 w 356869"/>
              <a:gd name="T63" fmla="*/ 33514 h 197485"/>
              <a:gd name="T64" fmla="*/ 71482 w 356869"/>
              <a:gd name="T65" fmla="*/ 45463 h 197485"/>
              <a:gd name="T66" fmla="*/ 64960 w 356869"/>
              <a:gd name="T67" fmla="*/ 47878 h 197485"/>
              <a:gd name="T68" fmla="*/ 68379 w 356869"/>
              <a:gd name="T69" fmla="*/ 65285 h 197485"/>
              <a:gd name="T70" fmla="*/ 63188 w 356869"/>
              <a:gd name="T71" fmla="*/ 128148 h 197485"/>
              <a:gd name="T72" fmla="*/ 72366 w 356869"/>
              <a:gd name="T73" fmla="*/ 115754 h 197485"/>
              <a:gd name="T74" fmla="*/ 73161 w 356869"/>
              <a:gd name="T75" fmla="*/ 54739 h 197485"/>
              <a:gd name="T76" fmla="*/ 96647 w 356869"/>
              <a:gd name="T77" fmla="*/ 57733 h 197485"/>
              <a:gd name="T78" fmla="*/ 75350 w 356869"/>
              <a:gd name="T79" fmla="*/ 153843 h 197485"/>
              <a:gd name="T80" fmla="*/ 89654 w 356869"/>
              <a:gd name="T81" fmla="*/ 200730 h 197485"/>
              <a:gd name="T82" fmla="*/ 100672 w 356869"/>
              <a:gd name="T83" fmla="*/ 184103 h 197485"/>
              <a:gd name="T84" fmla="*/ 81262 w 356869"/>
              <a:gd name="T85" fmla="*/ 156827 h 197485"/>
              <a:gd name="T86" fmla="*/ 96502 w 356869"/>
              <a:gd name="T87" fmla="*/ 74556 h 197485"/>
              <a:gd name="T88" fmla="*/ 103563 w 356869"/>
              <a:gd name="T89" fmla="*/ 62606 h 197485"/>
              <a:gd name="T90" fmla="*/ 107967 w 356869"/>
              <a:gd name="T91" fmla="*/ 74556 h 197485"/>
              <a:gd name="T92" fmla="*/ 101446 w 356869"/>
              <a:gd name="T93" fmla="*/ 76969 h 197485"/>
              <a:gd name="T94" fmla="*/ 104866 w 356869"/>
              <a:gd name="T95" fmla="*/ 94376 h 197485"/>
              <a:gd name="T96" fmla="*/ 99673 w 356869"/>
              <a:gd name="T97" fmla="*/ 157240 h 197485"/>
              <a:gd name="T98" fmla="*/ 108851 w 356869"/>
              <a:gd name="T99" fmla="*/ 144846 h 197485"/>
              <a:gd name="T100" fmla="*/ 109646 w 356869"/>
              <a:gd name="T101" fmla="*/ 83832 h 197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6869" h="197485">
                <a:moveTo>
                  <a:pt x="17259" y="88277"/>
                </a:moveTo>
                <a:lnTo>
                  <a:pt x="0" y="90220"/>
                </a:lnTo>
                <a:lnTo>
                  <a:pt x="1214" y="99226"/>
                </a:lnTo>
                <a:lnTo>
                  <a:pt x="3733" y="107403"/>
                </a:lnTo>
                <a:lnTo>
                  <a:pt x="32979" y="135024"/>
                </a:lnTo>
                <a:lnTo>
                  <a:pt x="51600" y="139341"/>
                </a:lnTo>
                <a:lnTo>
                  <a:pt x="61506" y="139330"/>
                </a:lnTo>
                <a:lnTo>
                  <a:pt x="92993" y="123024"/>
                </a:lnTo>
                <a:lnTo>
                  <a:pt x="53251" y="123024"/>
                </a:lnTo>
                <a:lnTo>
                  <a:pt x="44970" y="121005"/>
                </a:lnTo>
                <a:lnTo>
                  <a:pt x="34445" y="116816"/>
                </a:lnTo>
                <a:lnTo>
                  <a:pt x="26319" y="109966"/>
                </a:lnTo>
                <a:lnTo>
                  <a:pt x="20590" y="100453"/>
                </a:lnTo>
                <a:lnTo>
                  <a:pt x="17259" y="88277"/>
                </a:lnTo>
                <a:close/>
              </a:path>
              <a:path w="356869" h="197485">
                <a:moveTo>
                  <a:pt x="48425" y="53898"/>
                </a:moveTo>
                <a:lnTo>
                  <a:pt x="42049" y="69875"/>
                </a:lnTo>
                <a:lnTo>
                  <a:pt x="51217" y="72194"/>
                </a:lnTo>
                <a:lnTo>
                  <a:pt x="58715" y="74277"/>
                </a:lnTo>
                <a:lnTo>
                  <a:pt x="81914" y="97294"/>
                </a:lnTo>
                <a:lnTo>
                  <a:pt x="78790" y="110083"/>
                </a:lnTo>
                <a:lnTo>
                  <a:pt x="74498" y="115417"/>
                </a:lnTo>
                <a:lnTo>
                  <a:pt x="60807" y="122313"/>
                </a:lnTo>
                <a:lnTo>
                  <a:pt x="53251" y="123024"/>
                </a:lnTo>
                <a:lnTo>
                  <a:pt x="92993" y="123024"/>
                </a:lnTo>
                <a:lnTo>
                  <a:pt x="97263" y="116338"/>
                </a:lnTo>
                <a:lnTo>
                  <a:pt x="100050" y="108546"/>
                </a:lnTo>
                <a:lnTo>
                  <a:pt x="101828" y="101409"/>
                </a:lnTo>
                <a:lnTo>
                  <a:pt x="101193" y="94132"/>
                </a:lnTo>
                <a:lnTo>
                  <a:pt x="95605" y="79298"/>
                </a:lnTo>
                <a:lnTo>
                  <a:pt x="90779" y="74447"/>
                </a:lnTo>
                <a:lnTo>
                  <a:pt x="83858" y="72136"/>
                </a:lnTo>
                <a:lnTo>
                  <a:pt x="94475" y="72136"/>
                </a:lnTo>
                <a:lnTo>
                  <a:pt x="116528" y="59939"/>
                </a:lnTo>
                <a:lnTo>
                  <a:pt x="80092" y="59939"/>
                </a:lnTo>
                <a:lnTo>
                  <a:pt x="72076" y="59400"/>
                </a:lnTo>
                <a:lnTo>
                  <a:pt x="62483" y="57531"/>
                </a:lnTo>
                <a:lnTo>
                  <a:pt x="58508" y="56565"/>
                </a:lnTo>
                <a:lnTo>
                  <a:pt x="53822" y="55359"/>
                </a:lnTo>
                <a:lnTo>
                  <a:pt x="48425" y="53898"/>
                </a:lnTo>
                <a:close/>
              </a:path>
              <a:path w="356869" h="197485">
                <a:moveTo>
                  <a:pt x="94475" y="72136"/>
                </a:moveTo>
                <a:lnTo>
                  <a:pt x="83858" y="72136"/>
                </a:lnTo>
                <a:lnTo>
                  <a:pt x="90867" y="72545"/>
                </a:lnTo>
                <a:lnTo>
                  <a:pt x="94475" y="72136"/>
                </a:lnTo>
                <a:close/>
              </a:path>
              <a:path w="356869" h="197485">
                <a:moveTo>
                  <a:pt x="112393" y="16232"/>
                </a:moveTo>
                <a:lnTo>
                  <a:pt x="73553" y="16232"/>
                </a:lnTo>
                <a:lnTo>
                  <a:pt x="82727" y="17094"/>
                </a:lnTo>
                <a:lnTo>
                  <a:pt x="89382" y="18757"/>
                </a:lnTo>
                <a:lnTo>
                  <a:pt x="94462" y="22072"/>
                </a:lnTo>
                <a:lnTo>
                  <a:pt x="101828" y="32118"/>
                </a:lnTo>
                <a:lnTo>
                  <a:pt x="102971" y="37592"/>
                </a:lnTo>
                <a:lnTo>
                  <a:pt x="100304" y="48806"/>
                </a:lnTo>
                <a:lnTo>
                  <a:pt x="96875" y="53314"/>
                </a:lnTo>
                <a:lnTo>
                  <a:pt x="91414" y="57023"/>
                </a:lnTo>
                <a:lnTo>
                  <a:pt x="86537" y="59147"/>
                </a:lnTo>
                <a:lnTo>
                  <a:pt x="80092" y="59939"/>
                </a:lnTo>
                <a:lnTo>
                  <a:pt x="116528" y="59939"/>
                </a:lnTo>
                <a:lnTo>
                  <a:pt x="119227" y="55930"/>
                </a:lnTo>
                <a:lnTo>
                  <a:pt x="121132" y="48247"/>
                </a:lnTo>
                <a:lnTo>
                  <a:pt x="122079" y="40937"/>
                </a:lnTo>
                <a:lnTo>
                  <a:pt x="121465" y="33770"/>
                </a:lnTo>
                <a:lnTo>
                  <a:pt x="119257" y="26749"/>
                </a:lnTo>
                <a:lnTo>
                  <a:pt x="115417" y="19875"/>
                </a:lnTo>
                <a:lnTo>
                  <a:pt x="112393" y="16232"/>
                </a:lnTo>
                <a:close/>
              </a:path>
              <a:path w="356869" h="197485">
                <a:moveTo>
                  <a:pt x="72757" y="0"/>
                </a:moveTo>
                <a:lnTo>
                  <a:pt x="59455" y="2419"/>
                </a:lnTo>
                <a:lnTo>
                  <a:pt x="47057" y="8829"/>
                </a:lnTo>
                <a:lnTo>
                  <a:pt x="35559" y="19202"/>
                </a:lnTo>
                <a:lnTo>
                  <a:pt x="48298" y="30543"/>
                </a:lnTo>
                <a:lnTo>
                  <a:pt x="56337" y="22982"/>
                </a:lnTo>
                <a:lnTo>
                  <a:pt x="64755" y="18203"/>
                </a:lnTo>
                <a:lnTo>
                  <a:pt x="73553" y="16232"/>
                </a:lnTo>
                <a:lnTo>
                  <a:pt x="112393" y="16232"/>
                </a:lnTo>
                <a:lnTo>
                  <a:pt x="110204" y="13596"/>
                </a:lnTo>
                <a:lnTo>
                  <a:pt x="103717" y="8456"/>
                </a:lnTo>
                <a:lnTo>
                  <a:pt x="95968" y="4457"/>
                </a:lnTo>
                <a:lnTo>
                  <a:pt x="86969" y="1600"/>
                </a:lnTo>
                <a:lnTo>
                  <a:pt x="72757" y="0"/>
                </a:lnTo>
                <a:close/>
              </a:path>
              <a:path w="356869" h="197485">
                <a:moveTo>
                  <a:pt x="192867" y="28095"/>
                </a:moveTo>
                <a:lnTo>
                  <a:pt x="157327" y="45008"/>
                </a:lnTo>
                <a:lnTo>
                  <a:pt x="132128" y="82840"/>
                </a:lnTo>
                <a:lnTo>
                  <a:pt x="124609" y="122372"/>
                </a:lnTo>
                <a:lnTo>
                  <a:pt x="126000" y="133277"/>
                </a:lnTo>
                <a:lnTo>
                  <a:pt x="157708" y="166954"/>
                </a:lnTo>
                <a:lnTo>
                  <a:pt x="170450" y="168364"/>
                </a:lnTo>
                <a:lnTo>
                  <a:pt x="182775" y="166290"/>
                </a:lnTo>
                <a:lnTo>
                  <a:pt x="194695" y="160735"/>
                </a:lnTo>
                <a:lnTo>
                  <a:pt x="205770" y="152055"/>
                </a:lnTo>
                <a:lnTo>
                  <a:pt x="171156" y="152055"/>
                </a:lnTo>
                <a:lnTo>
                  <a:pt x="162534" y="151422"/>
                </a:lnTo>
                <a:lnTo>
                  <a:pt x="143548" y="125299"/>
                </a:lnTo>
                <a:lnTo>
                  <a:pt x="144171" y="116597"/>
                </a:lnTo>
                <a:lnTo>
                  <a:pt x="160546" y="71820"/>
                </a:lnTo>
                <a:lnTo>
                  <a:pt x="192405" y="44597"/>
                </a:lnTo>
                <a:lnTo>
                  <a:pt x="229160" y="44597"/>
                </a:lnTo>
                <a:lnTo>
                  <a:pt x="223018" y="38039"/>
                </a:lnTo>
                <a:lnTo>
                  <a:pt x="215041" y="32875"/>
                </a:lnTo>
                <a:lnTo>
                  <a:pt x="205587" y="29489"/>
                </a:lnTo>
                <a:lnTo>
                  <a:pt x="192867" y="28095"/>
                </a:lnTo>
                <a:close/>
              </a:path>
              <a:path w="356869" h="197485">
                <a:moveTo>
                  <a:pt x="229160" y="44597"/>
                </a:moveTo>
                <a:lnTo>
                  <a:pt x="192405" y="44597"/>
                </a:lnTo>
                <a:lnTo>
                  <a:pt x="201142" y="45212"/>
                </a:lnTo>
                <a:lnTo>
                  <a:pt x="208254" y="46964"/>
                </a:lnTo>
                <a:lnTo>
                  <a:pt x="213588" y="51269"/>
                </a:lnTo>
                <a:lnTo>
                  <a:pt x="217144" y="58153"/>
                </a:lnTo>
                <a:lnTo>
                  <a:pt x="219216" y="64039"/>
                </a:lnTo>
                <a:lnTo>
                  <a:pt x="219906" y="71374"/>
                </a:lnTo>
                <a:lnTo>
                  <a:pt x="219216" y="80156"/>
                </a:lnTo>
                <a:lnTo>
                  <a:pt x="202571" y="125704"/>
                </a:lnTo>
                <a:lnTo>
                  <a:pt x="171156" y="152055"/>
                </a:lnTo>
                <a:lnTo>
                  <a:pt x="205770" y="152055"/>
                </a:lnTo>
                <a:lnTo>
                  <a:pt x="231993" y="113546"/>
                </a:lnTo>
                <a:lnTo>
                  <a:pt x="239306" y="74433"/>
                </a:lnTo>
                <a:lnTo>
                  <a:pt x="237829" y="63680"/>
                </a:lnTo>
                <a:lnTo>
                  <a:pt x="234543" y="53695"/>
                </a:lnTo>
                <a:lnTo>
                  <a:pt x="229519" y="44980"/>
                </a:lnTo>
                <a:lnTo>
                  <a:pt x="229160" y="44597"/>
                </a:lnTo>
                <a:close/>
              </a:path>
              <a:path w="356869" h="197485">
                <a:moveTo>
                  <a:pt x="309834" y="56632"/>
                </a:moveTo>
                <a:lnTo>
                  <a:pt x="274294" y="73545"/>
                </a:lnTo>
                <a:lnTo>
                  <a:pt x="249041" y="111377"/>
                </a:lnTo>
                <a:lnTo>
                  <a:pt x="241560" y="150909"/>
                </a:lnTo>
                <a:lnTo>
                  <a:pt x="242965" y="161814"/>
                </a:lnTo>
                <a:lnTo>
                  <a:pt x="274675" y="195491"/>
                </a:lnTo>
                <a:lnTo>
                  <a:pt x="287417" y="196902"/>
                </a:lnTo>
                <a:lnTo>
                  <a:pt x="299742" y="194832"/>
                </a:lnTo>
                <a:lnTo>
                  <a:pt x="311662" y="189277"/>
                </a:lnTo>
                <a:lnTo>
                  <a:pt x="322738" y="180592"/>
                </a:lnTo>
                <a:lnTo>
                  <a:pt x="288123" y="180592"/>
                </a:lnTo>
                <a:lnTo>
                  <a:pt x="279501" y="179959"/>
                </a:lnTo>
                <a:lnTo>
                  <a:pt x="260515" y="153836"/>
                </a:lnTo>
                <a:lnTo>
                  <a:pt x="261138" y="145134"/>
                </a:lnTo>
                <a:lnTo>
                  <a:pt x="277513" y="100357"/>
                </a:lnTo>
                <a:lnTo>
                  <a:pt x="309372" y="73134"/>
                </a:lnTo>
                <a:lnTo>
                  <a:pt x="346127" y="73134"/>
                </a:lnTo>
                <a:lnTo>
                  <a:pt x="339985" y="66576"/>
                </a:lnTo>
                <a:lnTo>
                  <a:pt x="332008" y="61412"/>
                </a:lnTo>
                <a:lnTo>
                  <a:pt x="322554" y="58026"/>
                </a:lnTo>
                <a:lnTo>
                  <a:pt x="309834" y="56632"/>
                </a:lnTo>
                <a:close/>
              </a:path>
              <a:path w="356869" h="197485">
                <a:moveTo>
                  <a:pt x="346127" y="73134"/>
                </a:moveTo>
                <a:lnTo>
                  <a:pt x="309372" y="73134"/>
                </a:lnTo>
                <a:lnTo>
                  <a:pt x="318109" y="73748"/>
                </a:lnTo>
                <a:lnTo>
                  <a:pt x="325221" y="75501"/>
                </a:lnTo>
                <a:lnTo>
                  <a:pt x="330555" y="79806"/>
                </a:lnTo>
                <a:lnTo>
                  <a:pt x="334111" y="86690"/>
                </a:lnTo>
                <a:lnTo>
                  <a:pt x="336183" y="92576"/>
                </a:lnTo>
                <a:lnTo>
                  <a:pt x="336873" y="99910"/>
                </a:lnTo>
                <a:lnTo>
                  <a:pt x="336183" y="108692"/>
                </a:lnTo>
                <a:lnTo>
                  <a:pt x="319538" y="154241"/>
                </a:lnTo>
                <a:lnTo>
                  <a:pt x="288123" y="180592"/>
                </a:lnTo>
                <a:lnTo>
                  <a:pt x="322738" y="180592"/>
                </a:lnTo>
                <a:lnTo>
                  <a:pt x="348960" y="142083"/>
                </a:lnTo>
                <a:lnTo>
                  <a:pt x="356273" y="102970"/>
                </a:lnTo>
                <a:lnTo>
                  <a:pt x="354796" y="92217"/>
                </a:lnTo>
                <a:lnTo>
                  <a:pt x="351510" y="82232"/>
                </a:lnTo>
                <a:lnTo>
                  <a:pt x="346486" y="73517"/>
                </a:lnTo>
                <a:lnTo>
                  <a:pt x="346127" y="731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it-IT"/>
          </a:p>
        </p:txBody>
      </p:sp>
      <p:sp>
        <p:nvSpPr>
          <p:cNvPr id="21511" name="object 7"/>
          <p:cNvSpPr>
            <a:spLocks noChangeArrowheads="1"/>
          </p:cNvSpPr>
          <p:nvPr/>
        </p:nvSpPr>
        <p:spPr bwMode="auto">
          <a:xfrm>
            <a:off x="2722563" y="4386263"/>
            <a:ext cx="76200" cy="155575"/>
          </a:xfrm>
          <a:prstGeom prst="rect">
            <a:avLst/>
          </a:prstGeom>
          <a:blipFill dpi="0" rotWithShape="1">
            <a:blip r:embed="rId5"/>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spcBef>
                <a:spcPct val="20000"/>
              </a:spcBef>
              <a:buClr>
                <a:srgbClr val="0BD0D9"/>
              </a:buClr>
              <a:buSzPct val="95000"/>
              <a:buFont typeface="Wingdings 2" pitchFamily="18" charset="2"/>
              <a:buChar char=""/>
              <a:defRPr sz="2600">
                <a:solidFill>
                  <a:schemeClr val="tx1"/>
                </a:solidFill>
                <a:latin typeface="Georg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Georg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Georg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Georg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Georg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9pPr>
          </a:lstStyle>
          <a:p>
            <a:pPr eaLnBrk="1" hangingPunct="1">
              <a:spcBef>
                <a:spcPct val="0"/>
              </a:spcBef>
              <a:buClrTx/>
              <a:buSzTx/>
              <a:buFontTx/>
              <a:buNone/>
            </a:pPr>
            <a:endParaRPr lang="it-IT" altLang="it-IT" sz="2800">
              <a:latin typeface="Arial" charset="0"/>
            </a:endParaRPr>
          </a:p>
        </p:txBody>
      </p:sp>
      <p:sp>
        <p:nvSpPr>
          <p:cNvPr id="21512" name="object 8"/>
          <p:cNvSpPr>
            <a:spLocks noChangeArrowheads="1"/>
          </p:cNvSpPr>
          <p:nvPr/>
        </p:nvSpPr>
        <p:spPr bwMode="auto">
          <a:xfrm>
            <a:off x="2820988" y="4938713"/>
            <a:ext cx="163512" cy="176212"/>
          </a:xfrm>
          <a:prstGeom prst="rect">
            <a:avLst/>
          </a:prstGeom>
          <a:blipFill dpi="0" rotWithShape="1">
            <a:blip r:embed="rId6"/>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spcBef>
                <a:spcPct val="20000"/>
              </a:spcBef>
              <a:buClr>
                <a:srgbClr val="0BD0D9"/>
              </a:buClr>
              <a:buSzPct val="95000"/>
              <a:buFont typeface="Wingdings 2" pitchFamily="18" charset="2"/>
              <a:buChar char=""/>
              <a:defRPr sz="2600">
                <a:solidFill>
                  <a:schemeClr val="tx1"/>
                </a:solidFill>
                <a:latin typeface="Georg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Georg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Georg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Georg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Georg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9pPr>
          </a:lstStyle>
          <a:p>
            <a:pPr eaLnBrk="1" hangingPunct="1">
              <a:spcBef>
                <a:spcPct val="0"/>
              </a:spcBef>
              <a:buClrTx/>
              <a:buSzTx/>
              <a:buFontTx/>
              <a:buNone/>
            </a:pPr>
            <a:endParaRPr lang="it-IT" altLang="it-IT" sz="2800">
              <a:latin typeface="Arial" charset="0"/>
            </a:endParaRPr>
          </a:p>
        </p:txBody>
      </p:sp>
      <p:sp>
        <p:nvSpPr>
          <p:cNvPr id="21513" name="object 9"/>
          <p:cNvSpPr>
            <a:spLocks/>
          </p:cNvSpPr>
          <p:nvPr/>
        </p:nvSpPr>
        <p:spPr bwMode="auto">
          <a:xfrm>
            <a:off x="2955925" y="5548313"/>
            <a:ext cx="250825" cy="206375"/>
          </a:xfrm>
          <a:custGeom>
            <a:avLst/>
            <a:gdLst>
              <a:gd name="T0" fmla="*/ 2221 w 335280"/>
              <a:gd name="T1" fmla="*/ 190679 h 205739"/>
              <a:gd name="T2" fmla="*/ 8632 w 335280"/>
              <a:gd name="T3" fmla="*/ 204962 h 205739"/>
              <a:gd name="T4" fmla="*/ 16285 w 335280"/>
              <a:gd name="T5" fmla="*/ 207635 h 205739"/>
              <a:gd name="T6" fmla="*/ 10760 w 335280"/>
              <a:gd name="T7" fmla="*/ 188381 h 205739"/>
              <a:gd name="T8" fmla="*/ 29247 w 335280"/>
              <a:gd name="T9" fmla="*/ 139142 h 205739"/>
              <a:gd name="T10" fmla="*/ 23390 w 335280"/>
              <a:gd name="T11" fmla="*/ 146381 h 205739"/>
              <a:gd name="T12" fmla="*/ 25299 w 335280"/>
              <a:gd name="T13" fmla="*/ 163611 h 205739"/>
              <a:gd name="T14" fmla="*/ 28959 w 335280"/>
              <a:gd name="T15" fmla="*/ 184697 h 205739"/>
              <a:gd name="T16" fmla="*/ 31314 w 335280"/>
              <a:gd name="T17" fmla="*/ 160446 h 205739"/>
              <a:gd name="T18" fmla="*/ 29247 w 335280"/>
              <a:gd name="T19" fmla="*/ 139142 h 205739"/>
              <a:gd name="T20" fmla="*/ 16707 w 335280"/>
              <a:gd name="T21" fmla="*/ 77437 h 205739"/>
              <a:gd name="T22" fmla="*/ 21361 w 335280"/>
              <a:gd name="T23" fmla="*/ 87273 h 205739"/>
              <a:gd name="T24" fmla="*/ 21958 w 335280"/>
              <a:gd name="T25" fmla="*/ 104245 h 205739"/>
              <a:gd name="T26" fmla="*/ 9229 w 335280"/>
              <a:gd name="T27" fmla="*/ 145057 h 205739"/>
              <a:gd name="T28" fmla="*/ 29158 w 335280"/>
              <a:gd name="T29" fmla="*/ 138691 h 205739"/>
              <a:gd name="T30" fmla="*/ 21123 w 335280"/>
              <a:gd name="T31" fmla="*/ 127262 h 205739"/>
              <a:gd name="T32" fmla="*/ 27169 w 335280"/>
              <a:gd name="T33" fmla="*/ 110971 h 205739"/>
              <a:gd name="T34" fmla="*/ 27925 w 335280"/>
              <a:gd name="T35" fmla="*/ 88237 h 205739"/>
              <a:gd name="T36" fmla="*/ 23351 w 335280"/>
              <a:gd name="T37" fmla="*/ 126066 h 205739"/>
              <a:gd name="T38" fmla="*/ 23351 w 335280"/>
              <a:gd name="T39" fmla="*/ 126066 h 205739"/>
              <a:gd name="T40" fmla="*/ 0 w 335280"/>
              <a:gd name="T41" fmla="*/ 102819 h 205739"/>
              <a:gd name="T42" fmla="*/ 7925 w 335280"/>
              <a:gd name="T43" fmla="*/ 88065 h 205739"/>
              <a:gd name="T44" fmla="*/ 14798 w 335280"/>
              <a:gd name="T45" fmla="*/ 76911 h 205739"/>
              <a:gd name="T46" fmla="*/ 24255 w 335280"/>
              <a:gd name="T47" fmla="*/ 69872 h 205739"/>
              <a:gd name="T48" fmla="*/ 17279 w 335280"/>
              <a:gd name="T49" fmla="*/ 60922 h 205739"/>
              <a:gd name="T50" fmla="*/ 35837 w 335280"/>
              <a:gd name="T51" fmla="*/ 98530 h 205739"/>
              <a:gd name="T52" fmla="*/ 49520 w 335280"/>
              <a:gd name="T53" fmla="*/ 177679 h 205739"/>
              <a:gd name="T54" fmla="*/ 59213 w 335280"/>
              <a:gd name="T55" fmla="*/ 172288 h 205739"/>
              <a:gd name="T56" fmla="*/ 52269 w 335280"/>
              <a:gd name="T57" fmla="*/ 162722 h 205739"/>
              <a:gd name="T58" fmla="*/ 42260 w 335280"/>
              <a:gd name="T59" fmla="*/ 103302 h 205739"/>
              <a:gd name="T60" fmla="*/ 51871 w 335280"/>
              <a:gd name="T61" fmla="*/ 45744 h 205739"/>
              <a:gd name="T62" fmla="*/ 57458 w 335280"/>
              <a:gd name="T63" fmla="*/ 33902 h 205739"/>
              <a:gd name="T64" fmla="*/ 62184 w 335280"/>
              <a:gd name="T65" fmla="*/ 45744 h 205739"/>
              <a:gd name="T66" fmla="*/ 55969 w 335280"/>
              <a:gd name="T67" fmla="*/ 51529 h 205739"/>
              <a:gd name="T68" fmla="*/ 61850 w 335280"/>
              <a:gd name="T69" fmla="*/ 118869 h 205739"/>
              <a:gd name="T70" fmla="*/ 62755 w 335280"/>
              <a:gd name="T71" fmla="*/ 162722 h 205739"/>
              <a:gd name="T72" fmla="*/ 67893 w 335280"/>
              <a:gd name="T73" fmla="*/ 125221 h 205739"/>
              <a:gd name="T74" fmla="*/ 67267 w 335280"/>
              <a:gd name="T75" fmla="*/ 78106 h 205739"/>
              <a:gd name="T76" fmla="*/ 62501 w 335280"/>
              <a:gd name="T77" fmla="*/ 46712 h 205739"/>
              <a:gd name="T78" fmla="*/ 75858 w 335280"/>
              <a:gd name="T79" fmla="*/ 24628 h 205739"/>
              <a:gd name="T80" fmla="*/ 76340 w 335280"/>
              <a:gd name="T81" fmla="*/ 122926 h 205739"/>
              <a:gd name="T82" fmla="*/ 92049 w 335280"/>
              <a:gd name="T83" fmla="*/ 147126 h 205739"/>
              <a:gd name="T84" fmla="*/ 99312 w 335280"/>
              <a:gd name="T85" fmla="*/ 132790 h 205739"/>
              <a:gd name="T86" fmla="*/ 79956 w 335280"/>
              <a:gd name="T87" fmla="*/ 98513 h 205739"/>
              <a:gd name="T88" fmla="*/ 83672 w 335280"/>
              <a:gd name="T89" fmla="*/ 21213 h 205739"/>
              <a:gd name="T90" fmla="*/ 96664 w 335280"/>
              <a:gd name="T91" fmla="*/ 9420 h 205739"/>
              <a:gd name="T92" fmla="*/ 88228 w 335280"/>
              <a:gd name="T93" fmla="*/ 0 h 205739"/>
              <a:gd name="T94" fmla="*/ 90538 w 335280"/>
              <a:gd name="T95" fmla="*/ 17134 h 205739"/>
              <a:gd name="T96" fmla="*/ 98449 w 335280"/>
              <a:gd name="T97" fmla="*/ 76239 h 205739"/>
              <a:gd name="T98" fmla="*/ 88827 w 335280"/>
              <a:gd name="T99" fmla="*/ 132790 h 205739"/>
              <a:gd name="T100" fmla="*/ 103227 w 335280"/>
              <a:gd name="T101" fmla="*/ 110455 h 205739"/>
              <a:gd name="T102" fmla="*/ 104748 w 335280"/>
              <a:gd name="T103" fmla="*/ 64145 h 205739"/>
              <a:gd name="T104" fmla="*/ 101049 w 335280"/>
              <a:gd name="T105" fmla="*/ 25691 h 2057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35280" h="205739">
                <a:moveTo>
                  <a:pt x="16129" y="171140"/>
                </a:moveTo>
                <a:lnTo>
                  <a:pt x="1778" y="180945"/>
                </a:lnTo>
                <a:lnTo>
                  <a:pt x="7092" y="188339"/>
                </a:lnTo>
                <a:lnTo>
                  <a:pt x="13144" y="194386"/>
                </a:lnTo>
                <a:lnTo>
                  <a:pt x="19958" y="199088"/>
                </a:lnTo>
                <a:lnTo>
                  <a:pt x="27559" y="202446"/>
                </a:lnTo>
                <a:lnTo>
                  <a:pt x="35607" y="204530"/>
                </a:lnTo>
                <a:lnTo>
                  <a:pt x="43751" y="205410"/>
                </a:lnTo>
                <a:lnTo>
                  <a:pt x="51990" y="205087"/>
                </a:lnTo>
                <a:lnTo>
                  <a:pt x="87582" y="188317"/>
                </a:lnTo>
                <a:lnTo>
                  <a:pt x="44739" y="188317"/>
                </a:lnTo>
                <a:lnTo>
                  <a:pt x="34353" y="186069"/>
                </a:lnTo>
                <a:lnTo>
                  <a:pt x="24824" y="180344"/>
                </a:lnTo>
                <a:lnTo>
                  <a:pt x="16129" y="171140"/>
                </a:lnTo>
                <a:close/>
              </a:path>
              <a:path w="335280" h="205739">
                <a:moveTo>
                  <a:pt x="93374" y="137435"/>
                </a:moveTo>
                <a:lnTo>
                  <a:pt x="61468" y="137435"/>
                </a:lnTo>
                <a:lnTo>
                  <a:pt x="66040" y="138743"/>
                </a:lnTo>
                <a:lnTo>
                  <a:pt x="74675" y="144585"/>
                </a:lnTo>
                <a:lnTo>
                  <a:pt x="77470" y="148826"/>
                </a:lnTo>
                <a:lnTo>
                  <a:pt x="78867" y="154414"/>
                </a:lnTo>
                <a:lnTo>
                  <a:pt x="80772" y="161603"/>
                </a:lnTo>
                <a:lnTo>
                  <a:pt x="44739" y="188317"/>
                </a:lnTo>
                <a:lnTo>
                  <a:pt x="87582" y="188317"/>
                </a:lnTo>
                <a:lnTo>
                  <a:pt x="92456" y="182431"/>
                </a:lnTo>
                <a:lnTo>
                  <a:pt x="96787" y="174556"/>
                </a:lnTo>
                <a:lnTo>
                  <a:pt x="99298" y="166572"/>
                </a:lnTo>
                <a:lnTo>
                  <a:pt x="99974" y="158478"/>
                </a:lnTo>
                <a:lnTo>
                  <a:pt x="98806" y="150274"/>
                </a:lnTo>
                <a:lnTo>
                  <a:pt x="97028" y="143162"/>
                </a:lnTo>
                <a:lnTo>
                  <a:pt x="93374" y="137435"/>
                </a:lnTo>
                <a:close/>
              </a:path>
              <a:path w="335280" h="205739">
                <a:moveTo>
                  <a:pt x="83828" y="75967"/>
                </a:moveTo>
                <a:lnTo>
                  <a:pt x="47243" y="75967"/>
                </a:lnTo>
                <a:lnTo>
                  <a:pt x="53340" y="76487"/>
                </a:lnTo>
                <a:lnTo>
                  <a:pt x="59055" y="79192"/>
                </a:lnTo>
                <a:lnTo>
                  <a:pt x="64643" y="81910"/>
                </a:lnTo>
                <a:lnTo>
                  <a:pt x="68199" y="86203"/>
                </a:lnTo>
                <a:lnTo>
                  <a:pt x="69723" y="92108"/>
                </a:lnTo>
                <a:lnTo>
                  <a:pt x="70993" y="97404"/>
                </a:lnTo>
                <a:lnTo>
                  <a:pt x="70104" y="102967"/>
                </a:lnTo>
                <a:lnTo>
                  <a:pt x="33020" y="124938"/>
                </a:lnTo>
                <a:lnTo>
                  <a:pt x="27559" y="126182"/>
                </a:lnTo>
                <a:lnTo>
                  <a:pt x="29464" y="143277"/>
                </a:lnTo>
                <a:lnTo>
                  <a:pt x="61468" y="137435"/>
                </a:lnTo>
                <a:lnTo>
                  <a:pt x="93374" y="137435"/>
                </a:lnTo>
                <a:lnTo>
                  <a:pt x="93091" y="136990"/>
                </a:lnTo>
                <a:lnTo>
                  <a:pt x="81153" y="126538"/>
                </a:lnTo>
                <a:lnTo>
                  <a:pt x="78411" y="125700"/>
                </a:lnTo>
                <a:lnTo>
                  <a:pt x="67437" y="125700"/>
                </a:lnTo>
                <a:lnTo>
                  <a:pt x="76708" y="122283"/>
                </a:lnTo>
                <a:lnTo>
                  <a:pt x="83058" y="116911"/>
                </a:lnTo>
                <a:lnTo>
                  <a:pt x="86741" y="109609"/>
                </a:lnTo>
                <a:lnTo>
                  <a:pt x="90297" y="102306"/>
                </a:lnTo>
                <a:lnTo>
                  <a:pt x="91059" y="94826"/>
                </a:lnTo>
                <a:lnTo>
                  <a:pt x="89154" y="87155"/>
                </a:lnTo>
                <a:lnTo>
                  <a:pt x="86582" y="80231"/>
                </a:lnTo>
                <a:lnTo>
                  <a:pt x="83828" y="75967"/>
                </a:lnTo>
                <a:close/>
              </a:path>
              <a:path w="335280" h="205739">
                <a:moveTo>
                  <a:pt x="74549" y="124519"/>
                </a:moveTo>
                <a:lnTo>
                  <a:pt x="67437" y="125700"/>
                </a:lnTo>
                <a:lnTo>
                  <a:pt x="78411" y="125700"/>
                </a:lnTo>
                <a:lnTo>
                  <a:pt x="74549" y="124519"/>
                </a:lnTo>
                <a:close/>
              </a:path>
              <a:path w="335280" h="205739">
                <a:moveTo>
                  <a:pt x="55165" y="60174"/>
                </a:moveTo>
                <a:lnTo>
                  <a:pt x="13207" y="75517"/>
                </a:lnTo>
                <a:lnTo>
                  <a:pt x="0" y="101557"/>
                </a:lnTo>
                <a:lnTo>
                  <a:pt x="16510" y="105608"/>
                </a:lnTo>
                <a:lnTo>
                  <a:pt x="20083" y="95145"/>
                </a:lnTo>
                <a:lnTo>
                  <a:pt x="25303" y="86984"/>
                </a:lnTo>
                <a:lnTo>
                  <a:pt x="32136" y="81162"/>
                </a:lnTo>
                <a:lnTo>
                  <a:pt x="40640" y="77643"/>
                </a:lnTo>
                <a:lnTo>
                  <a:pt x="47243" y="75967"/>
                </a:lnTo>
                <a:lnTo>
                  <a:pt x="83828" y="75967"/>
                </a:lnTo>
                <a:lnTo>
                  <a:pt x="82676" y="74184"/>
                </a:lnTo>
                <a:lnTo>
                  <a:pt x="77438" y="69015"/>
                </a:lnTo>
                <a:lnTo>
                  <a:pt x="70866" y="64727"/>
                </a:lnTo>
                <a:lnTo>
                  <a:pt x="63319" y="61665"/>
                </a:lnTo>
                <a:lnTo>
                  <a:pt x="55165" y="60174"/>
                </a:lnTo>
                <a:close/>
              </a:path>
              <a:path w="335280" h="205739">
                <a:moveTo>
                  <a:pt x="164965" y="29573"/>
                </a:moveTo>
                <a:lnTo>
                  <a:pt x="125472" y="53869"/>
                </a:lnTo>
                <a:lnTo>
                  <a:pt x="114411" y="97320"/>
                </a:lnTo>
                <a:lnTo>
                  <a:pt x="115044" y="112509"/>
                </a:lnTo>
                <a:lnTo>
                  <a:pt x="127015" y="150984"/>
                </a:lnTo>
                <a:lnTo>
                  <a:pt x="158099" y="175498"/>
                </a:lnTo>
                <a:lnTo>
                  <a:pt x="167399" y="176306"/>
                </a:lnTo>
                <a:lnTo>
                  <a:pt x="177165" y="174887"/>
                </a:lnTo>
                <a:lnTo>
                  <a:pt x="189045" y="170174"/>
                </a:lnTo>
                <a:lnTo>
                  <a:pt x="198961" y="162568"/>
                </a:lnTo>
                <a:lnTo>
                  <a:pt x="200353" y="160726"/>
                </a:lnTo>
                <a:lnTo>
                  <a:pt x="166878" y="160726"/>
                </a:lnTo>
                <a:lnTo>
                  <a:pt x="160147" y="159444"/>
                </a:lnTo>
                <a:lnTo>
                  <a:pt x="138556" y="126868"/>
                </a:lnTo>
                <a:lnTo>
                  <a:pt x="134921" y="102036"/>
                </a:lnTo>
                <a:lnTo>
                  <a:pt x="135074" y="89485"/>
                </a:lnTo>
                <a:lnTo>
                  <a:pt x="150419" y="50541"/>
                </a:lnTo>
                <a:lnTo>
                  <a:pt x="165608" y="45182"/>
                </a:lnTo>
                <a:lnTo>
                  <a:pt x="198531" y="45182"/>
                </a:lnTo>
                <a:lnTo>
                  <a:pt x="191897" y="38895"/>
                </a:lnTo>
                <a:lnTo>
                  <a:pt x="183443" y="33486"/>
                </a:lnTo>
                <a:lnTo>
                  <a:pt x="174466" y="30386"/>
                </a:lnTo>
                <a:lnTo>
                  <a:pt x="164965" y="29573"/>
                </a:lnTo>
                <a:close/>
              </a:path>
              <a:path w="335280" h="205739">
                <a:moveTo>
                  <a:pt x="198531" y="45182"/>
                </a:moveTo>
                <a:lnTo>
                  <a:pt x="165608" y="45182"/>
                </a:lnTo>
                <a:lnTo>
                  <a:pt x="172339" y="46477"/>
                </a:lnTo>
                <a:lnTo>
                  <a:pt x="178689" y="50897"/>
                </a:lnTo>
                <a:lnTo>
                  <a:pt x="196371" y="92188"/>
                </a:lnTo>
                <a:lnTo>
                  <a:pt x="197596" y="104869"/>
                </a:lnTo>
                <a:lnTo>
                  <a:pt x="197463" y="117411"/>
                </a:lnTo>
                <a:lnTo>
                  <a:pt x="181994" y="155434"/>
                </a:lnTo>
                <a:lnTo>
                  <a:pt x="166878" y="160726"/>
                </a:lnTo>
                <a:lnTo>
                  <a:pt x="200353" y="160726"/>
                </a:lnTo>
                <a:lnTo>
                  <a:pt x="206900" y="152066"/>
                </a:lnTo>
                <a:lnTo>
                  <a:pt x="212852" y="138666"/>
                </a:lnTo>
                <a:lnTo>
                  <a:pt x="216757" y="123684"/>
                </a:lnTo>
                <a:lnTo>
                  <a:pt x="218376" y="108436"/>
                </a:lnTo>
                <a:lnTo>
                  <a:pt x="217709" y="92923"/>
                </a:lnTo>
                <a:lnTo>
                  <a:pt x="214756" y="77148"/>
                </a:lnTo>
                <a:lnTo>
                  <a:pt x="210970" y="65268"/>
                </a:lnTo>
                <a:lnTo>
                  <a:pt x="205898" y="54931"/>
                </a:lnTo>
                <a:lnTo>
                  <a:pt x="199540" y="46138"/>
                </a:lnTo>
                <a:lnTo>
                  <a:pt x="198531" y="45182"/>
                </a:lnTo>
                <a:close/>
              </a:path>
              <a:path w="335280" h="205739">
                <a:moveTo>
                  <a:pt x="281678" y="0"/>
                </a:moveTo>
                <a:lnTo>
                  <a:pt x="242185" y="24326"/>
                </a:lnTo>
                <a:lnTo>
                  <a:pt x="231124" y="67756"/>
                </a:lnTo>
                <a:lnTo>
                  <a:pt x="231757" y="82944"/>
                </a:lnTo>
                <a:lnTo>
                  <a:pt x="243728" y="121418"/>
                </a:lnTo>
                <a:lnTo>
                  <a:pt x="274812" y="145932"/>
                </a:lnTo>
                <a:lnTo>
                  <a:pt x="284112" y="146741"/>
                </a:lnTo>
                <a:lnTo>
                  <a:pt x="293878" y="145321"/>
                </a:lnTo>
                <a:lnTo>
                  <a:pt x="305758" y="140608"/>
                </a:lnTo>
                <a:lnTo>
                  <a:pt x="315674" y="133002"/>
                </a:lnTo>
                <a:lnTo>
                  <a:pt x="317066" y="131161"/>
                </a:lnTo>
                <a:lnTo>
                  <a:pt x="283591" y="131161"/>
                </a:lnTo>
                <a:lnTo>
                  <a:pt x="276860" y="129878"/>
                </a:lnTo>
                <a:lnTo>
                  <a:pt x="255270" y="97303"/>
                </a:lnTo>
                <a:lnTo>
                  <a:pt x="251634" y="72471"/>
                </a:lnTo>
                <a:lnTo>
                  <a:pt x="251787" y="59919"/>
                </a:lnTo>
                <a:lnTo>
                  <a:pt x="267132" y="20953"/>
                </a:lnTo>
                <a:lnTo>
                  <a:pt x="282321" y="15654"/>
                </a:lnTo>
                <a:lnTo>
                  <a:pt x="315296" y="15654"/>
                </a:lnTo>
                <a:lnTo>
                  <a:pt x="308610" y="9304"/>
                </a:lnTo>
                <a:lnTo>
                  <a:pt x="300156" y="3948"/>
                </a:lnTo>
                <a:lnTo>
                  <a:pt x="291179" y="843"/>
                </a:lnTo>
                <a:lnTo>
                  <a:pt x="281678" y="0"/>
                </a:lnTo>
                <a:close/>
              </a:path>
              <a:path w="335280" h="205739">
                <a:moveTo>
                  <a:pt x="315296" y="15654"/>
                </a:moveTo>
                <a:lnTo>
                  <a:pt x="282321" y="15654"/>
                </a:lnTo>
                <a:lnTo>
                  <a:pt x="289052" y="16924"/>
                </a:lnTo>
                <a:lnTo>
                  <a:pt x="295402" y="21369"/>
                </a:lnTo>
                <a:lnTo>
                  <a:pt x="313084" y="62623"/>
                </a:lnTo>
                <a:lnTo>
                  <a:pt x="314309" y="75303"/>
                </a:lnTo>
                <a:lnTo>
                  <a:pt x="314176" y="87845"/>
                </a:lnTo>
                <a:lnTo>
                  <a:pt x="298707" y="125868"/>
                </a:lnTo>
                <a:lnTo>
                  <a:pt x="283591" y="131161"/>
                </a:lnTo>
                <a:lnTo>
                  <a:pt x="317066" y="131161"/>
                </a:lnTo>
                <a:lnTo>
                  <a:pt x="323613" y="122501"/>
                </a:lnTo>
                <a:lnTo>
                  <a:pt x="329565" y="109101"/>
                </a:lnTo>
                <a:lnTo>
                  <a:pt x="333470" y="94118"/>
                </a:lnTo>
                <a:lnTo>
                  <a:pt x="335089" y="78870"/>
                </a:lnTo>
                <a:lnTo>
                  <a:pt x="334422" y="63358"/>
                </a:lnTo>
                <a:lnTo>
                  <a:pt x="331470" y="47582"/>
                </a:lnTo>
                <a:lnTo>
                  <a:pt x="327683" y="35722"/>
                </a:lnTo>
                <a:lnTo>
                  <a:pt x="322611" y="25376"/>
                </a:lnTo>
                <a:lnTo>
                  <a:pt x="316253" y="16564"/>
                </a:lnTo>
                <a:lnTo>
                  <a:pt x="315296" y="156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it-IT"/>
          </a:p>
        </p:txBody>
      </p:sp>
      <p:sp>
        <p:nvSpPr>
          <p:cNvPr id="21514" name="object 10"/>
          <p:cNvSpPr txBox="1">
            <a:spLocks noChangeArrowheads="1"/>
          </p:cNvSpPr>
          <p:nvPr/>
        </p:nvSpPr>
        <p:spPr bwMode="auto">
          <a:xfrm>
            <a:off x="539552" y="724695"/>
            <a:ext cx="8280400" cy="330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2065" rIns="0" bIns="0">
            <a:spAutoFit/>
          </a:bodyPr>
          <a:lstStyle>
            <a:lvl1pPr marL="84138" indent="4763" eaLnBrk="0" hangingPunct="0">
              <a:spcBef>
                <a:spcPct val="20000"/>
              </a:spcBef>
              <a:buClr>
                <a:srgbClr val="0BD0D9"/>
              </a:buClr>
              <a:buSzPct val="95000"/>
              <a:buFont typeface="Wingdings 2" pitchFamily="18" charset="2"/>
              <a:buChar char=""/>
              <a:defRPr sz="2600">
                <a:solidFill>
                  <a:schemeClr val="tx1"/>
                </a:solidFill>
                <a:latin typeface="Georg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Georg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Georg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Georg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Georg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9pPr>
          </a:lstStyle>
          <a:p>
            <a:pPr eaLnBrk="1" hangingPunct="1">
              <a:spcBef>
                <a:spcPts val="100"/>
              </a:spcBef>
              <a:buClrTx/>
              <a:buSzTx/>
              <a:buFontTx/>
              <a:buNone/>
            </a:pPr>
            <a:r>
              <a:rPr lang="it-IT" altLang="it-IT" sz="2200" dirty="0" smtClean="0">
                <a:solidFill>
                  <a:srgbClr val="0D2C3D"/>
                </a:solidFill>
                <a:latin typeface="Arial" charset="0"/>
                <a:cs typeface="Arial" charset="0"/>
              </a:rPr>
              <a:t>Evento </a:t>
            </a:r>
            <a:r>
              <a:rPr lang="it-IT" altLang="it-IT" sz="2200" dirty="0">
                <a:solidFill>
                  <a:srgbClr val="0D2C3D"/>
                </a:solidFill>
                <a:latin typeface="Arial" charset="0"/>
                <a:cs typeface="Arial" charset="0"/>
              </a:rPr>
              <a:t>dovuto a carenze organizzative, errori umani e causa  fortuita che ha la potenzialità di condurre ad un infortunio o di</a:t>
            </a:r>
            <a:endParaRPr lang="it-IT" altLang="it-IT" sz="2200" dirty="0">
              <a:latin typeface="Arial" charset="0"/>
              <a:cs typeface="Arial" charset="0"/>
            </a:endParaRPr>
          </a:p>
          <a:p>
            <a:pPr eaLnBrk="1" hangingPunct="1">
              <a:spcBef>
                <a:spcPts val="200"/>
              </a:spcBef>
              <a:buClrTx/>
              <a:buSzTx/>
              <a:buFontTx/>
              <a:buNone/>
            </a:pPr>
            <a:r>
              <a:rPr lang="it-IT" altLang="it-IT" sz="2200" dirty="0">
                <a:solidFill>
                  <a:srgbClr val="0D2C3D"/>
                </a:solidFill>
                <a:latin typeface="Arial" charset="0"/>
                <a:cs typeface="Arial" charset="0"/>
              </a:rPr>
              <a:t>provocare danni alle cose.</a:t>
            </a:r>
            <a:endParaRPr lang="it-IT" altLang="it-IT" sz="2200" dirty="0">
              <a:latin typeface="Arial" charset="0"/>
              <a:cs typeface="Arial" charset="0"/>
            </a:endParaRPr>
          </a:p>
          <a:p>
            <a:pPr eaLnBrk="1" hangingPunct="1">
              <a:spcBef>
                <a:spcPts val="13"/>
              </a:spcBef>
              <a:buClrTx/>
              <a:buSzTx/>
              <a:buFontTx/>
              <a:buNone/>
            </a:pPr>
            <a:endParaRPr lang="it-IT" altLang="it-IT" sz="2100" dirty="0">
              <a:latin typeface="Times New Roman" pitchFamily="18" charset="0"/>
              <a:cs typeface="Times New Roman" pitchFamily="18" charset="0"/>
            </a:endParaRPr>
          </a:p>
          <a:p>
            <a:pPr eaLnBrk="1" hangingPunct="1">
              <a:spcBef>
                <a:spcPct val="0"/>
              </a:spcBef>
              <a:buClrTx/>
              <a:buSzTx/>
              <a:buFontTx/>
              <a:buNone/>
            </a:pPr>
            <a:r>
              <a:rPr lang="it-IT" altLang="it-IT" sz="2000" b="1" dirty="0">
                <a:latin typeface="Arial" charset="0"/>
                <a:cs typeface="Arial" charset="0"/>
              </a:rPr>
              <a:t>Sin dal 1931 lo studioso H. W. Heinrich, oggi considerato uno  dei padri della moderna scienza della previsione degli infortuni,  teorizzò la nota “piramide della sicurezza”</a:t>
            </a:r>
            <a:endParaRPr lang="it-IT" altLang="it-IT" sz="2000" dirty="0">
              <a:latin typeface="Arial" charset="0"/>
              <a:cs typeface="Arial" charset="0"/>
            </a:endParaRPr>
          </a:p>
          <a:p>
            <a:pPr eaLnBrk="1" hangingPunct="1">
              <a:spcBef>
                <a:spcPts val="588"/>
              </a:spcBef>
              <a:buClrTx/>
              <a:buSzTx/>
              <a:buFontTx/>
              <a:buNone/>
            </a:pPr>
            <a:r>
              <a:rPr lang="it-IT" altLang="it-IT" sz="2000" b="1" i="1" dirty="0">
                <a:latin typeface="Arial" charset="0"/>
                <a:cs typeface="Arial" charset="0"/>
              </a:rPr>
              <a:t>“Ad 1 infortunio mortale oppure a  29 infortuni gravi o minori,  corrispondono 300 incidenti  (senza infortunio) che non  vengono registrati o analizzati “</a:t>
            </a:r>
            <a:endParaRPr lang="it-IT" altLang="it-IT" sz="2000" dirty="0">
              <a:latin typeface="Arial" charset="0"/>
              <a:cs typeface="Arial" charset="0"/>
            </a:endParaRPr>
          </a:p>
        </p:txBody>
      </p:sp>
    </p:spTree>
    <p:extLst>
      <p:ext uri="{BB962C8B-B14F-4D97-AF65-F5344CB8AC3E}">
        <p14:creationId xmlns:p14="http://schemas.microsoft.com/office/powerpoint/2010/main" xmlns="" val="36942884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bject 2"/>
          <p:cNvSpPr>
            <a:spLocks/>
          </p:cNvSpPr>
          <p:nvPr/>
        </p:nvSpPr>
        <p:spPr bwMode="auto">
          <a:xfrm>
            <a:off x="4064000" y="1022350"/>
            <a:ext cx="515938" cy="581025"/>
          </a:xfrm>
          <a:custGeom>
            <a:avLst/>
            <a:gdLst>
              <a:gd name="T0" fmla="*/ 109233 w 687070"/>
              <a:gd name="T1" fmla="*/ 0 h 581025"/>
              <a:gd name="T2" fmla="*/ 0 w 687070"/>
              <a:gd name="T3" fmla="*/ 580516 h 581025"/>
              <a:gd name="T4" fmla="*/ 218468 w 687070"/>
              <a:gd name="T5" fmla="*/ 580516 h 581025"/>
              <a:gd name="T6" fmla="*/ 109233 w 687070"/>
              <a:gd name="T7" fmla="*/ 0 h 5810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7070" h="581025">
                <a:moveTo>
                  <a:pt x="343535" y="0"/>
                </a:moveTo>
                <a:lnTo>
                  <a:pt x="0" y="580516"/>
                </a:lnTo>
                <a:lnTo>
                  <a:pt x="687070" y="580516"/>
                </a:lnTo>
                <a:lnTo>
                  <a:pt x="343535" y="0"/>
                </a:lnTo>
                <a:close/>
              </a:path>
            </a:pathLst>
          </a:cu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it-IT"/>
          </a:p>
        </p:txBody>
      </p:sp>
      <p:sp>
        <p:nvSpPr>
          <p:cNvPr id="22531" name="object 3"/>
          <p:cNvSpPr>
            <a:spLocks/>
          </p:cNvSpPr>
          <p:nvPr/>
        </p:nvSpPr>
        <p:spPr bwMode="auto">
          <a:xfrm>
            <a:off x="4043363" y="995363"/>
            <a:ext cx="557212" cy="635000"/>
          </a:xfrm>
          <a:custGeom>
            <a:avLst/>
            <a:gdLst>
              <a:gd name="T0" fmla="*/ 117814 w 742314"/>
              <a:gd name="T1" fmla="*/ 0 h 635635"/>
              <a:gd name="T2" fmla="*/ 1205 w 742314"/>
              <a:gd name="T3" fmla="*/ 591735 h 635635"/>
              <a:gd name="T4" fmla="*/ 0 w 742314"/>
              <a:gd name="T5" fmla="*/ 605476 h 635635"/>
              <a:gd name="T6" fmla="*/ 269 w 742314"/>
              <a:gd name="T7" fmla="*/ 612565 h 635635"/>
              <a:gd name="T8" fmla="*/ 8745 w 742314"/>
              <a:gd name="T9" fmla="*/ 633099 h 635635"/>
              <a:gd name="T10" fmla="*/ 226883 w 742314"/>
              <a:gd name="T11" fmla="*/ 633099 h 635635"/>
              <a:gd name="T12" fmla="*/ 235622 w 742314"/>
              <a:gd name="T13" fmla="*/ 605476 h 635635"/>
              <a:gd name="T14" fmla="*/ 235392 w 742314"/>
              <a:gd name="T15" fmla="*/ 600210 h 635635"/>
              <a:gd name="T16" fmla="*/ 11769 w 742314"/>
              <a:gd name="T17" fmla="*/ 600210 h 635635"/>
              <a:gd name="T18" fmla="*/ 117814 w 742314"/>
              <a:gd name="T19" fmla="*/ 38202 h 635635"/>
              <a:gd name="T20" fmla="*/ 129968 w 742314"/>
              <a:gd name="T21" fmla="*/ 38202 h 635635"/>
              <a:gd name="T22" fmla="*/ 125314 w 742314"/>
              <a:gd name="T23" fmla="*/ 13532 h 635635"/>
              <a:gd name="T24" fmla="*/ 123909 w 742314"/>
              <a:gd name="T25" fmla="*/ 7897 h 635635"/>
              <a:gd name="T26" fmla="*/ 122123 w 742314"/>
              <a:gd name="T27" fmla="*/ 3635 h 635635"/>
              <a:gd name="T28" fmla="*/ 120057 w 742314"/>
              <a:gd name="T29" fmla="*/ 940 h 635635"/>
              <a:gd name="T30" fmla="*/ 117814 w 742314"/>
              <a:gd name="T31" fmla="*/ 0 h 635635"/>
              <a:gd name="T32" fmla="*/ 129968 w 742314"/>
              <a:gd name="T33" fmla="*/ 38202 h 635635"/>
              <a:gd name="T34" fmla="*/ 117814 w 742314"/>
              <a:gd name="T35" fmla="*/ 38202 h 635635"/>
              <a:gd name="T36" fmla="*/ 223818 w 742314"/>
              <a:gd name="T37" fmla="*/ 600210 h 635635"/>
              <a:gd name="T38" fmla="*/ 235392 w 742314"/>
              <a:gd name="T39" fmla="*/ 600210 h 635635"/>
              <a:gd name="T40" fmla="*/ 235314 w 742314"/>
              <a:gd name="T41" fmla="*/ 598410 h 635635"/>
              <a:gd name="T42" fmla="*/ 234423 w 742314"/>
              <a:gd name="T43" fmla="*/ 591735 h 635635"/>
              <a:gd name="T44" fmla="*/ 129968 w 742314"/>
              <a:gd name="T45" fmla="*/ 38202 h 635635"/>
              <a:gd name="T46" fmla="*/ 117814 w 742314"/>
              <a:gd name="T47" fmla="*/ 59704 h 635635"/>
              <a:gd name="T48" fmla="*/ 17898 w 742314"/>
              <a:gd name="T49" fmla="*/ 589206 h 635635"/>
              <a:gd name="T50" fmla="*/ 217690 w 742314"/>
              <a:gd name="T51" fmla="*/ 589206 h 635635"/>
              <a:gd name="T52" fmla="*/ 215638 w 742314"/>
              <a:gd name="T53" fmla="*/ 578328 h 635635"/>
              <a:gd name="T54" fmla="*/ 24027 w 742314"/>
              <a:gd name="T55" fmla="*/ 578328 h 635635"/>
              <a:gd name="T56" fmla="*/ 117814 w 742314"/>
              <a:gd name="T57" fmla="*/ 81210 h 635635"/>
              <a:gd name="T58" fmla="*/ 121870 w 742314"/>
              <a:gd name="T59" fmla="*/ 81210 h 635635"/>
              <a:gd name="T60" fmla="*/ 117814 w 742314"/>
              <a:gd name="T61" fmla="*/ 59704 h 635635"/>
              <a:gd name="T62" fmla="*/ 121870 w 742314"/>
              <a:gd name="T63" fmla="*/ 81210 h 635635"/>
              <a:gd name="T64" fmla="*/ 117814 w 742314"/>
              <a:gd name="T65" fmla="*/ 81210 h 635635"/>
              <a:gd name="T66" fmla="*/ 211561 w 742314"/>
              <a:gd name="T67" fmla="*/ 578328 h 635635"/>
              <a:gd name="T68" fmla="*/ 215638 w 742314"/>
              <a:gd name="T69" fmla="*/ 578328 h 635635"/>
              <a:gd name="T70" fmla="*/ 121870 w 742314"/>
              <a:gd name="T71" fmla="*/ 81210 h 6356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42314" h="635635">
                <a:moveTo>
                  <a:pt x="371078" y="0"/>
                </a:moveTo>
                <a:lnTo>
                  <a:pt x="3794" y="594106"/>
                </a:lnTo>
                <a:lnTo>
                  <a:pt x="0" y="607901"/>
                </a:lnTo>
                <a:lnTo>
                  <a:pt x="847" y="615019"/>
                </a:lnTo>
                <a:lnTo>
                  <a:pt x="27543" y="635635"/>
                </a:lnTo>
                <a:lnTo>
                  <a:pt x="714613" y="635635"/>
                </a:lnTo>
                <a:lnTo>
                  <a:pt x="742140" y="607901"/>
                </a:lnTo>
                <a:lnTo>
                  <a:pt x="741415" y="602614"/>
                </a:lnTo>
                <a:lnTo>
                  <a:pt x="37068" y="602614"/>
                </a:lnTo>
                <a:lnTo>
                  <a:pt x="371078" y="38354"/>
                </a:lnTo>
                <a:lnTo>
                  <a:pt x="409360" y="38354"/>
                </a:lnTo>
                <a:lnTo>
                  <a:pt x="394700" y="13588"/>
                </a:lnTo>
                <a:lnTo>
                  <a:pt x="390276" y="7929"/>
                </a:lnTo>
                <a:lnTo>
                  <a:pt x="384651" y="3651"/>
                </a:lnTo>
                <a:lnTo>
                  <a:pt x="378144" y="944"/>
                </a:lnTo>
                <a:lnTo>
                  <a:pt x="371078" y="0"/>
                </a:lnTo>
                <a:close/>
              </a:path>
              <a:path w="742314" h="635635">
                <a:moveTo>
                  <a:pt x="409360" y="38354"/>
                </a:moveTo>
                <a:lnTo>
                  <a:pt x="371078" y="38354"/>
                </a:lnTo>
                <a:lnTo>
                  <a:pt x="704961" y="602614"/>
                </a:lnTo>
                <a:lnTo>
                  <a:pt x="741415" y="602614"/>
                </a:lnTo>
                <a:lnTo>
                  <a:pt x="741168" y="600807"/>
                </a:lnTo>
                <a:lnTo>
                  <a:pt x="738362" y="594106"/>
                </a:lnTo>
                <a:lnTo>
                  <a:pt x="409360" y="38354"/>
                </a:lnTo>
                <a:close/>
              </a:path>
              <a:path w="742314" h="635635">
                <a:moveTo>
                  <a:pt x="371078" y="59944"/>
                </a:moveTo>
                <a:lnTo>
                  <a:pt x="56372" y="591566"/>
                </a:lnTo>
                <a:lnTo>
                  <a:pt x="685657" y="591566"/>
                </a:lnTo>
                <a:lnTo>
                  <a:pt x="679194" y="580644"/>
                </a:lnTo>
                <a:lnTo>
                  <a:pt x="75676" y="580644"/>
                </a:lnTo>
                <a:lnTo>
                  <a:pt x="371078" y="81534"/>
                </a:lnTo>
                <a:lnTo>
                  <a:pt x="383853" y="81534"/>
                </a:lnTo>
                <a:lnTo>
                  <a:pt x="371078" y="59944"/>
                </a:lnTo>
                <a:close/>
              </a:path>
              <a:path w="742314" h="635635">
                <a:moveTo>
                  <a:pt x="383853" y="81534"/>
                </a:moveTo>
                <a:lnTo>
                  <a:pt x="371078" y="81534"/>
                </a:lnTo>
                <a:lnTo>
                  <a:pt x="666353" y="580644"/>
                </a:lnTo>
                <a:lnTo>
                  <a:pt x="679194" y="580644"/>
                </a:lnTo>
                <a:lnTo>
                  <a:pt x="383853" y="8153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it-IT"/>
          </a:p>
        </p:txBody>
      </p:sp>
      <p:sp>
        <p:nvSpPr>
          <p:cNvPr id="22532" name="object 4"/>
          <p:cNvSpPr>
            <a:spLocks/>
          </p:cNvSpPr>
          <p:nvPr/>
        </p:nvSpPr>
        <p:spPr bwMode="auto">
          <a:xfrm>
            <a:off x="3806825" y="1603375"/>
            <a:ext cx="1030288" cy="581025"/>
          </a:xfrm>
          <a:custGeom>
            <a:avLst/>
            <a:gdLst>
              <a:gd name="T0" fmla="*/ 325127 w 1374775"/>
              <a:gd name="T1" fmla="*/ 0 h 581025"/>
              <a:gd name="T2" fmla="*/ 108403 w 1374775"/>
              <a:gd name="T3" fmla="*/ 0 h 581025"/>
              <a:gd name="T4" fmla="*/ 0 w 1374775"/>
              <a:gd name="T5" fmla="*/ 580644 h 581025"/>
              <a:gd name="T6" fmla="*/ 433530 w 1374775"/>
              <a:gd name="T7" fmla="*/ 580644 h 581025"/>
              <a:gd name="T8" fmla="*/ 325127 w 1374775"/>
              <a:gd name="T9" fmla="*/ 0 h 581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4775" h="581025">
                <a:moveTo>
                  <a:pt x="1030732" y="0"/>
                </a:moveTo>
                <a:lnTo>
                  <a:pt x="343662" y="0"/>
                </a:lnTo>
                <a:lnTo>
                  <a:pt x="0" y="580644"/>
                </a:lnTo>
                <a:lnTo>
                  <a:pt x="1374394" y="580644"/>
                </a:lnTo>
                <a:lnTo>
                  <a:pt x="1030732" y="0"/>
                </a:lnTo>
                <a:close/>
              </a:path>
            </a:pathLst>
          </a:custGeom>
          <a:solidFill>
            <a:srgbClr val="FFC0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it-IT"/>
          </a:p>
        </p:txBody>
      </p:sp>
      <p:sp>
        <p:nvSpPr>
          <p:cNvPr id="22533" name="object 5"/>
          <p:cNvSpPr>
            <a:spLocks/>
          </p:cNvSpPr>
          <p:nvPr/>
        </p:nvSpPr>
        <p:spPr bwMode="auto">
          <a:xfrm>
            <a:off x="3786188" y="1574800"/>
            <a:ext cx="1071562" cy="636588"/>
          </a:xfrm>
          <a:custGeom>
            <a:avLst/>
            <a:gdLst>
              <a:gd name="T0" fmla="*/ 334224 w 1429385"/>
              <a:gd name="T1" fmla="*/ 0 h 635635"/>
              <a:gd name="T2" fmla="*/ 117217 w 1429385"/>
              <a:gd name="T3" fmla="*/ 0 h 635635"/>
              <a:gd name="T4" fmla="*/ 114962 w 1429385"/>
              <a:gd name="T5" fmla="*/ 928 h 635635"/>
              <a:gd name="T6" fmla="*/ 1213 w 1429385"/>
              <a:gd name="T7" fmla="*/ 597676 h 635635"/>
              <a:gd name="T8" fmla="*/ 0 w 1429385"/>
              <a:gd name="T9" fmla="*/ 611443 h 635635"/>
              <a:gd name="T10" fmla="*/ 277 w 1429385"/>
              <a:gd name="T11" fmla="*/ 618590 h 635635"/>
              <a:gd name="T12" fmla="*/ 8674 w 1429385"/>
              <a:gd name="T13" fmla="*/ 639327 h 635635"/>
              <a:gd name="T14" fmla="*/ 442767 w 1429385"/>
              <a:gd name="T15" fmla="*/ 639327 h 635635"/>
              <a:gd name="T16" fmla="*/ 451442 w 1429385"/>
              <a:gd name="T17" fmla="*/ 611443 h 635635"/>
              <a:gd name="T18" fmla="*/ 451209 w 1429385"/>
              <a:gd name="T19" fmla="*/ 606109 h 635635"/>
              <a:gd name="T20" fmla="*/ 11723 w 1429385"/>
              <a:gd name="T21" fmla="*/ 606109 h 635635"/>
              <a:gd name="T22" fmla="*/ 118180 w 1429385"/>
              <a:gd name="T23" fmla="*/ 33219 h 635635"/>
              <a:gd name="T24" fmla="*/ 345380 w 1429385"/>
              <a:gd name="T25" fmla="*/ 33219 h 635635"/>
              <a:gd name="T26" fmla="*/ 341725 w 1429385"/>
              <a:gd name="T27" fmla="*/ 13542 h 635635"/>
              <a:gd name="T28" fmla="*/ 340328 w 1429385"/>
              <a:gd name="T29" fmla="*/ 7870 h 635635"/>
              <a:gd name="T30" fmla="*/ 338546 w 1429385"/>
              <a:gd name="T31" fmla="*/ 3607 h 635635"/>
              <a:gd name="T32" fmla="*/ 336480 w 1429385"/>
              <a:gd name="T33" fmla="*/ 928 h 635635"/>
              <a:gd name="T34" fmla="*/ 334224 w 1429385"/>
              <a:gd name="T35" fmla="*/ 0 h 635635"/>
              <a:gd name="T36" fmla="*/ 345380 w 1429385"/>
              <a:gd name="T37" fmla="*/ 33219 h 635635"/>
              <a:gd name="T38" fmla="*/ 333261 w 1429385"/>
              <a:gd name="T39" fmla="*/ 33219 h 635635"/>
              <a:gd name="T40" fmla="*/ 439719 w 1429385"/>
              <a:gd name="T41" fmla="*/ 606109 h 635635"/>
              <a:gd name="T42" fmla="*/ 451209 w 1429385"/>
              <a:gd name="T43" fmla="*/ 606109 h 635635"/>
              <a:gd name="T44" fmla="*/ 451133 w 1429385"/>
              <a:gd name="T45" fmla="*/ 604344 h 635635"/>
              <a:gd name="T46" fmla="*/ 450229 w 1429385"/>
              <a:gd name="T47" fmla="*/ 597676 h 635635"/>
              <a:gd name="T48" fmla="*/ 345380 w 1429385"/>
              <a:gd name="T49" fmla="*/ 33219 h 635635"/>
              <a:gd name="T50" fmla="*/ 331256 w 1429385"/>
              <a:gd name="T51" fmla="*/ 44205 h 635635"/>
              <a:gd name="T52" fmla="*/ 120186 w 1429385"/>
              <a:gd name="T53" fmla="*/ 44205 h 635635"/>
              <a:gd name="T54" fmla="*/ 17820 w 1429385"/>
              <a:gd name="T55" fmla="*/ 595121 h 635635"/>
              <a:gd name="T56" fmla="*/ 433622 w 1429385"/>
              <a:gd name="T57" fmla="*/ 595121 h 635635"/>
              <a:gd name="T58" fmla="*/ 431557 w 1429385"/>
              <a:gd name="T59" fmla="*/ 584005 h 635635"/>
              <a:gd name="T60" fmla="*/ 23917 w 1429385"/>
              <a:gd name="T61" fmla="*/ 584005 h 635635"/>
              <a:gd name="T62" fmla="*/ 122152 w 1429385"/>
              <a:gd name="T63" fmla="*/ 55321 h 635635"/>
              <a:gd name="T64" fmla="*/ 333321 w 1429385"/>
              <a:gd name="T65" fmla="*/ 55321 h 635635"/>
              <a:gd name="T66" fmla="*/ 331256 w 1429385"/>
              <a:gd name="T67" fmla="*/ 44205 h 635635"/>
              <a:gd name="T68" fmla="*/ 333321 w 1429385"/>
              <a:gd name="T69" fmla="*/ 55321 h 635635"/>
              <a:gd name="T70" fmla="*/ 329291 w 1429385"/>
              <a:gd name="T71" fmla="*/ 55321 h 635635"/>
              <a:gd name="T72" fmla="*/ 427525 w 1429385"/>
              <a:gd name="T73" fmla="*/ 584005 h 635635"/>
              <a:gd name="T74" fmla="*/ 431557 w 1429385"/>
              <a:gd name="T75" fmla="*/ 584005 h 635635"/>
              <a:gd name="T76" fmla="*/ 333321 w 1429385"/>
              <a:gd name="T77" fmla="*/ 55321 h 635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29385" h="635635">
                <a:moveTo>
                  <a:pt x="1058195" y="0"/>
                </a:moveTo>
                <a:lnTo>
                  <a:pt x="371125" y="0"/>
                </a:lnTo>
                <a:lnTo>
                  <a:pt x="363985" y="924"/>
                </a:lnTo>
                <a:lnTo>
                  <a:pt x="3841" y="594105"/>
                </a:lnTo>
                <a:lnTo>
                  <a:pt x="0" y="607790"/>
                </a:lnTo>
                <a:lnTo>
                  <a:pt x="877" y="614894"/>
                </a:lnTo>
                <a:lnTo>
                  <a:pt x="27463" y="635507"/>
                </a:lnTo>
                <a:lnTo>
                  <a:pt x="1401857" y="635507"/>
                </a:lnTo>
                <a:lnTo>
                  <a:pt x="1429321" y="607790"/>
                </a:lnTo>
                <a:lnTo>
                  <a:pt x="1428584" y="602488"/>
                </a:lnTo>
                <a:lnTo>
                  <a:pt x="37115" y="602488"/>
                </a:lnTo>
                <a:lnTo>
                  <a:pt x="374173" y="33019"/>
                </a:lnTo>
                <a:lnTo>
                  <a:pt x="1093516" y="33019"/>
                </a:lnTo>
                <a:lnTo>
                  <a:pt x="1081944" y="13462"/>
                </a:lnTo>
                <a:lnTo>
                  <a:pt x="1077519" y="7822"/>
                </a:lnTo>
                <a:lnTo>
                  <a:pt x="1071880" y="3587"/>
                </a:lnTo>
                <a:lnTo>
                  <a:pt x="1065335" y="924"/>
                </a:lnTo>
                <a:lnTo>
                  <a:pt x="1058195" y="0"/>
                </a:lnTo>
                <a:close/>
              </a:path>
              <a:path w="1429385" h="635635">
                <a:moveTo>
                  <a:pt x="1093516" y="33019"/>
                </a:moveTo>
                <a:lnTo>
                  <a:pt x="1055147" y="33019"/>
                </a:lnTo>
                <a:lnTo>
                  <a:pt x="1392205" y="602488"/>
                </a:lnTo>
                <a:lnTo>
                  <a:pt x="1428584" y="602488"/>
                </a:lnTo>
                <a:lnTo>
                  <a:pt x="1428341" y="600733"/>
                </a:lnTo>
                <a:lnTo>
                  <a:pt x="1425479" y="594105"/>
                </a:lnTo>
                <a:lnTo>
                  <a:pt x="1093516" y="33019"/>
                </a:lnTo>
                <a:close/>
              </a:path>
              <a:path w="1429385" h="635635">
                <a:moveTo>
                  <a:pt x="1048797" y="43941"/>
                </a:moveTo>
                <a:lnTo>
                  <a:pt x="380523" y="43941"/>
                </a:lnTo>
                <a:lnTo>
                  <a:pt x="56419" y="591565"/>
                </a:lnTo>
                <a:lnTo>
                  <a:pt x="1372901" y="591565"/>
                </a:lnTo>
                <a:lnTo>
                  <a:pt x="1366362" y="580516"/>
                </a:lnTo>
                <a:lnTo>
                  <a:pt x="75723" y="580516"/>
                </a:lnTo>
                <a:lnTo>
                  <a:pt x="386746" y="54990"/>
                </a:lnTo>
                <a:lnTo>
                  <a:pt x="1055336" y="54990"/>
                </a:lnTo>
                <a:lnTo>
                  <a:pt x="1048797" y="43941"/>
                </a:lnTo>
                <a:close/>
              </a:path>
              <a:path w="1429385" h="635635">
                <a:moveTo>
                  <a:pt x="1055336" y="54990"/>
                </a:moveTo>
                <a:lnTo>
                  <a:pt x="1042574" y="54990"/>
                </a:lnTo>
                <a:lnTo>
                  <a:pt x="1353597" y="580516"/>
                </a:lnTo>
                <a:lnTo>
                  <a:pt x="1366362" y="580516"/>
                </a:lnTo>
                <a:lnTo>
                  <a:pt x="1055336" y="5499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it-IT"/>
          </a:p>
        </p:txBody>
      </p:sp>
      <p:sp>
        <p:nvSpPr>
          <p:cNvPr id="22534" name="object 6"/>
          <p:cNvSpPr>
            <a:spLocks/>
          </p:cNvSpPr>
          <p:nvPr/>
        </p:nvSpPr>
        <p:spPr bwMode="auto">
          <a:xfrm>
            <a:off x="3549650" y="2182813"/>
            <a:ext cx="1546225" cy="581025"/>
          </a:xfrm>
          <a:custGeom>
            <a:avLst/>
            <a:gdLst>
              <a:gd name="T0" fmla="*/ 543340 w 2061845"/>
              <a:gd name="T1" fmla="*/ 0 h 581025"/>
              <a:gd name="T2" fmla="*/ 108652 w 2061845"/>
              <a:gd name="T3" fmla="*/ 0 h 581025"/>
              <a:gd name="T4" fmla="*/ 0 w 2061845"/>
              <a:gd name="T5" fmla="*/ 580516 h 581025"/>
              <a:gd name="T6" fmla="*/ 651992 w 2061845"/>
              <a:gd name="T7" fmla="*/ 580516 h 581025"/>
              <a:gd name="T8" fmla="*/ 543340 w 2061845"/>
              <a:gd name="T9" fmla="*/ 0 h 581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1845" h="581025">
                <a:moveTo>
                  <a:pt x="1717929" y="0"/>
                </a:moveTo>
                <a:lnTo>
                  <a:pt x="343534" y="0"/>
                </a:lnTo>
                <a:lnTo>
                  <a:pt x="0" y="580516"/>
                </a:lnTo>
                <a:lnTo>
                  <a:pt x="2061464" y="580516"/>
                </a:lnTo>
                <a:lnTo>
                  <a:pt x="1717929" y="0"/>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it-IT"/>
          </a:p>
        </p:txBody>
      </p:sp>
      <p:sp>
        <p:nvSpPr>
          <p:cNvPr id="22535" name="object 7"/>
          <p:cNvSpPr>
            <a:spLocks/>
          </p:cNvSpPr>
          <p:nvPr/>
        </p:nvSpPr>
        <p:spPr bwMode="auto">
          <a:xfrm>
            <a:off x="3529013" y="2155825"/>
            <a:ext cx="1587500" cy="635000"/>
          </a:xfrm>
          <a:custGeom>
            <a:avLst/>
            <a:gdLst>
              <a:gd name="T0" fmla="*/ 551831 w 2117090"/>
              <a:gd name="T1" fmla="*/ 0 h 635635"/>
              <a:gd name="T2" fmla="*/ 117313 w 2117090"/>
              <a:gd name="T3" fmla="*/ 0 h 635635"/>
              <a:gd name="T4" fmla="*/ 115079 w 2117090"/>
              <a:gd name="T5" fmla="*/ 940 h 635635"/>
              <a:gd name="T6" fmla="*/ 1195 w 2117090"/>
              <a:gd name="T7" fmla="*/ 591735 h 635635"/>
              <a:gd name="T8" fmla="*/ 0 w 2117090"/>
              <a:gd name="T9" fmla="*/ 605460 h 635635"/>
              <a:gd name="T10" fmla="*/ 280 w 2117090"/>
              <a:gd name="T11" fmla="*/ 612511 h 635635"/>
              <a:gd name="T12" fmla="*/ 8703 w 2117090"/>
              <a:gd name="T13" fmla="*/ 633099 h 635635"/>
              <a:gd name="T14" fmla="*/ 660442 w 2117090"/>
              <a:gd name="T15" fmla="*/ 633099 h 635635"/>
              <a:gd name="T16" fmla="*/ 669139 w 2117090"/>
              <a:gd name="T17" fmla="*/ 605460 h 635635"/>
              <a:gd name="T18" fmla="*/ 668901 w 2117090"/>
              <a:gd name="T19" fmla="*/ 600210 h 635635"/>
              <a:gd name="T20" fmla="*/ 11755 w 2117090"/>
              <a:gd name="T21" fmla="*/ 600210 h 635635"/>
              <a:gd name="T22" fmla="*/ 118316 w 2117090"/>
              <a:gd name="T23" fmla="*/ 32888 h 635635"/>
              <a:gd name="T24" fmla="*/ 562935 w 2117090"/>
              <a:gd name="T25" fmla="*/ 32888 h 635635"/>
              <a:gd name="T26" fmla="*/ 559300 w 2117090"/>
              <a:gd name="T27" fmla="*/ 13532 h 635635"/>
              <a:gd name="T28" fmla="*/ 557902 w 2117090"/>
              <a:gd name="T29" fmla="*/ 7897 h 635635"/>
              <a:gd name="T30" fmla="*/ 556123 w 2117090"/>
              <a:gd name="T31" fmla="*/ 3635 h 635635"/>
              <a:gd name="T32" fmla="*/ 554066 w 2117090"/>
              <a:gd name="T33" fmla="*/ 940 h 635635"/>
              <a:gd name="T34" fmla="*/ 551831 w 2117090"/>
              <a:gd name="T35" fmla="*/ 0 h 635635"/>
              <a:gd name="T36" fmla="*/ 562935 w 2117090"/>
              <a:gd name="T37" fmla="*/ 32888 h 635635"/>
              <a:gd name="T38" fmla="*/ 550828 w 2117090"/>
              <a:gd name="T39" fmla="*/ 32888 h 635635"/>
              <a:gd name="T40" fmla="*/ 657390 w 2117090"/>
              <a:gd name="T41" fmla="*/ 600210 h 635635"/>
              <a:gd name="T42" fmla="*/ 668901 w 2117090"/>
              <a:gd name="T43" fmla="*/ 600210 h 635635"/>
              <a:gd name="T44" fmla="*/ 668820 w 2117090"/>
              <a:gd name="T45" fmla="*/ 598408 h 635635"/>
              <a:gd name="T46" fmla="*/ 667909 w 2117090"/>
              <a:gd name="T47" fmla="*/ 591735 h 635635"/>
              <a:gd name="T48" fmla="*/ 562935 w 2117090"/>
              <a:gd name="T49" fmla="*/ 32888 h 635635"/>
              <a:gd name="T50" fmla="*/ 548820 w 2117090"/>
              <a:gd name="T51" fmla="*/ 43893 h 635635"/>
              <a:gd name="T52" fmla="*/ 120283 w 2117090"/>
              <a:gd name="T53" fmla="*/ 43893 h 635635"/>
              <a:gd name="T54" fmla="*/ 17857 w 2117090"/>
              <a:gd name="T55" fmla="*/ 589205 h 635635"/>
              <a:gd name="T56" fmla="*/ 651287 w 2117090"/>
              <a:gd name="T57" fmla="*/ 589205 h 635635"/>
              <a:gd name="T58" fmla="*/ 649243 w 2117090"/>
              <a:gd name="T59" fmla="*/ 578328 h 635635"/>
              <a:gd name="T60" fmla="*/ 23960 w 2117090"/>
              <a:gd name="T61" fmla="*/ 578328 h 635635"/>
              <a:gd name="T62" fmla="*/ 122291 w 2117090"/>
              <a:gd name="T63" fmla="*/ 54770 h 635635"/>
              <a:gd name="T64" fmla="*/ 550865 w 2117090"/>
              <a:gd name="T65" fmla="*/ 54770 h 635635"/>
              <a:gd name="T66" fmla="*/ 548820 w 2117090"/>
              <a:gd name="T67" fmla="*/ 43893 h 635635"/>
              <a:gd name="T68" fmla="*/ 550865 w 2117090"/>
              <a:gd name="T69" fmla="*/ 54770 h 635635"/>
              <a:gd name="T70" fmla="*/ 546853 w 2117090"/>
              <a:gd name="T71" fmla="*/ 54770 h 635635"/>
              <a:gd name="T72" fmla="*/ 645184 w 2117090"/>
              <a:gd name="T73" fmla="*/ 578328 h 635635"/>
              <a:gd name="T74" fmla="*/ 649243 w 2117090"/>
              <a:gd name="T75" fmla="*/ 578328 h 635635"/>
              <a:gd name="T76" fmla="*/ 550865 w 2117090"/>
              <a:gd name="T77" fmla="*/ 54770 h 635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17090" h="635635">
                <a:moveTo>
                  <a:pt x="1745456" y="0"/>
                </a:moveTo>
                <a:lnTo>
                  <a:pt x="371062" y="0"/>
                </a:lnTo>
                <a:lnTo>
                  <a:pt x="363995" y="944"/>
                </a:lnTo>
                <a:lnTo>
                  <a:pt x="3778" y="594106"/>
                </a:lnTo>
                <a:lnTo>
                  <a:pt x="0" y="607885"/>
                </a:lnTo>
                <a:lnTo>
                  <a:pt x="885" y="614965"/>
                </a:lnTo>
                <a:lnTo>
                  <a:pt x="27527" y="635635"/>
                </a:lnTo>
                <a:lnTo>
                  <a:pt x="2088991" y="635635"/>
                </a:lnTo>
                <a:lnTo>
                  <a:pt x="2116502" y="607885"/>
                </a:lnTo>
                <a:lnTo>
                  <a:pt x="2115750" y="602614"/>
                </a:lnTo>
                <a:lnTo>
                  <a:pt x="37179" y="602614"/>
                </a:lnTo>
                <a:lnTo>
                  <a:pt x="374237" y="33020"/>
                </a:lnTo>
                <a:lnTo>
                  <a:pt x="1780577" y="33020"/>
                </a:lnTo>
                <a:lnTo>
                  <a:pt x="1769078" y="13588"/>
                </a:lnTo>
                <a:lnTo>
                  <a:pt x="1764655" y="7929"/>
                </a:lnTo>
                <a:lnTo>
                  <a:pt x="1759029" y="3651"/>
                </a:lnTo>
                <a:lnTo>
                  <a:pt x="1752522" y="944"/>
                </a:lnTo>
                <a:lnTo>
                  <a:pt x="1745456" y="0"/>
                </a:lnTo>
                <a:close/>
              </a:path>
              <a:path w="2117090" h="635635">
                <a:moveTo>
                  <a:pt x="1780577" y="33020"/>
                </a:moveTo>
                <a:lnTo>
                  <a:pt x="1742281" y="33020"/>
                </a:lnTo>
                <a:lnTo>
                  <a:pt x="2079339" y="602614"/>
                </a:lnTo>
                <a:lnTo>
                  <a:pt x="2115750" y="602614"/>
                </a:lnTo>
                <a:lnTo>
                  <a:pt x="2115492" y="600805"/>
                </a:lnTo>
                <a:lnTo>
                  <a:pt x="2112613" y="594106"/>
                </a:lnTo>
                <a:lnTo>
                  <a:pt x="1780577" y="33020"/>
                </a:lnTo>
                <a:close/>
              </a:path>
              <a:path w="2117090" h="635635">
                <a:moveTo>
                  <a:pt x="1735931" y="44069"/>
                </a:moveTo>
                <a:lnTo>
                  <a:pt x="380460" y="44069"/>
                </a:lnTo>
                <a:lnTo>
                  <a:pt x="56483" y="591565"/>
                </a:lnTo>
                <a:lnTo>
                  <a:pt x="2060035" y="591565"/>
                </a:lnTo>
                <a:lnTo>
                  <a:pt x="2053569" y="580644"/>
                </a:lnTo>
                <a:lnTo>
                  <a:pt x="75787" y="580644"/>
                </a:lnTo>
                <a:lnTo>
                  <a:pt x="386810" y="54990"/>
                </a:lnTo>
                <a:lnTo>
                  <a:pt x="1742396" y="54990"/>
                </a:lnTo>
                <a:lnTo>
                  <a:pt x="1735931" y="44069"/>
                </a:lnTo>
                <a:close/>
              </a:path>
              <a:path w="2117090" h="635635">
                <a:moveTo>
                  <a:pt x="1742396" y="54990"/>
                </a:moveTo>
                <a:lnTo>
                  <a:pt x="1729708" y="54990"/>
                </a:lnTo>
                <a:lnTo>
                  <a:pt x="2040731" y="580644"/>
                </a:lnTo>
                <a:lnTo>
                  <a:pt x="2053569" y="580644"/>
                </a:lnTo>
                <a:lnTo>
                  <a:pt x="1742396" y="5499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it-IT"/>
          </a:p>
        </p:txBody>
      </p:sp>
      <p:sp>
        <p:nvSpPr>
          <p:cNvPr id="22536" name="object 8"/>
          <p:cNvSpPr>
            <a:spLocks/>
          </p:cNvSpPr>
          <p:nvPr/>
        </p:nvSpPr>
        <p:spPr bwMode="auto">
          <a:xfrm>
            <a:off x="3290888" y="2763838"/>
            <a:ext cx="2062162" cy="581025"/>
          </a:xfrm>
          <a:custGeom>
            <a:avLst/>
            <a:gdLst>
              <a:gd name="T0" fmla="*/ 761699 w 2748915"/>
              <a:gd name="T1" fmla="*/ 0 h 581025"/>
              <a:gd name="T2" fmla="*/ 108837 w 2748915"/>
              <a:gd name="T3" fmla="*/ 0 h 581025"/>
              <a:gd name="T4" fmla="*/ 0 w 2748915"/>
              <a:gd name="T5" fmla="*/ 580644 h 581025"/>
              <a:gd name="T6" fmla="*/ 870496 w 2748915"/>
              <a:gd name="T7" fmla="*/ 580644 h 581025"/>
              <a:gd name="T8" fmla="*/ 761699 w 2748915"/>
              <a:gd name="T9" fmla="*/ 0 h 581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48915" h="581025">
                <a:moveTo>
                  <a:pt x="2405126" y="0"/>
                </a:moveTo>
                <a:lnTo>
                  <a:pt x="343662" y="0"/>
                </a:lnTo>
                <a:lnTo>
                  <a:pt x="0" y="580644"/>
                </a:lnTo>
                <a:lnTo>
                  <a:pt x="2748660" y="580644"/>
                </a:lnTo>
                <a:lnTo>
                  <a:pt x="2405126" y="0"/>
                </a:lnTo>
                <a:close/>
              </a:path>
            </a:pathLst>
          </a:custGeom>
          <a:solidFill>
            <a:srgbClr val="CCFF33"/>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it-IT"/>
          </a:p>
        </p:txBody>
      </p:sp>
      <p:sp>
        <p:nvSpPr>
          <p:cNvPr id="22537" name="object 9"/>
          <p:cNvSpPr>
            <a:spLocks/>
          </p:cNvSpPr>
          <p:nvPr/>
        </p:nvSpPr>
        <p:spPr bwMode="auto">
          <a:xfrm>
            <a:off x="3270250" y="2736850"/>
            <a:ext cx="2103438" cy="635000"/>
          </a:xfrm>
          <a:custGeom>
            <a:avLst/>
            <a:gdLst>
              <a:gd name="T0" fmla="*/ 770137 w 2804160"/>
              <a:gd name="T1" fmla="*/ 0 h 635635"/>
              <a:gd name="T2" fmla="*/ 117483 w 2804160"/>
              <a:gd name="T3" fmla="*/ 0 h 635635"/>
              <a:gd name="T4" fmla="*/ 115223 w 2804160"/>
              <a:gd name="T5" fmla="*/ 920 h 635635"/>
              <a:gd name="T6" fmla="*/ 1201 w 2804160"/>
              <a:gd name="T7" fmla="*/ 591608 h 635635"/>
              <a:gd name="T8" fmla="*/ 0 w 2804160"/>
              <a:gd name="T9" fmla="*/ 605349 h 635635"/>
              <a:gd name="T10" fmla="*/ 268 w 2804160"/>
              <a:gd name="T11" fmla="*/ 612439 h 635635"/>
              <a:gd name="T12" fmla="*/ 8680 w 2804160"/>
              <a:gd name="T13" fmla="*/ 632971 h 635635"/>
              <a:gd name="T14" fmla="*/ 878900 w 2804160"/>
              <a:gd name="T15" fmla="*/ 632971 h 635635"/>
              <a:gd name="T16" fmla="*/ 887614 w 2804160"/>
              <a:gd name="T17" fmla="*/ 605349 h 635635"/>
              <a:gd name="T18" fmla="*/ 887385 w 2804160"/>
              <a:gd name="T19" fmla="*/ 600084 h 635635"/>
              <a:gd name="T20" fmla="*/ 11736 w 2804160"/>
              <a:gd name="T21" fmla="*/ 600084 h 635635"/>
              <a:gd name="T22" fmla="*/ 118488 w 2804160"/>
              <a:gd name="T23" fmla="*/ 32887 h 635635"/>
              <a:gd name="T24" fmla="*/ 781281 w 2804160"/>
              <a:gd name="T25" fmla="*/ 32887 h 635635"/>
              <a:gd name="T26" fmla="*/ 777616 w 2804160"/>
              <a:gd name="T27" fmla="*/ 13410 h 635635"/>
              <a:gd name="T28" fmla="*/ 776215 w 2804160"/>
              <a:gd name="T29" fmla="*/ 7790 h 635635"/>
              <a:gd name="T30" fmla="*/ 774434 w 2804160"/>
              <a:gd name="T31" fmla="*/ 3571 h 635635"/>
              <a:gd name="T32" fmla="*/ 772375 w 2804160"/>
              <a:gd name="T33" fmla="*/ 920 h 635635"/>
              <a:gd name="T34" fmla="*/ 770137 w 2804160"/>
              <a:gd name="T35" fmla="*/ 0 h 635635"/>
              <a:gd name="T36" fmla="*/ 781281 w 2804160"/>
              <a:gd name="T37" fmla="*/ 32887 h 635635"/>
              <a:gd name="T38" fmla="*/ 769132 w 2804160"/>
              <a:gd name="T39" fmla="*/ 32887 h 635635"/>
              <a:gd name="T40" fmla="*/ 875844 w 2804160"/>
              <a:gd name="T41" fmla="*/ 600084 h 635635"/>
              <a:gd name="T42" fmla="*/ 887385 w 2804160"/>
              <a:gd name="T43" fmla="*/ 600084 h 635635"/>
              <a:gd name="T44" fmla="*/ 887307 w 2804160"/>
              <a:gd name="T45" fmla="*/ 598284 h 635635"/>
              <a:gd name="T46" fmla="*/ 886418 w 2804160"/>
              <a:gd name="T47" fmla="*/ 591608 h 635635"/>
              <a:gd name="T48" fmla="*/ 781281 w 2804160"/>
              <a:gd name="T49" fmla="*/ 32887 h 635635"/>
              <a:gd name="T50" fmla="*/ 767162 w 2804160"/>
              <a:gd name="T51" fmla="*/ 43765 h 635635"/>
              <a:gd name="T52" fmla="*/ 120458 w 2804160"/>
              <a:gd name="T53" fmla="*/ 43765 h 635635"/>
              <a:gd name="T54" fmla="*/ 17847 w 2804160"/>
              <a:gd name="T55" fmla="*/ 589205 h 635635"/>
              <a:gd name="T56" fmla="*/ 869732 w 2804160"/>
              <a:gd name="T57" fmla="*/ 589205 h 635635"/>
              <a:gd name="T58" fmla="*/ 867663 w 2804160"/>
              <a:gd name="T59" fmla="*/ 578200 h 635635"/>
              <a:gd name="T60" fmla="*/ 23959 w 2804160"/>
              <a:gd name="T61" fmla="*/ 578200 h 635635"/>
              <a:gd name="T62" fmla="*/ 122428 w 2804160"/>
              <a:gd name="T63" fmla="*/ 54770 h 635635"/>
              <a:gd name="T64" fmla="*/ 769232 w 2804160"/>
              <a:gd name="T65" fmla="*/ 54770 h 635635"/>
              <a:gd name="T66" fmla="*/ 767162 w 2804160"/>
              <a:gd name="T67" fmla="*/ 43765 h 635635"/>
              <a:gd name="T68" fmla="*/ 769232 w 2804160"/>
              <a:gd name="T69" fmla="*/ 54770 h 635635"/>
              <a:gd name="T70" fmla="*/ 765152 w 2804160"/>
              <a:gd name="T71" fmla="*/ 54770 h 635635"/>
              <a:gd name="T72" fmla="*/ 863660 w 2804160"/>
              <a:gd name="T73" fmla="*/ 578200 h 635635"/>
              <a:gd name="T74" fmla="*/ 867663 w 2804160"/>
              <a:gd name="T75" fmla="*/ 578200 h 635635"/>
              <a:gd name="T76" fmla="*/ 769232 w 2804160"/>
              <a:gd name="T77" fmla="*/ 54770 h 635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04160" h="635635">
                <a:moveTo>
                  <a:pt x="2432542" y="0"/>
                </a:moveTo>
                <a:lnTo>
                  <a:pt x="371078" y="0"/>
                </a:lnTo>
                <a:lnTo>
                  <a:pt x="363940" y="924"/>
                </a:lnTo>
                <a:lnTo>
                  <a:pt x="3794" y="593978"/>
                </a:lnTo>
                <a:lnTo>
                  <a:pt x="0" y="607774"/>
                </a:lnTo>
                <a:lnTo>
                  <a:pt x="847" y="614892"/>
                </a:lnTo>
                <a:lnTo>
                  <a:pt x="27416" y="635507"/>
                </a:lnTo>
                <a:lnTo>
                  <a:pt x="2776077" y="635507"/>
                </a:lnTo>
                <a:lnTo>
                  <a:pt x="2803604" y="607774"/>
                </a:lnTo>
                <a:lnTo>
                  <a:pt x="2802879" y="602488"/>
                </a:lnTo>
                <a:lnTo>
                  <a:pt x="37068" y="602488"/>
                </a:lnTo>
                <a:lnTo>
                  <a:pt x="374253" y="33019"/>
                </a:lnTo>
                <a:lnTo>
                  <a:pt x="2467742" y="33019"/>
                </a:lnTo>
                <a:lnTo>
                  <a:pt x="2456164" y="13462"/>
                </a:lnTo>
                <a:lnTo>
                  <a:pt x="2451740" y="7822"/>
                </a:lnTo>
                <a:lnTo>
                  <a:pt x="2446115" y="3587"/>
                </a:lnTo>
                <a:lnTo>
                  <a:pt x="2439608" y="924"/>
                </a:lnTo>
                <a:lnTo>
                  <a:pt x="2432542" y="0"/>
                </a:lnTo>
                <a:close/>
              </a:path>
              <a:path w="2804160" h="635635">
                <a:moveTo>
                  <a:pt x="2467742" y="33019"/>
                </a:moveTo>
                <a:lnTo>
                  <a:pt x="2429367" y="33019"/>
                </a:lnTo>
                <a:lnTo>
                  <a:pt x="2766425" y="602488"/>
                </a:lnTo>
                <a:lnTo>
                  <a:pt x="2802879" y="602488"/>
                </a:lnTo>
                <a:lnTo>
                  <a:pt x="2802632" y="600680"/>
                </a:lnTo>
                <a:lnTo>
                  <a:pt x="2799826" y="593978"/>
                </a:lnTo>
                <a:lnTo>
                  <a:pt x="2467742" y="33019"/>
                </a:lnTo>
                <a:close/>
              </a:path>
              <a:path w="2804160" h="635635">
                <a:moveTo>
                  <a:pt x="2423144" y="43941"/>
                </a:moveTo>
                <a:lnTo>
                  <a:pt x="380476" y="43941"/>
                </a:lnTo>
                <a:lnTo>
                  <a:pt x="56372" y="591565"/>
                </a:lnTo>
                <a:lnTo>
                  <a:pt x="2747121" y="591565"/>
                </a:lnTo>
                <a:lnTo>
                  <a:pt x="2740584" y="580516"/>
                </a:lnTo>
                <a:lnTo>
                  <a:pt x="75676" y="580516"/>
                </a:lnTo>
                <a:lnTo>
                  <a:pt x="386699" y="54990"/>
                </a:lnTo>
                <a:lnTo>
                  <a:pt x="2429680" y="54990"/>
                </a:lnTo>
                <a:lnTo>
                  <a:pt x="2423144" y="43941"/>
                </a:lnTo>
                <a:close/>
              </a:path>
              <a:path w="2804160" h="635635">
                <a:moveTo>
                  <a:pt x="2429680" y="54990"/>
                </a:moveTo>
                <a:lnTo>
                  <a:pt x="2416794" y="54990"/>
                </a:lnTo>
                <a:lnTo>
                  <a:pt x="2727944" y="580516"/>
                </a:lnTo>
                <a:lnTo>
                  <a:pt x="2740584" y="580516"/>
                </a:lnTo>
                <a:lnTo>
                  <a:pt x="2429680" y="5499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it-IT"/>
          </a:p>
        </p:txBody>
      </p:sp>
      <p:sp>
        <p:nvSpPr>
          <p:cNvPr id="22538" name="object 10"/>
          <p:cNvSpPr>
            <a:spLocks/>
          </p:cNvSpPr>
          <p:nvPr/>
        </p:nvSpPr>
        <p:spPr bwMode="auto">
          <a:xfrm>
            <a:off x="3033713" y="3344863"/>
            <a:ext cx="2576512" cy="581025"/>
          </a:xfrm>
          <a:custGeom>
            <a:avLst/>
            <a:gdLst>
              <a:gd name="T0" fmla="*/ 977666 w 3435985"/>
              <a:gd name="T1" fmla="*/ 0 h 581025"/>
              <a:gd name="T2" fmla="*/ 108656 w 3435985"/>
              <a:gd name="T3" fmla="*/ 0 h 581025"/>
              <a:gd name="T4" fmla="*/ 0 w 3435985"/>
              <a:gd name="T5" fmla="*/ 580516 h 581025"/>
              <a:gd name="T6" fmla="*/ 1086322 w 3435985"/>
              <a:gd name="T7" fmla="*/ 580516 h 581025"/>
              <a:gd name="T8" fmla="*/ 977666 w 3435985"/>
              <a:gd name="T9" fmla="*/ 0 h 581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35985" h="581025">
                <a:moveTo>
                  <a:pt x="3092196" y="0"/>
                </a:moveTo>
                <a:lnTo>
                  <a:pt x="343662" y="0"/>
                </a:lnTo>
                <a:lnTo>
                  <a:pt x="0" y="580516"/>
                </a:lnTo>
                <a:lnTo>
                  <a:pt x="3435857" y="580516"/>
                </a:lnTo>
                <a:lnTo>
                  <a:pt x="3092196" y="0"/>
                </a:lnTo>
                <a:close/>
              </a:path>
            </a:pathLst>
          </a:custGeom>
          <a:solidFill>
            <a:srgbClr val="92D05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it-IT"/>
          </a:p>
        </p:txBody>
      </p:sp>
      <p:sp>
        <p:nvSpPr>
          <p:cNvPr id="22539" name="object 11"/>
          <p:cNvSpPr>
            <a:spLocks/>
          </p:cNvSpPr>
          <p:nvPr/>
        </p:nvSpPr>
        <p:spPr bwMode="auto">
          <a:xfrm>
            <a:off x="3013075" y="3317875"/>
            <a:ext cx="2617788" cy="635000"/>
          </a:xfrm>
          <a:custGeom>
            <a:avLst/>
            <a:gdLst>
              <a:gd name="T0" fmla="*/ 986140 w 3491229"/>
              <a:gd name="T1" fmla="*/ 0 h 635635"/>
              <a:gd name="T2" fmla="*/ 117287 w 3491229"/>
              <a:gd name="T3" fmla="*/ 0 h 635635"/>
              <a:gd name="T4" fmla="*/ 115054 w 3491229"/>
              <a:gd name="T5" fmla="*/ 938 h 635635"/>
              <a:gd name="T6" fmla="*/ 1229 w 3491229"/>
              <a:gd name="T7" fmla="*/ 591735 h 635635"/>
              <a:gd name="T8" fmla="*/ 0 w 3491229"/>
              <a:gd name="T9" fmla="*/ 605460 h 635635"/>
              <a:gd name="T10" fmla="*/ 275 w 3491229"/>
              <a:gd name="T11" fmla="*/ 612511 h 635635"/>
              <a:gd name="T12" fmla="*/ 8696 w 3491229"/>
              <a:gd name="T13" fmla="*/ 633099 h 635635"/>
              <a:gd name="T14" fmla="*/ 1094771 w 3491229"/>
              <a:gd name="T15" fmla="*/ 633099 h 635635"/>
              <a:gd name="T16" fmla="*/ 1103452 w 3491229"/>
              <a:gd name="T17" fmla="*/ 605460 h 635635"/>
              <a:gd name="T18" fmla="*/ 1103222 w 3491229"/>
              <a:gd name="T19" fmla="*/ 600210 h 635635"/>
              <a:gd name="T20" fmla="*/ 11747 w 3491229"/>
              <a:gd name="T21" fmla="*/ 600210 h 635635"/>
              <a:gd name="T22" fmla="*/ 118291 w 3491229"/>
              <a:gd name="T23" fmla="*/ 32888 h 635635"/>
              <a:gd name="T24" fmla="*/ 997304 w 3491229"/>
              <a:gd name="T25" fmla="*/ 32888 h 635635"/>
              <a:gd name="T26" fmla="*/ 993647 w 3491229"/>
              <a:gd name="T27" fmla="*/ 13410 h 635635"/>
              <a:gd name="T28" fmla="*/ 992248 w 3491229"/>
              <a:gd name="T29" fmla="*/ 7843 h 635635"/>
              <a:gd name="T30" fmla="*/ 990464 w 3491229"/>
              <a:gd name="T31" fmla="*/ 3619 h 635635"/>
              <a:gd name="T32" fmla="*/ 988396 w 3491229"/>
              <a:gd name="T33" fmla="*/ 938 h 635635"/>
              <a:gd name="T34" fmla="*/ 986140 w 3491229"/>
              <a:gd name="T35" fmla="*/ 0 h 635635"/>
              <a:gd name="T36" fmla="*/ 997304 w 3491229"/>
              <a:gd name="T37" fmla="*/ 32888 h 635635"/>
              <a:gd name="T38" fmla="*/ 985176 w 3491229"/>
              <a:gd name="T39" fmla="*/ 32888 h 635635"/>
              <a:gd name="T40" fmla="*/ 1091721 w 3491229"/>
              <a:gd name="T41" fmla="*/ 600210 h 635635"/>
              <a:gd name="T42" fmla="*/ 1103222 w 3491229"/>
              <a:gd name="T43" fmla="*/ 600210 h 635635"/>
              <a:gd name="T44" fmla="*/ 1103142 w 3491229"/>
              <a:gd name="T45" fmla="*/ 598408 h 635635"/>
              <a:gd name="T46" fmla="*/ 1102238 w 3491229"/>
              <a:gd name="T47" fmla="*/ 591735 h 635635"/>
              <a:gd name="T48" fmla="*/ 997304 w 3491229"/>
              <a:gd name="T49" fmla="*/ 32888 h 635635"/>
              <a:gd name="T50" fmla="*/ 983169 w 3491229"/>
              <a:gd name="T51" fmla="*/ 43893 h 635635"/>
              <a:gd name="T52" fmla="*/ 120298 w 3491229"/>
              <a:gd name="T53" fmla="*/ 43893 h 635635"/>
              <a:gd name="T54" fmla="*/ 17849 w 3491229"/>
              <a:gd name="T55" fmla="*/ 589206 h 635635"/>
              <a:gd name="T56" fmla="*/ 1085618 w 3491229"/>
              <a:gd name="T57" fmla="*/ 589206 h 635635"/>
              <a:gd name="T58" fmla="*/ 1083574 w 3491229"/>
              <a:gd name="T59" fmla="*/ 578328 h 635635"/>
              <a:gd name="T60" fmla="*/ 23951 w 3491229"/>
              <a:gd name="T61" fmla="*/ 578328 h 635635"/>
              <a:gd name="T62" fmla="*/ 122265 w 3491229"/>
              <a:gd name="T63" fmla="*/ 54770 h 635635"/>
              <a:gd name="T64" fmla="*/ 985213 w 3491229"/>
              <a:gd name="T65" fmla="*/ 54770 h 635635"/>
              <a:gd name="T66" fmla="*/ 983169 w 3491229"/>
              <a:gd name="T67" fmla="*/ 43893 h 635635"/>
              <a:gd name="T68" fmla="*/ 985213 w 3491229"/>
              <a:gd name="T69" fmla="*/ 54770 h 635635"/>
              <a:gd name="T70" fmla="*/ 981201 w 3491229"/>
              <a:gd name="T71" fmla="*/ 54770 h 635635"/>
              <a:gd name="T72" fmla="*/ 1079516 w 3491229"/>
              <a:gd name="T73" fmla="*/ 578328 h 635635"/>
              <a:gd name="T74" fmla="*/ 1083574 w 3491229"/>
              <a:gd name="T75" fmla="*/ 578328 h 635635"/>
              <a:gd name="T76" fmla="*/ 985213 w 3491229"/>
              <a:gd name="T77" fmla="*/ 54770 h 635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491229" h="635635">
                <a:moveTo>
                  <a:pt x="3119707" y="0"/>
                </a:moveTo>
                <a:lnTo>
                  <a:pt x="371046" y="0"/>
                </a:lnTo>
                <a:lnTo>
                  <a:pt x="363980" y="942"/>
                </a:lnTo>
                <a:lnTo>
                  <a:pt x="3889" y="594106"/>
                </a:lnTo>
                <a:lnTo>
                  <a:pt x="0" y="607885"/>
                </a:lnTo>
                <a:lnTo>
                  <a:pt x="871" y="614965"/>
                </a:lnTo>
                <a:lnTo>
                  <a:pt x="27511" y="635635"/>
                </a:lnTo>
                <a:lnTo>
                  <a:pt x="3463369" y="635635"/>
                </a:lnTo>
                <a:lnTo>
                  <a:pt x="3490833" y="607885"/>
                </a:lnTo>
                <a:lnTo>
                  <a:pt x="3490103" y="602614"/>
                </a:lnTo>
                <a:lnTo>
                  <a:pt x="37163" y="602614"/>
                </a:lnTo>
                <a:lnTo>
                  <a:pt x="374221" y="33020"/>
                </a:lnTo>
                <a:lnTo>
                  <a:pt x="3155027" y="33020"/>
                </a:lnTo>
                <a:lnTo>
                  <a:pt x="3143456" y="13462"/>
                </a:lnTo>
                <a:lnTo>
                  <a:pt x="3139031" y="7875"/>
                </a:lnTo>
                <a:lnTo>
                  <a:pt x="3133391" y="3635"/>
                </a:lnTo>
                <a:lnTo>
                  <a:pt x="3126847" y="942"/>
                </a:lnTo>
                <a:lnTo>
                  <a:pt x="3119707" y="0"/>
                </a:lnTo>
                <a:close/>
              </a:path>
              <a:path w="3491229" h="635635">
                <a:moveTo>
                  <a:pt x="3155027" y="33020"/>
                </a:moveTo>
                <a:lnTo>
                  <a:pt x="3116659" y="33020"/>
                </a:lnTo>
                <a:lnTo>
                  <a:pt x="3453717" y="602614"/>
                </a:lnTo>
                <a:lnTo>
                  <a:pt x="3490103" y="602614"/>
                </a:lnTo>
                <a:lnTo>
                  <a:pt x="3489852" y="600805"/>
                </a:lnTo>
                <a:lnTo>
                  <a:pt x="3486991" y="594106"/>
                </a:lnTo>
                <a:lnTo>
                  <a:pt x="3155027" y="33020"/>
                </a:lnTo>
                <a:close/>
              </a:path>
              <a:path w="3491229" h="635635">
                <a:moveTo>
                  <a:pt x="3110309" y="44069"/>
                </a:moveTo>
                <a:lnTo>
                  <a:pt x="380571" y="44069"/>
                </a:lnTo>
                <a:lnTo>
                  <a:pt x="56467" y="591566"/>
                </a:lnTo>
                <a:lnTo>
                  <a:pt x="3434413" y="591566"/>
                </a:lnTo>
                <a:lnTo>
                  <a:pt x="3427947" y="580644"/>
                </a:lnTo>
                <a:lnTo>
                  <a:pt x="75771" y="580644"/>
                </a:lnTo>
                <a:lnTo>
                  <a:pt x="386794" y="54990"/>
                </a:lnTo>
                <a:lnTo>
                  <a:pt x="3116774" y="54990"/>
                </a:lnTo>
                <a:lnTo>
                  <a:pt x="3110309" y="44069"/>
                </a:lnTo>
                <a:close/>
              </a:path>
              <a:path w="3491229" h="635635">
                <a:moveTo>
                  <a:pt x="3116774" y="54990"/>
                </a:moveTo>
                <a:lnTo>
                  <a:pt x="3104086" y="54990"/>
                </a:lnTo>
                <a:lnTo>
                  <a:pt x="3415109" y="580644"/>
                </a:lnTo>
                <a:lnTo>
                  <a:pt x="3427947" y="580644"/>
                </a:lnTo>
                <a:lnTo>
                  <a:pt x="3116774" y="5499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it-IT"/>
          </a:p>
        </p:txBody>
      </p:sp>
      <p:sp>
        <p:nvSpPr>
          <p:cNvPr id="22540" name="object 12"/>
          <p:cNvSpPr>
            <a:spLocks/>
          </p:cNvSpPr>
          <p:nvPr/>
        </p:nvSpPr>
        <p:spPr bwMode="auto">
          <a:xfrm>
            <a:off x="2776538" y="3925888"/>
            <a:ext cx="3090862" cy="581025"/>
          </a:xfrm>
          <a:custGeom>
            <a:avLst/>
            <a:gdLst>
              <a:gd name="T0" fmla="*/ 1193616 w 4123054"/>
              <a:gd name="T1" fmla="*/ 0 h 581025"/>
              <a:gd name="T2" fmla="*/ 108495 w 4123054"/>
              <a:gd name="T3" fmla="*/ 0 h 581025"/>
              <a:gd name="T4" fmla="*/ 0 w 4123054"/>
              <a:gd name="T5" fmla="*/ 580644 h 581025"/>
              <a:gd name="T6" fmla="*/ 1302111 w 4123054"/>
              <a:gd name="T7" fmla="*/ 580644 h 581025"/>
              <a:gd name="T8" fmla="*/ 1193616 w 4123054"/>
              <a:gd name="T9" fmla="*/ 0 h 581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3054" h="581025">
                <a:moveTo>
                  <a:pt x="3779392" y="0"/>
                </a:moveTo>
                <a:lnTo>
                  <a:pt x="343534" y="0"/>
                </a:lnTo>
                <a:lnTo>
                  <a:pt x="0" y="580644"/>
                </a:lnTo>
                <a:lnTo>
                  <a:pt x="4122928" y="580644"/>
                </a:lnTo>
                <a:lnTo>
                  <a:pt x="3779392" y="0"/>
                </a:lnTo>
                <a:close/>
              </a:path>
            </a:pathLst>
          </a:custGeom>
          <a:solidFill>
            <a:srgbClr val="33CC33"/>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it-IT"/>
          </a:p>
        </p:txBody>
      </p:sp>
      <p:sp>
        <p:nvSpPr>
          <p:cNvPr id="22541" name="object 13"/>
          <p:cNvSpPr>
            <a:spLocks/>
          </p:cNvSpPr>
          <p:nvPr/>
        </p:nvSpPr>
        <p:spPr bwMode="auto">
          <a:xfrm>
            <a:off x="2755900" y="3897313"/>
            <a:ext cx="3133725" cy="636587"/>
          </a:xfrm>
          <a:custGeom>
            <a:avLst/>
            <a:gdLst>
              <a:gd name="T0" fmla="*/ 1204534 w 4178300"/>
              <a:gd name="T1" fmla="*/ 0 h 635635"/>
              <a:gd name="T2" fmla="*/ 117407 w 4178300"/>
              <a:gd name="T3" fmla="*/ 0 h 635635"/>
              <a:gd name="T4" fmla="*/ 115170 w 4178300"/>
              <a:gd name="T5" fmla="*/ 928 h 635635"/>
              <a:gd name="T6" fmla="*/ 1196 w 4178300"/>
              <a:gd name="T7" fmla="*/ 597546 h 635635"/>
              <a:gd name="T8" fmla="*/ 0 w 4178300"/>
              <a:gd name="T9" fmla="*/ 611423 h 635635"/>
              <a:gd name="T10" fmla="*/ 281 w 4178300"/>
              <a:gd name="T11" fmla="*/ 618584 h 635635"/>
              <a:gd name="T12" fmla="*/ 8710 w 4178300"/>
              <a:gd name="T13" fmla="*/ 639324 h 635635"/>
              <a:gd name="T14" fmla="*/ 1313230 w 4178300"/>
              <a:gd name="T15" fmla="*/ 639324 h 635635"/>
              <a:gd name="T16" fmla="*/ 1321935 w 4178300"/>
              <a:gd name="T17" fmla="*/ 611423 h 635635"/>
              <a:gd name="T18" fmla="*/ 1321697 w 4178300"/>
              <a:gd name="T19" fmla="*/ 606105 h 635635"/>
              <a:gd name="T20" fmla="*/ 11764 w 4178300"/>
              <a:gd name="T21" fmla="*/ 606105 h 635635"/>
              <a:gd name="T22" fmla="*/ 118412 w 4178300"/>
              <a:gd name="T23" fmla="*/ 33089 h 635635"/>
              <a:gd name="T24" fmla="*/ 1215646 w 4178300"/>
              <a:gd name="T25" fmla="*/ 33089 h 635635"/>
              <a:gd name="T26" fmla="*/ 1212008 w 4178300"/>
              <a:gd name="T27" fmla="*/ 13542 h 635635"/>
              <a:gd name="T28" fmla="*/ 1210608 w 4178300"/>
              <a:gd name="T29" fmla="*/ 7870 h 635635"/>
              <a:gd name="T30" fmla="*/ 1208828 w 4178300"/>
              <a:gd name="T31" fmla="*/ 3607 h 635635"/>
              <a:gd name="T32" fmla="*/ 1206770 w 4178300"/>
              <a:gd name="T33" fmla="*/ 928 h 635635"/>
              <a:gd name="T34" fmla="*/ 1204534 w 4178300"/>
              <a:gd name="T35" fmla="*/ 0 h 635635"/>
              <a:gd name="T36" fmla="*/ 1215646 w 4178300"/>
              <a:gd name="T37" fmla="*/ 33089 h 635635"/>
              <a:gd name="T38" fmla="*/ 1203529 w 4178300"/>
              <a:gd name="T39" fmla="*/ 33089 h 635635"/>
              <a:gd name="T40" fmla="*/ 1310177 w 4178300"/>
              <a:gd name="T41" fmla="*/ 606105 h 635635"/>
              <a:gd name="T42" fmla="*/ 1321697 w 4178300"/>
              <a:gd name="T43" fmla="*/ 606105 h 635635"/>
              <a:gd name="T44" fmla="*/ 1321616 w 4178300"/>
              <a:gd name="T45" fmla="*/ 604287 h 635635"/>
              <a:gd name="T46" fmla="*/ 1320704 w 4178300"/>
              <a:gd name="T47" fmla="*/ 597546 h 635635"/>
              <a:gd name="T48" fmla="*/ 1215646 w 4178300"/>
              <a:gd name="T49" fmla="*/ 33089 h 635635"/>
              <a:gd name="T50" fmla="*/ 1201560 w 4178300"/>
              <a:gd name="T51" fmla="*/ 44206 h 635635"/>
              <a:gd name="T52" fmla="*/ 120380 w 4178300"/>
              <a:gd name="T53" fmla="*/ 44206 h 635635"/>
              <a:gd name="T54" fmla="*/ 17872 w 4178300"/>
              <a:gd name="T55" fmla="*/ 595118 h 635635"/>
              <a:gd name="T56" fmla="*/ 1304068 w 4178300"/>
              <a:gd name="T57" fmla="*/ 595118 h 635635"/>
              <a:gd name="T58" fmla="*/ 1302000 w 4178300"/>
              <a:gd name="T59" fmla="*/ 584002 h 635635"/>
              <a:gd name="T60" fmla="*/ 23980 w 4178300"/>
              <a:gd name="T61" fmla="*/ 584002 h 635635"/>
              <a:gd name="T62" fmla="*/ 122390 w 4178300"/>
              <a:gd name="T63" fmla="*/ 55321 h 635635"/>
              <a:gd name="T64" fmla="*/ 1203628 w 4178300"/>
              <a:gd name="T65" fmla="*/ 55321 h 635635"/>
              <a:gd name="T66" fmla="*/ 1201560 w 4178300"/>
              <a:gd name="T67" fmla="*/ 44206 h 635635"/>
              <a:gd name="T68" fmla="*/ 1203628 w 4178300"/>
              <a:gd name="T69" fmla="*/ 55321 h 635635"/>
              <a:gd name="T70" fmla="*/ 1199551 w 4178300"/>
              <a:gd name="T71" fmla="*/ 55321 h 635635"/>
              <a:gd name="T72" fmla="*/ 1297961 w 4178300"/>
              <a:gd name="T73" fmla="*/ 584002 h 635635"/>
              <a:gd name="T74" fmla="*/ 1302000 w 4178300"/>
              <a:gd name="T75" fmla="*/ 584002 h 635635"/>
              <a:gd name="T76" fmla="*/ 1203628 w 4178300"/>
              <a:gd name="T77" fmla="*/ 55321 h 635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178300" h="635635">
                <a:moveTo>
                  <a:pt x="3806920" y="0"/>
                </a:moveTo>
                <a:lnTo>
                  <a:pt x="371062" y="0"/>
                </a:lnTo>
                <a:lnTo>
                  <a:pt x="363995" y="924"/>
                </a:lnTo>
                <a:lnTo>
                  <a:pt x="3778" y="593979"/>
                </a:lnTo>
                <a:lnTo>
                  <a:pt x="0" y="607774"/>
                </a:lnTo>
                <a:lnTo>
                  <a:pt x="885" y="614892"/>
                </a:lnTo>
                <a:lnTo>
                  <a:pt x="27527" y="635508"/>
                </a:lnTo>
                <a:lnTo>
                  <a:pt x="4150455" y="635508"/>
                </a:lnTo>
                <a:lnTo>
                  <a:pt x="4177966" y="607774"/>
                </a:lnTo>
                <a:lnTo>
                  <a:pt x="4177213" y="602488"/>
                </a:lnTo>
                <a:lnTo>
                  <a:pt x="37179" y="602488"/>
                </a:lnTo>
                <a:lnTo>
                  <a:pt x="374237" y="32893"/>
                </a:lnTo>
                <a:lnTo>
                  <a:pt x="3842041" y="32893"/>
                </a:lnTo>
                <a:lnTo>
                  <a:pt x="3830542" y="13462"/>
                </a:lnTo>
                <a:lnTo>
                  <a:pt x="3826119" y="7822"/>
                </a:lnTo>
                <a:lnTo>
                  <a:pt x="3820493" y="3587"/>
                </a:lnTo>
                <a:lnTo>
                  <a:pt x="3813986" y="924"/>
                </a:lnTo>
                <a:lnTo>
                  <a:pt x="3806920" y="0"/>
                </a:lnTo>
                <a:close/>
              </a:path>
              <a:path w="4178300" h="635635">
                <a:moveTo>
                  <a:pt x="3842041" y="32893"/>
                </a:moveTo>
                <a:lnTo>
                  <a:pt x="3803745" y="32893"/>
                </a:lnTo>
                <a:lnTo>
                  <a:pt x="4140803" y="602488"/>
                </a:lnTo>
                <a:lnTo>
                  <a:pt x="4177213" y="602488"/>
                </a:lnTo>
                <a:lnTo>
                  <a:pt x="4176956" y="600680"/>
                </a:lnTo>
                <a:lnTo>
                  <a:pt x="4174077" y="593979"/>
                </a:lnTo>
                <a:lnTo>
                  <a:pt x="3842041" y="32893"/>
                </a:lnTo>
                <a:close/>
              </a:path>
              <a:path w="4178300" h="635635">
                <a:moveTo>
                  <a:pt x="3797522" y="43942"/>
                </a:moveTo>
                <a:lnTo>
                  <a:pt x="380460" y="43942"/>
                </a:lnTo>
                <a:lnTo>
                  <a:pt x="56483" y="591566"/>
                </a:lnTo>
                <a:lnTo>
                  <a:pt x="4121499" y="591566"/>
                </a:lnTo>
                <a:lnTo>
                  <a:pt x="4114962" y="580517"/>
                </a:lnTo>
                <a:lnTo>
                  <a:pt x="75787" y="580517"/>
                </a:lnTo>
                <a:lnTo>
                  <a:pt x="386810" y="54991"/>
                </a:lnTo>
                <a:lnTo>
                  <a:pt x="3804058" y="54991"/>
                </a:lnTo>
                <a:lnTo>
                  <a:pt x="3797522" y="43942"/>
                </a:lnTo>
                <a:close/>
              </a:path>
              <a:path w="4178300" h="635635">
                <a:moveTo>
                  <a:pt x="3804058" y="54991"/>
                </a:moveTo>
                <a:lnTo>
                  <a:pt x="3791172" y="54991"/>
                </a:lnTo>
                <a:lnTo>
                  <a:pt x="4102195" y="580517"/>
                </a:lnTo>
                <a:lnTo>
                  <a:pt x="4114962" y="580517"/>
                </a:lnTo>
                <a:lnTo>
                  <a:pt x="3804058" y="5499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it-IT"/>
          </a:p>
        </p:txBody>
      </p:sp>
      <p:sp>
        <p:nvSpPr>
          <p:cNvPr id="22542" name="object 14"/>
          <p:cNvSpPr>
            <a:spLocks/>
          </p:cNvSpPr>
          <p:nvPr/>
        </p:nvSpPr>
        <p:spPr bwMode="auto">
          <a:xfrm>
            <a:off x="2517775" y="4505325"/>
            <a:ext cx="3608388" cy="581025"/>
          </a:xfrm>
          <a:custGeom>
            <a:avLst/>
            <a:gdLst>
              <a:gd name="T0" fmla="*/ 1414502 w 4810125"/>
              <a:gd name="T1" fmla="*/ 0 h 581025"/>
              <a:gd name="T2" fmla="*/ 108832 w 4810125"/>
              <a:gd name="T3" fmla="*/ 0 h 581025"/>
              <a:gd name="T4" fmla="*/ 0 w 4810125"/>
              <a:gd name="T5" fmla="*/ 580517 h 581025"/>
              <a:gd name="T6" fmla="*/ 1523294 w 4810125"/>
              <a:gd name="T7" fmla="*/ 580517 h 581025"/>
              <a:gd name="T8" fmla="*/ 1414502 w 4810125"/>
              <a:gd name="T9" fmla="*/ 0 h 581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10125" h="581025">
                <a:moveTo>
                  <a:pt x="4466590" y="0"/>
                </a:moveTo>
                <a:lnTo>
                  <a:pt x="343662" y="0"/>
                </a:lnTo>
                <a:lnTo>
                  <a:pt x="0" y="580517"/>
                </a:lnTo>
                <a:lnTo>
                  <a:pt x="4810125" y="580517"/>
                </a:lnTo>
                <a:lnTo>
                  <a:pt x="4466590" y="0"/>
                </a:lnTo>
                <a:close/>
              </a:path>
            </a:pathLst>
          </a:custGeom>
          <a:solidFill>
            <a:srgbClr val="00AF50"/>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it-IT"/>
          </a:p>
        </p:txBody>
      </p:sp>
      <p:sp>
        <p:nvSpPr>
          <p:cNvPr id="22543" name="object 15"/>
          <p:cNvSpPr>
            <a:spLocks/>
          </p:cNvSpPr>
          <p:nvPr/>
        </p:nvSpPr>
        <p:spPr bwMode="auto">
          <a:xfrm>
            <a:off x="2497138" y="4478338"/>
            <a:ext cx="4206875" cy="635000"/>
          </a:xfrm>
          <a:custGeom>
            <a:avLst/>
            <a:gdLst>
              <a:gd name="T0" fmla="*/ 2511962 w 4865370"/>
              <a:gd name="T1" fmla="*/ 0 h 635635"/>
              <a:gd name="T2" fmla="*/ 207442 w 4865370"/>
              <a:gd name="T3" fmla="*/ 0 h 635635"/>
              <a:gd name="T4" fmla="*/ 203450 w 4865370"/>
              <a:gd name="T5" fmla="*/ 920 h 635635"/>
              <a:gd name="T6" fmla="*/ 2147 w 4865370"/>
              <a:gd name="T7" fmla="*/ 591735 h 635635"/>
              <a:gd name="T8" fmla="*/ 0 w 4865370"/>
              <a:gd name="T9" fmla="*/ 605460 h 635635"/>
              <a:gd name="T10" fmla="*/ 489 w 4865370"/>
              <a:gd name="T11" fmla="*/ 612511 h 635635"/>
              <a:gd name="T12" fmla="*/ 15350 w 4865370"/>
              <a:gd name="T13" fmla="*/ 632971 h 635635"/>
              <a:gd name="T14" fmla="*/ 2703982 w 4865370"/>
              <a:gd name="T15" fmla="*/ 632971 h 635635"/>
              <a:gd name="T16" fmla="*/ 2719369 w 4865370"/>
              <a:gd name="T17" fmla="*/ 605460 h 635635"/>
              <a:gd name="T18" fmla="*/ 2718964 w 4865370"/>
              <a:gd name="T19" fmla="*/ 600210 h 635635"/>
              <a:gd name="T20" fmla="*/ 20746 w 4865370"/>
              <a:gd name="T21" fmla="*/ 600210 h 635635"/>
              <a:gd name="T22" fmla="*/ 209145 w 4865370"/>
              <a:gd name="T23" fmla="*/ 32887 h 635635"/>
              <a:gd name="T24" fmla="*/ 2531635 w 4865370"/>
              <a:gd name="T25" fmla="*/ 32887 h 635635"/>
              <a:gd name="T26" fmla="*/ 2525166 w 4865370"/>
              <a:gd name="T27" fmla="*/ 13410 h 635635"/>
              <a:gd name="T28" fmla="*/ 2522694 w 4865370"/>
              <a:gd name="T29" fmla="*/ 7790 h 635635"/>
              <a:gd name="T30" fmla="*/ 2519549 w 4865370"/>
              <a:gd name="T31" fmla="*/ 3571 h 635635"/>
              <a:gd name="T32" fmla="*/ 2515912 w 4865370"/>
              <a:gd name="T33" fmla="*/ 920 h 635635"/>
              <a:gd name="T34" fmla="*/ 2511962 w 4865370"/>
              <a:gd name="T35" fmla="*/ 0 h 635635"/>
              <a:gd name="T36" fmla="*/ 2531635 w 4865370"/>
              <a:gd name="T37" fmla="*/ 32887 h 635635"/>
              <a:gd name="T38" fmla="*/ 2510188 w 4865370"/>
              <a:gd name="T39" fmla="*/ 32887 h 635635"/>
              <a:gd name="T40" fmla="*/ 2698587 w 4865370"/>
              <a:gd name="T41" fmla="*/ 600210 h 635635"/>
              <a:gd name="T42" fmla="*/ 2718964 w 4865370"/>
              <a:gd name="T43" fmla="*/ 600210 h 635635"/>
              <a:gd name="T44" fmla="*/ 2718825 w 4865370"/>
              <a:gd name="T45" fmla="*/ 598408 h 635635"/>
              <a:gd name="T46" fmla="*/ 2717257 w 4865370"/>
              <a:gd name="T47" fmla="*/ 591735 h 635635"/>
              <a:gd name="T48" fmla="*/ 2531635 w 4865370"/>
              <a:gd name="T49" fmla="*/ 32887 h 635635"/>
              <a:gd name="T50" fmla="*/ 2506709 w 4865370"/>
              <a:gd name="T51" fmla="*/ 43766 h 635635"/>
              <a:gd name="T52" fmla="*/ 212694 w 4865370"/>
              <a:gd name="T53" fmla="*/ 43766 h 635635"/>
              <a:gd name="T54" fmla="*/ 31536 w 4865370"/>
              <a:gd name="T55" fmla="*/ 589205 h 635635"/>
              <a:gd name="T56" fmla="*/ 2687798 w 4865370"/>
              <a:gd name="T57" fmla="*/ 589205 h 635635"/>
              <a:gd name="T58" fmla="*/ 2684144 w 4865370"/>
              <a:gd name="T59" fmla="*/ 578201 h 635635"/>
              <a:gd name="T60" fmla="*/ 42326 w 4865370"/>
              <a:gd name="T61" fmla="*/ 578201 h 635635"/>
              <a:gd name="T62" fmla="*/ 216173 w 4865370"/>
              <a:gd name="T63" fmla="*/ 54770 h 635635"/>
              <a:gd name="T64" fmla="*/ 2510363 w 4865370"/>
              <a:gd name="T65" fmla="*/ 54770 h 635635"/>
              <a:gd name="T66" fmla="*/ 2506709 w 4865370"/>
              <a:gd name="T67" fmla="*/ 43766 h 635635"/>
              <a:gd name="T68" fmla="*/ 2510363 w 4865370"/>
              <a:gd name="T69" fmla="*/ 54770 h 635635"/>
              <a:gd name="T70" fmla="*/ 2503160 w 4865370"/>
              <a:gd name="T71" fmla="*/ 54770 h 635635"/>
              <a:gd name="T72" fmla="*/ 2677078 w 4865370"/>
              <a:gd name="T73" fmla="*/ 578201 h 635635"/>
              <a:gd name="T74" fmla="*/ 2684144 w 4865370"/>
              <a:gd name="T75" fmla="*/ 578201 h 635635"/>
              <a:gd name="T76" fmla="*/ 2510363 w 4865370"/>
              <a:gd name="T77" fmla="*/ 54770 h 6356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65370" h="635635">
                <a:moveTo>
                  <a:pt x="4494053" y="0"/>
                </a:moveTo>
                <a:lnTo>
                  <a:pt x="371125" y="0"/>
                </a:lnTo>
                <a:lnTo>
                  <a:pt x="363985" y="924"/>
                </a:lnTo>
                <a:lnTo>
                  <a:pt x="3841" y="594106"/>
                </a:lnTo>
                <a:lnTo>
                  <a:pt x="0" y="607885"/>
                </a:lnTo>
                <a:lnTo>
                  <a:pt x="877" y="614965"/>
                </a:lnTo>
                <a:lnTo>
                  <a:pt x="27463" y="635507"/>
                </a:lnTo>
                <a:lnTo>
                  <a:pt x="4837588" y="635507"/>
                </a:lnTo>
                <a:lnTo>
                  <a:pt x="4865116" y="607885"/>
                </a:lnTo>
                <a:lnTo>
                  <a:pt x="4864392" y="602614"/>
                </a:lnTo>
                <a:lnTo>
                  <a:pt x="37115" y="602614"/>
                </a:lnTo>
                <a:lnTo>
                  <a:pt x="374173" y="33019"/>
                </a:lnTo>
                <a:lnTo>
                  <a:pt x="4529251" y="33019"/>
                </a:lnTo>
                <a:lnTo>
                  <a:pt x="4517675" y="13462"/>
                </a:lnTo>
                <a:lnTo>
                  <a:pt x="4513252" y="7822"/>
                </a:lnTo>
                <a:lnTo>
                  <a:pt x="4507626" y="3587"/>
                </a:lnTo>
                <a:lnTo>
                  <a:pt x="4501120" y="924"/>
                </a:lnTo>
                <a:lnTo>
                  <a:pt x="4494053" y="0"/>
                </a:lnTo>
                <a:close/>
              </a:path>
              <a:path w="4865370" h="635635">
                <a:moveTo>
                  <a:pt x="4529251" y="33019"/>
                </a:moveTo>
                <a:lnTo>
                  <a:pt x="4490878" y="33019"/>
                </a:lnTo>
                <a:lnTo>
                  <a:pt x="4827936" y="602614"/>
                </a:lnTo>
                <a:lnTo>
                  <a:pt x="4864392" y="602614"/>
                </a:lnTo>
                <a:lnTo>
                  <a:pt x="4864143" y="600805"/>
                </a:lnTo>
                <a:lnTo>
                  <a:pt x="4861337" y="594106"/>
                </a:lnTo>
                <a:lnTo>
                  <a:pt x="4529251" y="33019"/>
                </a:lnTo>
                <a:close/>
              </a:path>
              <a:path w="4865370" h="635635">
                <a:moveTo>
                  <a:pt x="4484655" y="43942"/>
                </a:moveTo>
                <a:lnTo>
                  <a:pt x="380523" y="43942"/>
                </a:lnTo>
                <a:lnTo>
                  <a:pt x="56419" y="591565"/>
                </a:lnTo>
                <a:lnTo>
                  <a:pt x="4808632" y="591565"/>
                </a:lnTo>
                <a:lnTo>
                  <a:pt x="4802096" y="580517"/>
                </a:lnTo>
                <a:lnTo>
                  <a:pt x="75723" y="580517"/>
                </a:lnTo>
                <a:lnTo>
                  <a:pt x="386746" y="54990"/>
                </a:lnTo>
                <a:lnTo>
                  <a:pt x="4491192" y="54990"/>
                </a:lnTo>
                <a:lnTo>
                  <a:pt x="4484655" y="43942"/>
                </a:lnTo>
                <a:close/>
              </a:path>
              <a:path w="4865370" h="635635">
                <a:moveTo>
                  <a:pt x="4491192" y="54990"/>
                </a:moveTo>
                <a:lnTo>
                  <a:pt x="4478305" y="54990"/>
                </a:lnTo>
                <a:lnTo>
                  <a:pt x="4789455" y="580517"/>
                </a:lnTo>
                <a:lnTo>
                  <a:pt x="4802096" y="580517"/>
                </a:lnTo>
                <a:lnTo>
                  <a:pt x="4491192" y="5499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it-IT"/>
          </a:p>
        </p:txBody>
      </p:sp>
      <p:sp>
        <p:nvSpPr>
          <p:cNvPr id="22544" name="object 16"/>
          <p:cNvSpPr txBox="1">
            <a:spLocks noChangeArrowheads="1"/>
          </p:cNvSpPr>
          <p:nvPr/>
        </p:nvSpPr>
        <p:spPr bwMode="auto">
          <a:xfrm>
            <a:off x="3270250" y="1195388"/>
            <a:ext cx="2203450" cy="3938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2700" rIns="0" bIns="0">
            <a:spAutoFit/>
          </a:bodyPr>
          <a:lstStyle>
            <a:lvl1pPr marL="625475" indent="1588" eaLnBrk="0" hangingPunct="0">
              <a:spcBef>
                <a:spcPct val="20000"/>
              </a:spcBef>
              <a:buClr>
                <a:srgbClr val="0BD0D9"/>
              </a:buClr>
              <a:buSzPct val="95000"/>
              <a:buFont typeface="Wingdings 2" pitchFamily="18" charset="2"/>
              <a:buChar char=""/>
              <a:defRPr sz="2600">
                <a:solidFill>
                  <a:schemeClr val="tx1"/>
                </a:solidFill>
                <a:latin typeface="Georg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Georg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Georg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Georg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Georg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9pPr>
          </a:lstStyle>
          <a:p>
            <a:pPr algn="ctr" eaLnBrk="1" hangingPunct="1">
              <a:lnSpc>
                <a:spcPct val="115000"/>
              </a:lnSpc>
              <a:spcBef>
                <a:spcPts val="100"/>
              </a:spcBef>
              <a:buClrTx/>
              <a:buSzTx/>
              <a:buFontTx/>
              <a:buNone/>
            </a:pPr>
            <a:r>
              <a:rPr lang="it-IT" altLang="it-IT" sz="1400" b="1">
                <a:latin typeface="Trebuchet MS" pitchFamily="34" charset="0"/>
                <a:ea typeface="Trebuchet MS" pitchFamily="34" charset="0"/>
                <a:cs typeface="Trebuchet MS" pitchFamily="34" charset="0"/>
              </a:rPr>
              <a:t>Infort.  Mortali</a:t>
            </a:r>
            <a:endParaRPr lang="it-IT" altLang="it-IT" sz="1400">
              <a:latin typeface="Trebuchet MS" pitchFamily="34" charset="0"/>
              <a:ea typeface="Trebuchet MS" pitchFamily="34" charset="0"/>
              <a:cs typeface="Trebuchet MS" pitchFamily="34" charset="0"/>
            </a:endParaRPr>
          </a:p>
          <a:p>
            <a:pPr algn="ctr" eaLnBrk="1" hangingPunct="1">
              <a:lnSpc>
                <a:spcPct val="115000"/>
              </a:lnSpc>
              <a:spcBef>
                <a:spcPts val="100"/>
              </a:spcBef>
              <a:buClrTx/>
              <a:buSzTx/>
              <a:buFontTx/>
              <a:buNone/>
            </a:pPr>
            <a:r>
              <a:rPr lang="it-IT" altLang="it-IT" sz="1400" b="1">
                <a:latin typeface="Trebuchet MS" pitchFamily="34" charset="0"/>
                <a:ea typeface="Trebuchet MS" pitchFamily="34" charset="0"/>
                <a:cs typeface="Trebuchet MS" pitchFamily="34" charset="0"/>
              </a:rPr>
              <a:t>Infortuni  gravi</a:t>
            </a:r>
            <a:endParaRPr lang="it-IT" altLang="it-IT" sz="1400">
              <a:latin typeface="Trebuchet MS" pitchFamily="34" charset="0"/>
              <a:ea typeface="Trebuchet MS" pitchFamily="34" charset="0"/>
              <a:cs typeface="Trebuchet MS" pitchFamily="34" charset="0"/>
            </a:endParaRPr>
          </a:p>
          <a:p>
            <a:pPr algn="ctr" eaLnBrk="1" hangingPunct="1">
              <a:lnSpc>
                <a:spcPct val="115000"/>
              </a:lnSpc>
              <a:spcBef>
                <a:spcPts val="713"/>
              </a:spcBef>
              <a:buClrTx/>
              <a:buSzTx/>
              <a:buFontTx/>
              <a:buNone/>
            </a:pPr>
            <a:r>
              <a:rPr lang="it-IT" altLang="it-IT" sz="1600" b="1">
                <a:latin typeface="Trebuchet MS" pitchFamily="34" charset="0"/>
                <a:ea typeface="Trebuchet MS" pitchFamily="34" charset="0"/>
                <a:cs typeface="Trebuchet MS" pitchFamily="34" charset="0"/>
              </a:rPr>
              <a:t>Infortuni  lievi</a:t>
            </a:r>
            <a:endParaRPr lang="it-IT" altLang="it-IT" sz="1200" b="1">
              <a:latin typeface="Trebuchet MS" pitchFamily="34" charset="0"/>
              <a:ea typeface="Trebuchet MS" pitchFamily="34" charset="0"/>
              <a:cs typeface="Trebuchet MS" pitchFamily="34" charset="0"/>
            </a:endParaRPr>
          </a:p>
          <a:p>
            <a:pPr eaLnBrk="1" hangingPunct="1">
              <a:spcBef>
                <a:spcPct val="0"/>
              </a:spcBef>
              <a:buClrTx/>
              <a:buSzTx/>
              <a:buFontTx/>
              <a:buNone/>
            </a:pPr>
            <a:r>
              <a:rPr lang="it-IT" altLang="it-IT" sz="1600" b="1">
                <a:latin typeface="Trebuchet MS" pitchFamily="34" charset="0"/>
                <a:ea typeface="Trebuchet MS" pitchFamily="34" charset="0"/>
                <a:cs typeface="Trebuchet MS" pitchFamily="34" charset="0"/>
              </a:rPr>
              <a:t>Medicazioni</a:t>
            </a:r>
            <a:endParaRPr lang="it-IT" altLang="it-IT" sz="1400" b="1">
              <a:latin typeface="Trebuchet MS" pitchFamily="34" charset="0"/>
              <a:ea typeface="Trebuchet MS" pitchFamily="34" charset="0"/>
              <a:cs typeface="Trebuchet MS" pitchFamily="34" charset="0"/>
            </a:endParaRPr>
          </a:p>
          <a:p>
            <a:pPr eaLnBrk="1" hangingPunct="1">
              <a:spcBef>
                <a:spcPct val="0"/>
              </a:spcBef>
              <a:buClrTx/>
              <a:buSzTx/>
              <a:buFontTx/>
              <a:buNone/>
            </a:pPr>
            <a:endParaRPr lang="it-IT" altLang="it-IT" sz="1600" b="1">
              <a:latin typeface="Trebuchet MS" pitchFamily="34" charset="0"/>
              <a:ea typeface="Trebuchet MS" pitchFamily="34" charset="0"/>
              <a:cs typeface="Trebuchet MS" pitchFamily="34" charset="0"/>
            </a:endParaRPr>
          </a:p>
          <a:p>
            <a:pPr eaLnBrk="1" hangingPunct="1">
              <a:spcBef>
                <a:spcPct val="0"/>
              </a:spcBef>
              <a:buClrTx/>
              <a:buSzTx/>
              <a:buFontTx/>
              <a:buNone/>
            </a:pPr>
            <a:r>
              <a:rPr lang="it-IT" altLang="it-IT" sz="1600" b="1">
                <a:latin typeface="Trebuchet MS" pitchFamily="34" charset="0"/>
                <a:ea typeface="Trebuchet MS" pitchFamily="34" charset="0"/>
                <a:cs typeface="Trebuchet MS" pitchFamily="34" charset="0"/>
              </a:rPr>
              <a:t>Segnalazioni</a:t>
            </a:r>
            <a:endParaRPr lang="it-IT" altLang="it-IT" sz="1600">
              <a:latin typeface="Trebuchet MS" pitchFamily="34" charset="0"/>
              <a:ea typeface="Trebuchet MS" pitchFamily="34" charset="0"/>
              <a:cs typeface="Trebuchet MS" pitchFamily="34" charset="0"/>
            </a:endParaRPr>
          </a:p>
          <a:p>
            <a:pPr eaLnBrk="1" hangingPunct="1">
              <a:spcBef>
                <a:spcPts val="250"/>
              </a:spcBef>
              <a:buClrTx/>
              <a:buSzTx/>
              <a:buFontTx/>
              <a:buNone/>
            </a:pPr>
            <a:r>
              <a:rPr lang="it-IT" altLang="it-IT" sz="1600" b="1">
                <a:latin typeface="Trebuchet MS" pitchFamily="34" charset="0"/>
                <a:ea typeface="Trebuchet MS" pitchFamily="34" charset="0"/>
                <a:cs typeface="Trebuchet MS" pitchFamily="34" charset="0"/>
              </a:rPr>
              <a:t>incidenti mancati</a:t>
            </a:r>
          </a:p>
          <a:p>
            <a:pPr algn="ctr" eaLnBrk="1" hangingPunct="1">
              <a:lnSpc>
                <a:spcPct val="115000"/>
              </a:lnSpc>
              <a:spcBef>
                <a:spcPts val="713"/>
              </a:spcBef>
              <a:buClrTx/>
              <a:buSzTx/>
              <a:buFontTx/>
              <a:buNone/>
            </a:pPr>
            <a:r>
              <a:rPr lang="it-IT" altLang="it-IT" sz="1400" b="1">
                <a:latin typeface="Trebuchet MS" pitchFamily="34" charset="0"/>
                <a:ea typeface="Trebuchet MS" pitchFamily="34" charset="0"/>
                <a:cs typeface="Trebuchet MS" pitchFamily="34" charset="0"/>
              </a:rPr>
              <a:t>Segnalazioni  condizioni pericolose</a:t>
            </a:r>
          </a:p>
          <a:p>
            <a:pPr algn="ctr" eaLnBrk="1" hangingPunct="1">
              <a:lnSpc>
                <a:spcPct val="115000"/>
              </a:lnSpc>
              <a:spcBef>
                <a:spcPts val="700"/>
              </a:spcBef>
              <a:buClrTx/>
              <a:buSzTx/>
              <a:buFontTx/>
              <a:buNone/>
            </a:pPr>
            <a:r>
              <a:rPr lang="it-IT" altLang="it-IT" sz="1600" b="1">
                <a:latin typeface="Trebuchet MS" pitchFamily="34" charset="0"/>
                <a:ea typeface="Trebuchet MS" pitchFamily="34" charset="0"/>
                <a:cs typeface="Trebuchet MS" pitchFamily="34" charset="0"/>
              </a:rPr>
              <a:t>Segnalazioni  azioni pericolose</a:t>
            </a:r>
            <a:endParaRPr lang="it-IT" altLang="it-IT" sz="1600">
              <a:latin typeface="Trebuchet MS" pitchFamily="34" charset="0"/>
              <a:ea typeface="Trebuchet MS" pitchFamily="34" charset="0"/>
              <a:cs typeface="Trebuchet MS" pitchFamily="34" charset="0"/>
            </a:endParaRPr>
          </a:p>
        </p:txBody>
      </p:sp>
      <p:sp>
        <p:nvSpPr>
          <p:cNvPr id="17" name="object 17"/>
          <p:cNvSpPr txBox="1">
            <a:spLocks noGrp="1"/>
          </p:cNvSpPr>
          <p:nvPr>
            <p:ph type="title"/>
          </p:nvPr>
        </p:nvSpPr>
        <p:spPr>
          <a:xfrm>
            <a:off x="2360613" y="168275"/>
            <a:ext cx="4891087" cy="504825"/>
          </a:xfrm>
        </p:spPr>
        <p:txBody>
          <a:bodyPr tIns="12700" rtlCol="0" anchor="ctr">
            <a:spAutoFit/>
          </a:bodyPr>
          <a:lstStyle/>
          <a:p>
            <a:pPr marL="12700">
              <a:spcBef>
                <a:spcPts val="100"/>
              </a:spcBef>
              <a:defRPr/>
            </a:pPr>
            <a:r>
              <a:rPr sz="3200" dirty="0"/>
              <a:t>PIRAMIDE </a:t>
            </a:r>
            <a:r>
              <a:rPr sz="3200" spc="-5" dirty="0"/>
              <a:t>DI</a:t>
            </a:r>
            <a:r>
              <a:rPr sz="3200" spc="-70" dirty="0"/>
              <a:t> </a:t>
            </a:r>
            <a:r>
              <a:rPr sz="3200" spc="-5" dirty="0"/>
              <a:t>HEINRICH</a:t>
            </a:r>
            <a:endParaRPr sz="3200" dirty="0"/>
          </a:p>
        </p:txBody>
      </p:sp>
      <p:sp>
        <p:nvSpPr>
          <p:cNvPr id="22546" name="object 18"/>
          <p:cNvSpPr txBox="1">
            <a:spLocks noChangeArrowheads="1"/>
          </p:cNvSpPr>
          <p:nvPr/>
        </p:nvSpPr>
        <p:spPr bwMode="auto">
          <a:xfrm>
            <a:off x="298450" y="4795838"/>
            <a:ext cx="1939925"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2700" rIns="0" bIns="0">
            <a:spAutoFit/>
          </a:bodyPr>
          <a:lstStyle>
            <a:lvl1pPr marL="100013" indent="-88900" eaLnBrk="0" hangingPunct="0">
              <a:spcBef>
                <a:spcPct val="20000"/>
              </a:spcBef>
              <a:buClr>
                <a:srgbClr val="0BD0D9"/>
              </a:buClr>
              <a:buSzPct val="95000"/>
              <a:buFont typeface="Wingdings 2" pitchFamily="18" charset="2"/>
              <a:buChar char=""/>
              <a:defRPr sz="2600">
                <a:solidFill>
                  <a:schemeClr val="tx1"/>
                </a:solidFill>
                <a:latin typeface="Georg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Georg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Georg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Georg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Georg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9pPr>
          </a:lstStyle>
          <a:p>
            <a:pPr eaLnBrk="1" hangingPunct="1">
              <a:spcBef>
                <a:spcPts val="100"/>
              </a:spcBef>
              <a:buClrTx/>
              <a:buSzTx/>
              <a:buFontTx/>
              <a:buNone/>
            </a:pPr>
            <a:r>
              <a:rPr lang="it-IT" altLang="it-IT" sz="1600">
                <a:solidFill>
                  <a:srgbClr val="000066"/>
                </a:solidFill>
                <a:latin typeface="Arial" charset="0"/>
                <a:cs typeface="Arial" charset="0"/>
              </a:rPr>
              <a:t>n.b.: ogni “fascia”  della piramide  contiene anche  i dati delle fasce</a:t>
            </a:r>
          </a:p>
          <a:p>
            <a:pPr eaLnBrk="1" hangingPunct="1">
              <a:spcBef>
                <a:spcPct val="0"/>
              </a:spcBef>
              <a:buClrTx/>
              <a:buSzTx/>
              <a:buFontTx/>
              <a:buNone/>
            </a:pPr>
            <a:r>
              <a:rPr lang="it-IT" altLang="it-IT" sz="1600">
                <a:solidFill>
                  <a:srgbClr val="000066"/>
                </a:solidFill>
                <a:latin typeface="Arial" charset="0"/>
                <a:cs typeface="Arial" charset="0"/>
              </a:rPr>
              <a:t>soprastanti</a:t>
            </a:r>
          </a:p>
        </p:txBody>
      </p:sp>
      <p:sp>
        <p:nvSpPr>
          <p:cNvPr id="19" name="object 19"/>
          <p:cNvSpPr txBox="1"/>
          <p:nvPr/>
        </p:nvSpPr>
        <p:spPr>
          <a:xfrm>
            <a:off x="1377950" y="723900"/>
            <a:ext cx="1169988" cy="506413"/>
          </a:xfrm>
          <a:prstGeom prst="rect">
            <a:avLst/>
          </a:prstGeom>
        </p:spPr>
        <p:txBody>
          <a:bodyPr lIns="0" tIns="12700" rIns="0" bIns="0">
            <a:spAutoFit/>
          </a:bodyPr>
          <a:lstStyle/>
          <a:p>
            <a:pPr marL="12700">
              <a:spcBef>
                <a:spcPts val="100"/>
              </a:spcBef>
              <a:defRPr/>
            </a:pPr>
            <a:r>
              <a:rPr sz="1600" spc="-5" dirty="0">
                <a:solidFill>
                  <a:srgbClr val="13425D"/>
                </a:solidFill>
                <a:latin typeface="Arial"/>
                <a:cs typeface="Arial"/>
              </a:rPr>
              <a:t>All’origine</a:t>
            </a:r>
            <a:r>
              <a:rPr sz="1600" spc="-30" dirty="0">
                <a:solidFill>
                  <a:srgbClr val="13425D"/>
                </a:solidFill>
                <a:latin typeface="Arial"/>
                <a:cs typeface="Arial"/>
              </a:rPr>
              <a:t> </a:t>
            </a:r>
            <a:r>
              <a:rPr sz="1600" spc="-10" dirty="0">
                <a:solidFill>
                  <a:srgbClr val="13425D"/>
                </a:solidFill>
                <a:latin typeface="Arial"/>
                <a:cs typeface="Arial"/>
              </a:rPr>
              <a:t>degli</a:t>
            </a:r>
            <a:endParaRPr sz="1600" dirty="0">
              <a:latin typeface="Arial"/>
              <a:cs typeface="Arial"/>
            </a:endParaRPr>
          </a:p>
        </p:txBody>
      </p:sp>
      <p:sp>
        <p:nvSpPr>
          <p:cNvPr id="22548" name="object 20"/>
          <p:cNvSpPr txBox="1">
            <a:spLocks noChangeArrowheads="1"/>
          </p:cNvSpPr>
          <p:nvPr/>
        </p:nvSpPr>
        <p:spPr bwMode="auto">
          <a:xfrm>
            <a:off x="1393825" y="1195388"/>
            <a:ext cx="1608138" cy="272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2700" rIns="0" bIns="0">
            <a:spAutoFit/>
          </a:bodyPr>
          <a:lstStyle>
            <a:lvl1pPr marL="12700" eaLnBrk="0" hangingPunct="0">
              <a:spcBef>
                <a:spcPct val="20000"/>
              </a:spcBef>
              <a:buClr>
                <a:srgbClr val="0BD0D9"/>
              </a:buClr>
              <a:buSzPct val="95000"/>
              <a:buFont typeface="Wingdings 2" pitchFamily="18" charset="2"/>
              <a:buChar char=""/>
              <a:defRPr sz="2600">
                <a:solidFill>
                  <a:schemeClr val="tx1"/>
                </a:solidFill>
                <a:latin typeface="Georg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Georg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Georg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Georg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Georg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9pPr>
          </a:lstStyle>
          <a:p>
            <a:pPr eaLnBrk="1" hangingPunct="1">
              <a:spcBef>
                <a:spcPts val="100"/>
              </a:spcBef>
              <a:buClrTx/>
              <a:buSzTx/>
              <a:buFontTx/>
              <a:buNone/>
            </a:pPr>
            <a:r>
              <a:rPr lang="it-IT" altLang="it-IT" sz="1600">
                <a:solidFill>
                  <a:srgbClr val="13425D"/>
                </a:solidFill>
                <a:latin typeface="Arial" charset="0"/>
                <a:cs typeface="Arial" charset="0"/>
              </a:rPr>
              <a:t>infortuni c’è sempre  </a:t>
            </a:r>
            <a:r>
              <a:rPr lang="it-IT" altLang="it-IT" sz="1600" b="1">
                <a:solidFill>
                  <a:srgbClr val="FF0000"/>
                </a:solidFill>
                <a:latin typeface="Arial" charset="0"/>
                <a:cs typeface="Arial" charset="0"/>
              </a:rPr>
              <a:t>un’azione  pericolosa </a:t>
            </a:r>
            <a:r>
              <a:rPr lang="it-IT" altLang="it-IT" sz="1600">
                <a:solidFill>
                  <a:srgbClr val="5E2C37"/>
                </a:solidFill>
                <a:latin typeface="Arial" charset="0"/>
                <a:cs typeface="Arial" charset="0"/>
              </a:rPr>
              <a:t>dovuta a  </a:t>
            </a:r>
            <a:r>
              <a:rPr lang="it-IT" altLang="it-IT" sz="1600">
                <a:solidFill>
                  <a:srgbClr val="13425D"/>
                </a:solidFill>
                <a:latin typeface="Arial" charset="0"/>
                <a:cs typeface="Arial" charset="0"/>
              </a:rPr>
              <a:t>scarsa informazione-  formazione,  distrazione,  imprudenza,  mancato uso dpi…</a:t>
            </a:r>
            <a:endParaRPr lang="it-IT" altLang="it-IT" sz="1600">
              <a:latin typeface="Arial" charset="0"/>
              <a:cs typeface="Arial" charset="0"/>
            </a:endParaRPr>
          </a:p>
        </p:txBody>
      </p:sp>
      <p:sp>
        <p:nvSpPr>
          <p:cNvPr id="22549" name="object 21"/>
          <p:cNvSpPr>
            <a:spLocks/>
          </p:cNvSpPr>
          <p:nvPr/>
        </p:nvSpPr>
        <p:spPr bwMode="auto">
          <a:xfrm>
            <a:off x="2963863" y="1379538"/>
            <a:ext cx="1662112" cy="3857625"/>
          </a:xfrm>
          <a:custGeom>
            <a:avLst/>
            <a:gdLst>
              <a:gd name="T0" fmla="*/ 702330 w 2214879"/>
              <a:gd name="T1" fmla="*/ 0 h 3857625"/>
              <a:gd name="T2" fmla="*/ 0 w 2214879"/>
              <a:gd name="T3" fmla="*/ 3857625 h 3857625"/>
              <a:gd name="T4" fmla="*/ 0 60000 65536"/>
              <a:gd name="T5" fmla="*/ 0 60000 65536"/>
            </a:gdLst>
            <a:ahLst/>
            <a:cxnLst>
              <a:cxn ang="T4">
                <a:pos x="T0" y="T1"/>
              </a:cxn>
              <a:cxn ang="T5">
                <a:pos x="T2" y="T3"/>
              </a:cxn>
            </a:cxnLst>
            <a:rect l="0" t="0" r="r" b="b"/>
            <a:pathLst>
              <a:path w="2214879" h="3857625">
                <a:moveTo>
                  <a:pt x="2214626" y="0"/>
                </a:moveTo>
                <a:lnTo>
                  <a:pt x="0" y="3857625"/>
                </a:lnTo>
              </a:path>
            </a:pathLst>
          </a:custGeom>
          <a:noFill/>
          <a:ln w="38100">
            <a:solidFill>
              <a:srgbClr val="FFFFFF"/>
            </a:solidFill>
            <a:prstDash val="lgDash"/>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it-IT"/>
          </a:p>
        </p:txBody>
      </p:sp>
      <p:sp>
        <p:nvSpPr>
          <p:cNvPr id="22550" name="object 22"/>
          <p:cNvSpPr txBox="1">
            <a:spLocks noChangeArrowheads="1"/>
          </p:cNvSpPr>
          <p:nvPr/>
        </p:nvSpPr>
        <p:spPr bwMode="auto">
          <a:xfrm>
            <a:off x="6704013" y="1158875"/>
            <a:ext cx="1828800" cy="358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2700" rIns="0" bIns="0">
            <a:spAutoFit/>
          </a:bodyPr>
          <a:lstStyle>
            <a:lvl1pPr marL="12700" eaLnBrk="0" hangingPunct="0">
              <a:spcBef>
                <a:spcPct val="20000"/>
              </a:spcBef>
              <a:buClr>
                <a:srgbClr val="0BD0D9"/>
              </a:buClr>
              <a:buSzPct val="95000"/>
              <a:buFont typeface="Wingdings 2" pitchFamily="18" charset="2"/>
              <a:buChar char=""/>
              <a:defRPr sz="2600">
                <a:solidFill>
                  <a:schemeClr val="tx1"/>
                </a:solidFill>
                <a:latin typeface="Georg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Georg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Georg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Georg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Georg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9pPr>
          </a:lstStyle>
          <a:p>
            <a:pPr eaLnBrk="1" hangingPunct="1">
              <a:spcBef>
                <a:spcPts val="100"/>
              </a:spcBef>
              <a:buClrTx/>
              <a:buSzTx/>
              <a:buFontTx/>
              <a:buNone/>
            </a:pPr>
            <a:r>
              <a:rPr lang="it-IT" altLang="it-IT" sz="1600" b="1">
                <a:solidFill>
                  <a:srgbClr val="FF0000"/>
                </a:solidFill>
                <a:latin typeface="Arial" charset="0"/>
                <a:cs typeface="Arial" charset="0"/>
              </a:rPr>
              <a:t>Fase  reattiva  </a:t>
            </a:r>
            <a:r>
              <a:rPr lang="it-IT" altLang="it-IT" sz="1600" b="1" i="1">
                <a:solidFill>
                  <a:srgbClr val="13425D"/>
                </a:solidFill>
                <a:latin typeface="Arial" charset="0"/>
                <a:cs typeface="Arial" charset="0"/>
              </a:rPr>
              <a:t>l’azione</a:t>
            </a:r>
            <a:endParaRPr lang="it-IT" altLang="it-IT" sz="1600">
              <a:latin typeface="Arial" charset="0"/>
              <a:cs typeface="Arial" charset="0"/>
            </a:endParaRPr>
          </a:p>
          <a:p>
            <a:pPr eaLnBrk="1" hangingPunct="1">
              <a:spcBef>
                <a:spcPct val="0"/>
              </a:spcBef>
              <a:buClrTx/>
              <a:buSzTx/>
              <a:buFontTx/>
              <a:buNone/>
            </a:pPr>
            <a:r>
              <a:rPr lang="it-IT" altLang="it-IT" sz="1600" b="1" i="1">
                <a:solidFill>
                  <a:srgbClr val="13425D"/>
                </a:solidFill>
                <a:latin typeface="Arial" charset="0"/>
                <a:cs typeface="Arial" charset="0"/>
              </a:rPr>
              <a:t>correttiva  </a:t>
            </a:r>
            <a:r>
              <a:rPr lang="it-IT" altLang="it-IT" sz="1600">
                <a:solidFill>
                  <a:srgbClr val="13425D"/>
                </a:solidFill>
                <a:latin typeface="Arial" charset="0"/>
                <a:cs typeface="Arial" charset="0"/>
              </a:rPr>
              <a:t>serve solo a  evitare che il  fatto si ripeta</a:t>
            </a:r>
            <a:endParaRPr lang="it-IT" altLang="it-IT" sz="1600">
              <a:latin typeface="Arial" charset="0"/>
              <a:cs typeface="Arial" charset="0"/>
            </a:endParaRPr>
          </a:p>
          <a:p>
            <a:pPr eaLnBrk="1" hangingPunct="1">
              <a:spcBef>
                <a:spcPts val="1025"/>
              </a:spcBef>
              <a:buClrTx/>
              <a:buSzTx/>
              <a:buFontTx/>
              <a:buNone/>
            </a:pPr>
            <a:r>
              <a:rPr lang="it-IT" altLang="it-IT" sz="1600" b="1">
                <a:solidFill>
                  <a:srgbClr val="00AF50"/>
                </a:solidFill>
                <a:latin typeface="Arial" charset="0"/>
                <a:cs typeface="Arial" charset="0"/>
              </a:rPr>
              <a:t>Fase  preventiva  </a:t>
            </a:r>
            <a:r>
              <a:rPr lang="it-IT" altLang="it-IT" sz="1600" b="1" i="1">
                <a:solidFill>
                  <a:srgbClr val="13425D"/>
                </a:solidFill>
                <a:latin typeface="Arial" charset="0"/>
                <a:cs typeface="Arial" charset="0"/>
              </a:rPr>
              <a:t>l’azione  correttiva</a:t>
            </a:r>
            <a:r>
              <a:rPr lang="it-IT" altLang="it-IT" sz="1600">
                <a:solidFill>
                  <a:srgbClr val="13425D"/>
                </a:solidFill>
                <a:latin typeface="Arial" charset="0"/>
                <a:cs typeface="Arial" charset="0"/>
              </a:rPr>
              <a:t>,</a:t>
            </a:r>
            <a:endParaRPr lang="it-IT" altLang="it-IT" sz="1600">
              <a:latin typeface="Arial" charset="0"/>
              <a:cs typeface="Arial" charset="0"/>
            </a:endParaRPr>
          </a:p>
          <a:p>
            <a:pPr eaLnBrk="1" hangingPunct="1">
              <a:spcBef>
                <a:spcPct val="0"/>
              </a:spcBef>
              <a:buClrTx/>
              <a:buSzTx/>
              <a:buFontTx/>
              <a:buNone/>
            </a:pPr>
            <a:r>
              <a:rPr lang="it-IT" altLang="it-IT" sz="1600">
                <a:solidFill>
                  <a:srgbClr val="13425D"/>
                </a:solidFill>
                <a:latin typeface="Arial" charset="0"/>
                <a:cs typeface="Arial" charset="0"/>
              </a:rPr>
              <a:t>rimuovendo la  causa, evita  l’istaurarsi del  pericolo</a:t>
            </a:r>
            <a:endParaRPr lang="it-IT" altLang="it-IT" sz="1600">
              <a:latin typeface="Arial" charset="0"/>
              <a:cs typeface="Arial" charset="0"/>
            </a:endParaRPr>
          </a:p>
        </p:txBody>
      </p:sp>
      <p:sp>
        <p:nvSpPr>
          <p:cNvPr id="22551" name="object 23"/>
          <p:cNvSpPr>
            <a:spLocks noChangeArrowheads="1"/>
          </p:cNvSpPr>
          <p:nvPr/>
        </p:nvSpPr>
        <p:spPr bwMode="auto">
          <a:xfrm>
            <a:off x="2643188" y="5054600"/>
            <a:ext cx="495300" cy="611188"/>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spcBef>
                <a:spcPct val="20000"/>
              </a:spcBef>
              <a:buClr>
                <a:srgbClr val="0BD0D9"/>
              </a:buClr>
              <a:buSzPct val="95000"/>
              <a:buFont typeface="Wingdings 2" pitchFamily="18" charset="2"/>
              <a:buChar char=""/>
              <a:defRPr sz="2600">
                <a:solidFill>
                  <a:schemeClr val="tx1"/>
                </a:solidFill>
                <a:latin typeface="Georg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Georg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Georg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Georg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Georg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9pPr>
          </a:lstStyle>
          <a:p>
            <a:pPr eaLnBrk="1" hangingPunct="1">
              <a:spcBef>
                <a:spcPct val="0"/>
              </a:spcBef>
              <a:buClrTx/>
              <a:buSzTx/>
              <a:buFontTx/>
              <a:buNone/>
            </a:pPr>
            <a:endParaRPr lang="it-IT" altLang="it-IT" sz="2800">
              <a:latin typeface="Arial" charset="0"/>
            </a:endParaRPr>
          </a:p>
        </p:txBody>
      </p:sp>
      <p:sp>
        <p:nvSpPr>
          <p:cNvPr id="22552" name="object 24"/>
          <p:cNvSpPr>
            <a:spLocks noChangeArrowheads="1"/>
          </p:cNvSpPr>
          <p:nvPr/>
        </p:nvSpPr>
        <p:spPr bwMode="auto">
          <a:xfrm>
            <a:off x="3125788" y="5126038"/>
            <a:ext cx="495300" cy="611187"/>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spcBef>
                <a:spcPct val="20000"/>
              </a:spcBef>
              <a:buClr>
                <a:srgbClr val="0BD0D9"/>
              </a:buClr>
              <a:buSzPct val="95000"/>
              <a:buFont typeface="Wingdings 2" pitchFamily="18" charset="2"/>
              <a:buChar char=""/>
              <a:defRPr sz="2600">
                <a:solidFill>
                  <a:schemeClr val="tx1"/>
                </a:solidFill>
                <a:latin typeface="Georg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Georg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Georg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Georg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Georg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9pPr>
          </a:lstStyle>
          <a:p>
            <a:pPr eaLnBrk="1" hangingPunct="1">
              <a:spcBef>
                <a:spcPct val="0"/>
              </a:spcBef>
              <a:buClrTx/>
              <a:buSzTx/>
              <a:buFontTx/>
              <a:buNone/>
            </a:pPr>
            <a:endParaRPr lang="it-IT" altLang="it-IT" sz="2800">
              <a:latin typeface="Arial" charset="0"/>
            </a:endParaRPr>
          </a:p>
        </p:txBody>
      </p:sp>
      <p:sp>
        <p:nvSpPr>
          <p:cNvPr id="22553" name="object 25"/>
          <p:cNvSpPr>
            <a:spLocks noChangeArrowheads="1"/>
          </p:cNvSpPr>
          <p:nvPr/>
        </p:nvSpPr>
        <p:spPr bwMode="auto">
          <a:xfrm>
            <a:off x="4143375" y="5094288"/>
            <a:ext cx="495300" cy="611187"/>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spcBef>
                <a:spcPct val="20000"/>
              </a:spcBef>
              <a:buClr>
                <a:srgbClr val="0BD0D9"/>
              </a:buClr>
              <a:buSzPct val="95000"/>
              <a:buFont typeface="Wingdings 2" pitchFamily="18" charset="2"/>
              <a:buChar char=""/>
              <a:defRPr sz="2600">
                <a:solidFill>
                  <a:schemeClr val="tx1"/>
                </a:solidFill>
                <a:latin typeface="Georg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Georg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Georg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Georg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Georg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9pPr>
          </a:lstStyle>
          <a:p>
            <a:pPr eaLnBrk="1" hangingPunct="1">
              <a:spcBef>
                <a:spcPct val="0"/>
              </a:spcBef>
              <a:buClrTx/>
              <a:buSzTx/>
              <a:buFontTx/>
              <a:buNone/>
            </a:pPr>
            <a:endParaRPr lang="it-IT" altLang="it-IT" sz="2800">
              <a:latin typeface="Arial" charset="0"/>
            </a:endParaRPr>
          </a:p>
        </p:txBody>
      </p:sp>
      <p:sp>
        <p:nvSpPr>
          <p:cNvPr id="22554" name="object 26"/>
          <p:cNvSpPr>
            <a:spLocks noChangeArrowheads="1"/>
          </p:cNvSpPr>
          <p:nvPr/>
        </p:nvSpPr>
        <p:spPr bwMode="auto">
          <a:xfrm>
            <a:off x="3606800" y="5094288"/>
            <a:ext cx="496888" cy="611187"/>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spcBef>
                <a:spcPct val="20000"/>
              </a:spcBef>
              <a:buClr>
                <a:srgbClr val="0BD0D9"/>
              </a:buClr>
              <a:buSzPct val="95000"/>
              <a:buFont typeface="Wingdings 2" pitchFamily="18" charset="2"/>
              <a:buChar char=""/>
              <a:defRPr sz="2600">
                <a:solidFill>
                  <a:schemeClr val="tx1"/>
                </a:solidFill>
                <a:latin typeface="Georg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Georg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Georg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Georg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Georg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9pPr>
          </a:lstStyle>
          <a:p>
            <a:pPr eaLnBrk="1" hangingPunct="1">
              <a:spcBef>
                <a:spcPct val="0"/>
              </a:spcBef>
              <a:buClrTx/>
              <a:buSzTx/>
              <a:buFontTx/>
              <a:buNone/>
            </a:pPr>
            <a:endParaRPr lang="it-IT" altLang="it-IT" sz="2800">
              <a:latin typeface="Arial" charset="0"/>
            </a:endParaRPr>
          </a:p>
        </p:txBody>
      </p:sp>
      <p:sp>
        <p:nvSpPr>
          <p:cNvPr id="22555" name="object 27"/>
          <p:cNvSpPr>
            <a:spLocks noChangeArrowheads="1"/>
          </p:cNvSpPr>
          <p:nvPr/>
        </p:nvSpPr>
        <p:spPr bwMode="auto">
          <a:xfrm>
            <a:off x="5202238" y="5072063"/>
            <a:ext cx="495300" cy="611187"/>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spcBef>
                <a:spcPct val="20000"/>
              </a:spcBef>
              <a:buClr>
                <a:srgbClr val="0BD0D9"/>
              </a:buClr>
              <a:buSzPct val="95000"/>
              <a:buFont typeface="Wingdings 2" pitchFamily="18" charset="2"/>
              <a:buChar char=""/>
              <a:defRPr sz="2600">
                <a:solidFill>
                  <a:schemeClr val="tx1"/>
                </a:solidFill>
                <a:latin typeface="Georg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Georg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Georg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Georg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Georg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9pPr>
          </a:lstStyle>
          <a:p>
            <a:pPr eaLnBrk="1" hangingPunct="1">
              <a:spcBef>
                <a:spcPct val="0"/>
              </a:spcBef>
              <a:buClrTx/>
              <a:buSzTx/>
              <a:buFontTx/>
              <a:buNone/>
            </a:pPr>
            <a:endParaRPr lang="it-IT" altLang="it-IT" sz="2800">
              <a:latin typeface="Arial" charset="0"/>
            </a:endParaRPr>
          </a:p>
        </p:txBody>
      </p:sp>
      <p:sp>
        <p:nvSpPr>
          <p:cNvPr id="22556" name="object 28"/>
          <p:cNvSpPr>
            <a:spLocks/>
          </p:cNvSpPr>
          <p:nvPr/>
        </p:nvSpPr>
        <p:spPr bwMode="auto">
          <a:xfrm>
            <a:off x="2955925" y="1349375"/>
            <a:ext cx="1660525" cy="3857625"/>
          </a:xfrm>
          <a:custGeom>
            <a:avLst/>
            <a:gdLst>
              <a:gd name="T0" fmla="*/ 699652 w 2214879"/>
              <a:gd name="T1" fmla="*/ 0 h 3857625"/>
              <a:gd name="T2" fmla="*/ 0 w 2214879"/>
              <a:gd name="T3" fmla="*/ 3857625 h 3857625"/>
              <a:gd name="T4" fmla="*/ 0 60000 65536"/>
              <a:gd name="T5" fmla="*/ 0 60000 65536"/>
            </a:gdLst>
            <a:ahLst/>
            <a:cxnLst>
              <a:cxn ang="T4">
                <a:pos x="T0" y="T1"/>
              </a:cxn>
              <a:cxn ang="T5">
                <a:pos x="T2" y="T3"/>
              </a:cxn>
            </a:cxnLst>
            <a:rect l="0" t="0" r="r" b="b"/>
            <a:pathLst>
              <a:path w="2214879" h="3857625">
                <a:moveTo>
                  <a:pt x="2214626" y="0"/>
                </a:moveTo>
                <a:lnTo>
                  <a:pt x="0" y="3857625"/>
                </a:lnTo>
              </a:path>
            </a:pathLst>
          </a:custGeom>
          <a:noFill/>
          <a:ln w="38100">
            <a:solidFill>
              <a:srgbClr val="FFFFFF"/>
            </a:solidFill>
            <a:prstDash val="lgDash"/>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it-IT"/>
          </a:p>
        </p:txBody>
      </p:sp>
      <p:sp>
        <p:nvSpPr>
          <p:cNvPr id="22557" name="object 29"/>
          <p:cNvSpPr>
            <a:spLocks/>
          </p:cNvSpPr>
          <p:nvPr/>
        </p:nvSpPr>
        <p:spPr bwMode="auto">
          <a:xfrm>
            <a:off x="3500438" y="2093913"/>
            <a:ext cx="1339850" cy="3143250"/>
          </a:xfrm>
          <a:custGeom>
            <a:avLst/>
            <a:gdLst>
              <a:gd name="T0" fmla="*/ 565371 w 1786254"/>
              <a:gd name="T1" fmla="*/ 0 h 3143885"/>
              <a:gd name="T2" fmla="*/ 0 w 1786254"/>
              <a:gd name="T3" fmla="*/ 3140837 h 3143885"/>
              <a:gd name="T4" fmla="*/ 0 60000 65536"/>
              <a:gd name="T5" fmla="*/ 0 60000 65536"/>
            </a:gdLst>
            <a:ahLst/>
            <a:cxnLst>
              <a:cxn ang="T4">
                <a:pos x="T0" y="T1"/>
              </a:cxn>
              <a:cxn ang="T5">
                <a:pos x="T2" y="T3"/>
              </a:cxn>
            </a:cxnLst>
            <a:rect l="0" t="0" r="r" b="b"/>
            <a:pathLst>
              <a:path w="1786254" h="3143885">
                <a:moveTo>
                  <a:pt x="1786001" y="0"/>
                </a:moveTo>
                <a:lnTo>
                  <a:pt x="0" y="3143377"/>
                </a:lnTo>
              </a:path>
            </a:pathLst>
          </a:custGeom>
          <a:noFill/>
          <a:ln w="38100">
            <a:solidFill>
              <a:srgbClr val="FFFFFF"/>
            </a:solidFill>
            <a:prstDash val="lgDash"/>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it-IT"/>
          </a:p>
        </p:txBody>
      </p:sp>
      <p:sp>
        <p:nvSpPr>
          <p:cNvPr id="22558" name="object 30"/>
          <p:cNvSpPr>
            <a:spLocks/>
          </p:cNvSpPr>
          <p:nvPr/>
        </p:nvSpPr>
        <p:spPr bwMode="auto">
          <a:xfrm>
            <a:off x="3983038" y="2808288"/>
            <a:ext cx="1071562" cy="2428875"/>
          </a:xfrm>
          <a:custGeom>
            <a:avLst/>
            <a:gdLst>
              <a:gd name="T0" fmla="*/ 452065 w 1428750"/>
              <a:gd name="T1" fmla="*/ 0 h 2428875"/>
              <a:gd name="T2" fmla="*/ 0 w 1428750"/>
              <a:gd name="T3" fmla="*/ 2428875 h 2428875"/>
              <a:gd name="T4" fmla="*/ 0 60000 65536"/>
              <a:gd name="T5" fmla="*/ 0 60000 65536"/>
            </a:gdLst>
            <a:ahLst/>
            <a:cxnLst>
              <a:cxn ang="T4">
                <a:pos x="T0" y="T1"/>
              </a:cxn>
              <a:cxn ang="T5">
                <a:pos x="T2" y="T3"/>
              </a:cxn>
            </a:cxnLst>
            <a:rect l="0" t="0" r="r" b="b"/>
            <a:pathLst>
              <a:path w="1428750" h="2428875">
                <a:moveTo>
                  <a:pt x="1428750" y="0"/>
                </a:moveTo>
                <a:lnTo>
                  <a:pt x="0" y="2428875"/>
                </a:lnTo>
              </a:path>
            </a:pathLst>
          </a:custGeom>
          <a:noFill/>
          <a:ln w="38100">
            <a:solidFill>
              <a:srgbClr val="FFFFFF"/>
            </a:solidFill>
            <a:prstDash val="lgDash"/>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it-IT"/>
          </a:p>
        </p:txBody>
      </p:sp>
      <p:sp>
        <p:nvSpPr>
          <p:cNvPr id="22559" name="object 31"/>
          <p:cNvSpPr>
            <a:spLocks/>
          </p:cNvSpPr>
          <p:nvPr/>
        </p:nvSpPr>
        <p:spPr bwMode="auto">
          <a:xfrm>
            <a:off x="4465638" y="3451225"/>
            <a:ext cx="803275" cy="1785938"/>
          </a:xfrm>
          <a:custGeom>
            <a:avLst/>
            <a:gdLst>
              <a:gd name="T0" fmla="*/ 338000 w 1071879"/>
              <a:gd name="T1" fmla="*/ 0 h 1786254"/>
              <a:gd name="T2" fmla="*/ 0 w 1071879"/>
              <a:gd name="T3" fmla="*/ 1784610 h 1786254"/>
              <a:gd name="T4" fmla="*/ 0 60000 65536"/>
              <a:gd name="T5" fmla="*/ 0 60000 65536"/>
            </a:gdLst>
            <a:ahLst/>
            <a:cxnLst>
              <a:cxn ang="T4">
                <a:pos x="T0" y="T1"/>
              </a:cxn>
              <a:cxn ang="T5">
                <a:pos x="T2" y="T3"/>
              </a:cxn>
            </a:cxnLst>
            <a:rect l="0" t="0" r="r" b="b"/>
            <a:pathLst>
              <a:path w="1071879" h="1786254">
                <a:moveTo>
                  <a:pt x="1071626" y="0"/>
                </a:moveTo>
                <a:lnTo>
                  <a:pt x="0" y="1785874"/>
                </a:lnTo>
              </a:path>
            </a:pathLst>
          </a:custGeom>
          <a:noFill/>
          <a:ln w="38100">
            <a:solidFill>
              <a:srgbClr val="FFFFFF"/>
            </a:solidFill>
            <a:prstDash val="lgDash"/>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it-IT"/>
          </a:p>
        </p:txBody>
      </p:sp>
      <p:sp>
        <p:nvSpPr>
          <p:cNvPr id="22560" name="object 32"/>
          <p:cNvSpPr>
            <a:spLocks/>
          </p:cNvSpPr>
          <p:nvPr/>
        </p:nvSpPr>
        <p:spPr bwMode="auto">
          <a:xfrm>
            <a:off x="5429250" y="3603625"/>
            <a:ext cx="803275" cy="1785938"/>
          </a:xfrm>
          <a:custGeom>
            <a:avLst/>
            <a:gdLst>
              <a:gd name="T0" fmla="*/ 338000 w 1071879"/>
              <a:gd name="T1" fmla="*/ 0 h 1786254"/>
              <a:gd name="T2" fmla="*/ 0 w 1071879"/>
              <a:gd name="T3" fmla="*/ 1784610 h 1786254"/>
              <a:gd name="T4" fmla="*/ 0 60000 65536"/>
              <a:gd name="T5" fmla="*/ 0 60000 65536"/>
            </a:gdLst>
            <a:ahLst/>
            <a:cxnLst>
              <a:cxn ang="T4">
                <a:pos x="T0" y="T1"/>
              </a:cxn>
              <a:cxn ang="T5">
                <a:pos x="T2" y="T3"/>
              </a:cxn>
            </a:cxnLst>
            <a:rect l="0" t="0" r="r" b="b"/>
            <a:pathLst>
              <a:path w="1071879" h="1786254">
                <a:moveTo>
                  <a:pt x="1071626" y="0"/>
                </a:moveTo>
                <a:lnTo>
                  <a:pt x="0" y="1785874"/>
                </a:lnTo>
              </a:path>
            </a:pathLst>
          </a:custGeom>
          <a:noFill/>
          <a:ln w="38100">
            <a:solidFill>
              <a:srgbClr val="FFFFFF"/>
            </a:solidFill>
            <a:prstDash val="lgDash"/>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it-IT"/>
          </a:p>
        </p:txBody>
      </p:sp>
      <p:sp>
        <p:nvSpPr>
          <p:cNvPr id="22561" name="object 33"/>
          <p:cNvSpPr>
            <a:spLocks/>
          </p:cNvSpPr>
          <p:nvPr/>
        </p:nvSpPr>
        <p:spPr bwMode="auto">
          <a:xfrm>
            <a:off x="5000625" y="3451225"/>
            <a:ext cx="803275" cy="1785938"/>
          </a:xfrm>
          <a:custGeom>
            <a:avLst/>
            <a:gdLst>
              <a:gd name="T0" fmla="*/ 338000 w 1071879"/>
              <a:gd name="T1" fmla="*/ 0 h 1786254"/>
              <a:gd name="T2" fmla="*/ 0 w 1071879"/>
              <a:gd name="T3" fmla="*/ 1784610 h 1786254"/>
              <a:gd name="T4" fmla="*/ 0 60000 65536"/>
              <a:gd name="T5" fmla="*/ 0 60000 65536"/>
            </a:gdLst>
            <a:ahLst/>
            <a:cxnLst>
              <a:cxn ang="T4">
                <a:pos x="T0" y="T1"/>
              </a:cxn>
              <a:cxn ang="T5">
                <a:pos x="T2" y="T3"/>
              </a:cxn>
            </a:cxnLst>
            <a:rect l="0" t="0" r="r" b="b"/>
            <a:pathLst>
              <a:path w="1071879" h="1786254">
                <a:moveTo>
                  <a:pt x="1071626" y="0"/>
                </a:moveTo>
                <a:lnTo>
                  <a:pt x="0" y="1785874"/>
                </a:lnTo>
              </a:path>
            </a:pathLst>
          </a:custGeom>
          <a:noFill/>
          <a:ln w="38100">
            <a:solidFill>
              <a:srgbClr val="FFFFFF"/>
            </a:solidFill>
            <a:prstDash val="lgDash"/>
            <a:round/>
            <a:headEnd/>
            <a:tailEnd/>
          </a:ln>
          <a:extLst>
            <a:ext uri="{909E8E84-426E-40DD-AFC4-6F175D3DCCD1}">
              <a14:hiddenFill xmlns:a14="http://schemas.microsoft.com/office/drawing/2010/main" xmlns="">
                <a:solidFill>
                  <a:srgbClr val="FFFFFF"/>
                </a:solidFill>
              </a14:hiddenFill>
            </a:ext>
          </a:extLst>
        </p:spPr>
        <p:txBody>
          <a:bodyPr lIns="0" tIns="0" rIns="0" bIns="0"/>
          <a:lstStyle/>
          <a:p>
            <a:endParaRPr lang="it-IT"/>
          </a:p>
        </p:txBody>
      </p:sp>
      <p:sp>
        <p:nvSpPr>
          <p:cNvPr id="22562" name="object 34"/>
          <p:cNvSpPr>
            <a:spLocks noChangeArrowheads="1"/>
          </p:cNvSpPr>
          <p:nvPr/>
        </p:nvSpPr>
        <p:spPr bwMode="auto">
          <a:xfrm>
            <a:off x="4670425" y="5124450"/>
            <a:ext cx="495300" cy="609600"/>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spcBef>
                <a:spcPct val="20000"/>
              </a:spcBef>
              <a:buClr>
                <a:srgbClr val="0BD0D9"/>
              </a:buClr>
              <a:buSzPct val="95000"/>
              <a:buFont typeface="Wingdings 2" pitchFamily="18" charset="2"/>
              <a:buChar char=""/>
              <a:defRPr sz="2600">
                <a:solidFill>
                  <a:schemeClr val="tx1"/>
                </a:solidFill>
                <a:latin typeface="Georg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Georg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Georg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Georg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Georg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9pPr>
          </a:lstStyle>
          <a:p>
            <a:pPr eaLnBrk="1" hangingPunct="1">
              <a:spcBef>
                <a:spcPct val="0"/>
              </a:spcBef>
              <a:buClrTx/>
              <a:buSzTx/>
              <a:buFontTx/>
              <a:buNone/>
            </a:pPr>
            <a:endParaRPr lang="it-IT" altLang="it-IT" sz="2800">
              <a:latin typeface="Arial" charset="0"/>
            </a:endParaRPr>
          </a:p>
        </p:txBody>
      </p:sp>
    </p:spTree>
    <p:extLst>
      <p:ext uri="{BB962C8B-B14F-4D97-AF65-F5344CB8AC3E}">
        <p14:creationId xmlns:p14="http://schemas.microsoft.com/office/powerpoint/2010/main" xmlns="" val="350771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bject 2"/>
          <p:cNvSpPr>
            <a:spLocks noGrp="1"/>
          </p:cNvSpPr>
          <p:nvPr>
            <p:ph type="title"/>
          </p:nvPr>
        </p:nvSpPr>
        <p:spPr>
          <a:xfrm>
            <a:off x="2105025" y="587375"/>
            <a:ext cx="6715125" cy="442913"/>
          </a:xfrm>
        </p:spPr>
        <p:txBody>
          <a:bodyPr tIns="12700" anchor="ctr">
            <a:spAutoFit/>
          </a:bodyPr>
          <a:lstStyle/>
          <a:p>
            <a:pPr marL="12700" indent="1009650">
              <a:spcBef>
                <a:spcPts val="100"/>
              </a:spcBef>
            </a:pPr>
            <a:r>
              <a:rPr lang="it-IT" altLang="it-IT" sz="2800" smtClean="0"/>
              <a:t>DATI INAIL  INCIDENTI O INFORTUNI</a:t>
            </a:r>
          </a:p>
        </p:txBody>
      </p:sp>
      <p:sp>
        <p:nvSpPr>
          <p:cNvPr id="23555" name="object 3"/>
          <p:cNvSpPr txBox="1">
            <a:spLocks noChangeArrowheads="1"/>
          </p:cNvSpPr>
          <p:nvPr/>
        </p:nvSpPr>
        <p:spPr bwMode="auto">
          <a:xfrm>
            <a:off x="179388" y="1052513"/>
            <a:ext cx="8856662" cy="4072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12700" rIns="0" bIns="0">
            <a:spAutoFit/>
          </a:bodyPr>
          <a:lstStyle>
            <a:lvl1pPr marL="155575" eaLnBrk="0" hangingPunct="0">
              <a:spcBef>
                <a:spcPct val="20000"/>
              </a:spcBef>
              <a:buClr>
                <a:srgbClr val="0BD0D9"/>
              </a:buClr>
              <a:buSzPct val="95000"/>
              <a:buFont typeface="Wingdings 2" pitchFamily="18" charset="2"/>
              <a:buChar char=""/>
              <a:defRPr sz="2600">
                <a:solidFill>
                  <a:schemeClr val="tx1"/>
                </a:solidFill>
                <a:latin typeface="Georg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Georg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Georg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Georg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Georg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Georgia" pitchFamily="18" charset="0"/>
              </a:defRPr>
            </a:lvl9pPr>
          </a:lstStyle>
          <a:p>
            <a:pPr eaLnBrk="1" hangingPunct="1">
              <a:spcBef>
                <a:spcPts val="100"/>
              </a:spcBef>
              <a:buClrTx/>
              <a:buSzTx/>
              <a:buFontTx/>
              <a:buNone/>
            </a:pPr>
            <a:r>
              <a:rPr lang="it-IT" altLang="it-IT" sz="1800" dirty="0">
                <a:latin typeface="Arial" charset="0"/>
                <a:cs typeface="Arial" charset="0"/>
              </a:rPr>
              <a:t>Ogni 330 incidenti sul lavoro:</a:t>
            </a:r>
          </a:p>
          <a:p>
            <a:pPr eaLnBrk="1" hangingPunct="1">
              <a:spcBef>
                <a:spcPct val="0"/>
              </a:spcBef>
              <a:buClrTx/>
              <a:buSzTx/>
              <a:buFontTx/>
              <a:buChar char="•"/>
            </a:pPr>
            <a:r>
              <a:rPr lang="it-IT" altLang="it-IT" sz="1800" dirty="0">
                <a:latin typeface="Arial" charset="0"/>
                <a:cs typeface="Arial" charset="0"/>
              </a:rPr>
              <a:t>300 non danno luogo a infortuni, sono “mancati infortuni”</a:t>
            </a:r>
          </a:p>
          <a:p>
            <a:pPr eaLnBrk="1" hangingPunct="1">
              <a:spcBef>
                <a:spcPct val="0"/>
              </a:spcBef>
              <a:buClrTx/>
              <a:buSzTx/>
              <a:buFontTx/>
              <a:buChar char="•"/>
            </a:pPr>
            <a:r>
              <a:rPr lang="it-IT" altLang="it-IT" sz="1800" dirty="0">
                <a:latin typeface="Arial" charset="0"/>
                <a:cs typeface="Arial" charset="0"/>
              </a:rPr>
              <a:t>27 provocano infortuni lievi per cui è sufficiente la medicazione</a:t>
            </a:r>
          </a:p>
          <a:p>
            <a:pPr eaLnBrk="1" hangingPunct="1">
              <a:spcBef>
                <a:spcPct val="0"/>
              </a:spcBef>
              <a:buClrTx/>
              <a:buSzTx/>
              <a:buFontTx/>
              <a:buChar char="•"/>
            </a:pPr>
            <a:r>
              <a:rPr lang="it-IT" altLang="it-IT" sz="1800" dirty="0">
                <a:latin typeface="Arial" charset="0"/>
                <a:cs typeface="Arial" charset="0"/>
              </a:rPr>
              <a:t>3 danno luogo ad infortuni di una certa gravità con assenza dal lavoro</a:t>
            </a:r>
          </a:p>
          <a:p>
            <a:pPr algn="just" eaLnBrk="1" hangingPunct="1">
              <a:lnSpc>
                <a:spcPts val="4325"/>
              </a:lnSpc>
              <a:spcBef>
                <a:spcPts val="150"/>
              </a:spcBef>
              <a:buClrTx/>
              <a:buSzTx/>
              <a:buFontTx/>
              <a:buNone/>
            </a:pPr>
            <a:r>
              <a:rPr lang="it-IT" altLang="it-IT" sz="1800" b="1" dirty="0">
                <a:solidFill>
                  <a:srgbClr val="FF0000"/>
                </a:solidFill>
                <a:latin typeface="Trebuchet MS" pitchFamily="34" charset="0"/>
                <a:ea typeface="Trebuchet MS" pitchFamily="34" charset="0"/>
                <a:cs typeface="Trebuchet MS" pitchFamily="34" charset="0"/>
              </a:rPr>
              <a:t>Perché avvengono gli infortuni?  </a:t>
            </a:r>
            <a:r>
              <a:rPr lang="it-IT" altLang="it-IT" sz="1800" dirty="0" smtClean="0">
                <a:latin typeface="Arial" charset="0"/>
                <a:cs typeface="Arial" charset="0"/>
              </a:rPr>
              <a:t>Per una </a:t>
            </a:r>
            <a:r>
              <a:rPr lang="it-IT" altLang="it-IT" sz="1800" dirty="0">
                <a:latin typeface="Arial" charset="0"/>
                <a:cs typeface="Arial" charset="0"/>
              </a:rPr>
              <a:t>serie di elementi collegati:</a:t>
            </a:r>
          </a:p>
          <a:p>
            <a:pPr eaLnBrk="1" hangingPunct="1">
              <a:lnSpc>
                <a:spcPts val="1650"/>
              </a:lnSpc>
              <a:spcBef>
                <a:spcPct val="0"/>
              </a:spcBef>
              <a:buClrTx/>
              <a:buSzTx/>
              <a:buFont typeface="Wingdings" pitchFamily="2" charset="2"/>
              <a:buChar char=""/>
            </a:pPr>
            <a:r>
              <a:rPr lang="it-IT" altLang="it-IT" sz="1800" dirty="0">
                <a:solidFill>
                  <a:srgbClr val="FF0000"/>
                </a:solidFill>
                <a:latin typeface="Arial" charset="0"/>
                <a:cs typeface="Arial" charset="0"/>
              </a:rPr>
              <a:t>fattori personali</a:t>
            </a:r>
            <a:r>
              <a:rPr lang="it-IT" altLang="it-IT" sz="1800" dirty="0">
                <a:latin typeface="Arial" charset="0"/>
                <a:cs typeface="Arial" charset="0"/>
              </a:rPr>
              <a:t>:	problemi familiari che comportano distrazione dall’attività lavorativa</a:t>
            </a:r>
          </a:p>
          <a:p>
            <a:pPr eaLnBrk="1" hangingPunct="1">
              <a:spcBef>
                <a:spcPct val="0"/>
              </a:spcBef>
              <a:buClrTx/>
              <a:buSzTx/>
              <a:buFontTx/>
              <a:buNone/>
            </a:pPr>
            <a:endParaRPr lang="it-IT" altLang="it-IT" sz="1800" dirty="0">
              <a:latin typeface="Arial" charset="0"/>
              <a:cs typeface="Arial" charset="0"/>
            </a:endParaRPr>
          </a:p>
          <a:p>
            <a:pPr eaLnBrk="1" hangingPunct="1">
              <a:spcBef>
                <a:spcPct val="0"/>
              </a:spcBef>
              <a:buClrTx/>
              <a:buSzTx/>
              <a:buFont typeface="Wingdings" pitchFamily="2" charset="2"/>
              <a:buChar char=""/>
            </a:pPr>
            <a:r>
              <a:rPr lang="it-IT" altLang="it-IT" sz="1800" dirty="0">
                <a:solidFill>
                  <a:srgbClr val="FF0000"/>
                </a:solidFill>
                <a:latin typeface="Arial" charset="0"/>
                <a:cs typeface="Arial" charset="0"/>
              </a:rPr>
              <a:t>azioni pericolose</a:t>
            </a:r>
            <a:r>
              <a:rPr lang="it-IT" altLang="it-IT" sz="1800" dirty="0">
                <a:latin typeface="Arial" charset="0"/>
                <a:cs typeface="Arial" charset="0"/>
              </a:rPr>
              <a:t>:	atti non sicuri</a:t>
            </a:r>
          </a:p>
          <a:p>
            <a:pPr eaLnBrk="1" hangingPunct="1">
              <a:spcBef>
                <a:spcPct val="0"/>
              </a:spcBef>
              <a:buClrTx/>
              <a:buSzTx/>
              <a:buFont typeface="Wingdings" pitchFamily="2" charset="2"/>
              <a:buChar char=""/>
            </a:pPr>
            <a:r>
              <a:rPr lang="it-IT" altLang="it-IT" sz="1800" dirty="0">
                <a:solidFill>
                  <a:srgbClr val="FF0000"/>
                </a:solidFill>
                <a:latin typeface="Arial" charset="0"/>
                <a:cs typeface="Arial" charset="0"/>
              </a:rPr>
              <a:t>condizioni tecniche di </a:t>
            </a:r>
            <a:r>
              <a:rPr lang="it-IT" altLang="it-IT" sz="1800" dirty="0" smtClean="0">
                <a:solidFill>
                  <a:srgbClr val="FF0000"/>
                </a:solidFill>
                <a:latin typeface="Arial" charset="0"/>
                <a:cs typeface="Arial" charset="0"/>
              </a:rPr>
              <a:t>pericolo </a:t>
            </a:r>
            <a:r>
              <a:rPr lang="it-IT" altLang="it-IT" sz="1800" dirty="0" smtClean="0">
                <a:latin typeface="Arial" charset="0"/>
                <a:cs typeface="Arial" charset="0"/>
              </a:rPr>
              <a:t>: </a:t>
            </a:r>
            <a:r>
              <a:rPr lang="it-IT" altLang="it-IT" sz="1800" dirty="0">
                <a:latin typeface="Arial" charset="0"/>
                <a:cs typeface="Arial" charset="0"/>
              </a:rPr>
              <a:t>cavi di tensione, attrezzi in cattivo stato,</a:t>
            </a:r>
          </a:p>
          <a:p>
            <a:pPr eaLnBrk="1" hangingPunct="1">
              <a:spcBef>
                <a:spcPct val="0"/>
              </a:spcBef>
              <a:buClrTx/>
              <a:buSzTx/>
              <a:buFontTx/>
              <a:buNone/>
            </a:pPr>
            <a:r>
              <a:rPr lang="it-IT" altLang="it-IT" sz="1800" dirty="0">
                <a:latin typeface="Arial" charset="0"/>
                <a:cs typeface="Arial" charset="0"/>
              </a:rPr>
              <a:t>condizioni atmosferiche avverse, </a:t>
            </a:r>
            <a:r>
              <a:rPr lang="it-IT" altLang="it-IT" sz="1800" dirty="0" smtClean="0">
                <a:latin typeface="Arial" charset="0"/>
                <a:cs typeface="Arial" charset="0"/>
              </a:rPr>
              <a:t>rumore, utilizzo </a:t>
            </a:r>
            <a:r>
              <a:rPr lang="it-IT" altLang="it-IT" sz="1800" dirty="0">
                <a:latin typeface="Arial" charset="0"/>
                <a:cs typeface="Arial" charset="0"/>
              </a:rPr>
              <a:t>prolungato di videoterminali</a:t>
            </a:r>
          </a:p>
          <a:p>
            <a:pPr eaLnBrk="1" hangingPunct="1">
              <a:spcBef>
                <a:spcPct val="0"/>
              </a:spcBef>
              <a:buClrTx/>
              <a:buSzTx/>
              <a:buFont typeface="Wingdings" pitchFamily="2" charset="2"/>
              <a:buChar char=""/>
            </a:pPr>
            <a:r>
              <a:rPr lang="it-IT" altLang="it-IT" sz="1800" dirty="0">
                <a:solidFill>
                  <a:srgbClr val="FF0000"/>
                </a:solidFill>
                <a:latin typeface="Arial" charset="0"/>
                <a:cs typeface="Arial" charset="0"/>
              </a:rPr>
              <a:t>incidente dall’ambiente </a:t>
            </a:r>
            <a:r>
              <a:rPr lang="it-IT" altLang="it-IT" sz="1800" dirty="0" smtClean="0">
                <a:solidFill>
                  <a:srgbClr val="FF0000"/>
                </a:solidFill>
                <a:latin typeface="Arial" charset="0"/>
                <a:cs typeface="Arial" charset="0"/>
              </a:rPr>
              <a:t>operativo </a:t>
            </a:r>
            <a:r>
              <a:rPr lang="it-IT" altLang="it-IT" sz="1800" dirty="0" smtClean="0">
                <a:latin typeface="Arial" charset="0"/>
                <a:cs typeface="Arial" charset="0"/>
              </a:rPr>
              <a:t>: </a:t>
            </a:r>
            <a:r>
              <a:rPr lang="it-IT" altLang="it-IT" sz="1800" dirty="0">
                <a:latin typeface="Arial" charset="0"/>
                <a:cs typeface="Arial" charset="0"/>
              </a:rPr>
              <a:t>mancanza di formazione</a:t>
            </a:r>
            <a:r>
              <a:rPr lang="it-IT" altLang="it-IT" sz="1800" dirty="0" smtClean="0">
                <a:latin typeface="Arial" charset="0"/>
                <a:cs typeface="Arial" charset="0"/>
              </a:rPr>
              <a:t>; l’ambiente</a:t>
            </a:r>
            <a:r>
              <a:rPr lang="it-IT" altLang="it-IT" sz="1800" dirty="0">
                <a:latin typeface="Arial" charset="0"/>
                <a:cs typeface="Arial" charset="0"/>
              </a:rPr>
              <a:t>, il contesto operativo, il luogo di lavoro (pavimento sdrucciolevole, microclima inadatto, mancanza di coordinazione…</a:t>
            </a:r>
          </a:p>
        </p:txBody>
      </p:sp>
    </p:spTree>
    <p:extLst>
      <p:ext uri="{BB962C8B-B14F-4D97-AF65-F5344CB8AC3E}">
        <p14:creationId xmlns:p14="http://schemas.microsoft.com/office/powerpoint/2010/main" xmlns="" val="2529521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CDC1E429-6806-489A-909A-CFFFA37E9747}" type="slidenum">
              <a:rPr lang="it-IT" smtClean="0"/>
              <a:pPr>
                <a:defRPr/>
              </a:pPr>
              <a:t>3</a:t>
            </a:fld>
            <a:endParaRPr lang="it-IT"/>
          </a:p>
        </p:txBody>
      </p:sp>
      <p:sp>
        <p:nvSpPr>
          <p:cNvPr id="3" name="CasellaDiTesto 2"/>
          <p:cNvSpPr txBox="1"/>
          <p:nvPr/>
        </p:nvSpPr>
        <p:spPr>
          <a:xfrm>
            <a:off x="611560" y="692696"/>
            <a:ext cx="7704856" cy="5016758"/>
          </a:xfrm>
          <a:prstGeom prst="rect">
            <a:avLst/>
          </a:prstGeom>
          <a:noFill/>
        </p:spPr>
        <p:txBody>
          <a:bodyPr wrap="square" rtlCol="0">
            <a:spAutoFit/>
          </a:bodyPr>
          <a:lstStyle/>
          <a:p>
            <a:r>
              <a:rPr lang="it-IT" sz="2000" dirty="0" smtClean="0"/>
              <a:t>Concetto di Sicurezza</a:t>
            </a:r>
          </a:p>
          <a:p>
            <a:r>
              <a:rPr lang="it-IT" sz="2000" dirty="0" smtClean="0"/>
              <a:t>La </a:t>
            </a:r>
            <a:r>
              <a:rPr lang="it-IT" sz="2000" b="1" i="1" dirty="0"/>
              <a:t>sicurezza</a:t>
            </a:r>
            <a:r>
              <a:rPr lang="it-IT" sz="2000" dirty="0"/>
              <a:t> (dal latino "sine cura": senza preoccupazione) può essere definita come la </a:t>
            </a:r>
            <a:r>
              <a:rPr lang="it-IT" sz="2000" dirty="0" smtClean="0"/>
              <a:t>«conoscenza </a:t>
            </a:r>
            <a:r>
              <a:rPr lang="it-IT" sz="2000" dirty="0"/>
              <a:t>che l'evoluzione di un sistema non produrrà </a:t>
            </a:r>
            <a:r>
              <a:rPr lang="it-IT" sz="2000" dirty="0" smtClean="0"/>
              <a:t>effetti indesiderati (</a:t>
            </a:r>
            <a:r>
              <a:rPr lang="it-IT" sz="2000" u="sng" dirty="0" smtClean="0"/>
              <a:t>danni</a:t>
            </a:r>
            <a:r>
              <a:rPr lang="it-IT" sz="2000" dirty="0" smtClean="0"/>
              <a:t>).</a:t>
            </a:r>
          </a:p>
          <a:p>
            <a:r>
              <a:rPr lang="it-IT" sz="2000" dirty="0" smtClean="0"/>
              <a:t>In </a:t>
            </a:r>
            <a:r>
              <a:rPr lang="it-IT" sz="2000" dirty="0"/>
              <a:t>altri termini è l'essere consapevoli che una certa azione non provocherà dei danni futuri</a:t>
            </a:r>
            <a:r>
              <a:rPr lang="it-IT" sz="2000" dirty="0" smtClean="0"/>
              <a:t>.</a:t>
            </a:r>
          </a:p>
          <a:p>
            <a:r>
              <a:rPr lang="it-IT" sz="2000" dirty="0"/>
              <a:t>Il presupposto della conoscenza è </a:t>
            </a:r>
            <a:r>
              <a:rPr lang="it-IT" sz="2000" dirty="0" smtClean="0"/>
              <a:t>fondamentale, </a:t>
            </a:r>
            <a:r>
              <a:rPr lang="it-IT" sz="2000" dirty="0"/>
              <a:t>poiché un sistema può evolversi senza dar luogo a stati indesiderati, ma non per questo esso può essere ritenuto sicuro. Solo una conoscenza di tipo scientifico, basata quindi su osservazioni ripetibili, può garantire una </a:t>
            </a:r>
            <a:r>
              <a:rPr lang="it-IT" sz="2000" u="sng" dirty="0"/>
              <a:t>valutazione</a:t>
            </a:r>
            <a:r>
              <a:rPr lang="it-IT" sz="2000" dirty="0"/>
              <a:t> sensata della sicurezza</a:t>
            </a:r>
            <a:r>
              <a:rPr lang="it-IT" sz="2000" dirty="0" smtClean="0"/>
              <a:t>.</a:t>
            </a:r>
          </a:p>
          <a:p>
            <a:r>
              <a:rPr lang="it-IT" sz="2000" dirty="0"/>
              <a:t>La sicurezza totale si ha in assenza di </a:t>
            </a:r>
            <a:r>
              <a:rPr lang="it-IT" sz="2000" u="sng" dirty="0" smtClean="0"/>
              <a:t>pericoli</a:t>
            </a:r>
            <a:r>
              <a:rPr lang="it-IT" sz="2000" dirty="0"/>
              <a:t> </a:t>
            </a:r>
            <a:r>
              <a:rPr lang="it-IT" sz="2000" dirty="0" smtClean="0"/>
              <a:t>ed, in </a:t>
            </a:r>
            <a:r>
              <a:rPr lang="it-IT" sz="2000" dirty="0"/>
              <a:t>senso assoluto, si tratta di un concetto difficilmente traducibile nella vita </a:t>
            </a:r>
            <a:r>
              <a:rPr lang="it-IT" sz="2000" dirty="0" smtClean="0"/>
              <a:t>reale. Tuttavia </a:t>
            </a:r>
            <a:r>
              <a:rPr lang="it-IT" sz="2000" dirty="0"/>
              <a:t>l'applicazione delle norme di sicurezza rende più difficile il verificarsi di eventi dannosi e di incidenti e si traduce sempre in una migliore qualità della vita.</a:t>
            </a:r>
          </a:p>
        </p:txBody>
      </p:sp>
    </p:spTree>
    <p:extLst>
      <p:ext uri="{BB962C8B-B14F-4D97-AF65-F5344CB8AC3E}">
        <p14:creationId xmlns:p14="http://schemas.microsoft.com/office/powerpoint/2010/main" xmlns="" val="1869754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body"/>
          </p:nvPr>
        </p:nvSpPr>
        <p:spPr>
          <a:xfrm>
            <a:off x="508000" y="1341438"/>
            <a:ext cx="8167688" cy="1373187"/>
          </a:xfrm>
        </p:spPr>
        <p:txBody>
          <a:bodyPr anchor="t"/>
          <a:lstStyle/>
          <a:p>
            <a:pPr>
              <a:spcBef>
                <a:spcPts val="70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it-IT" altLang="it-IT" sz="2800" b="1" dirty="0"/>
              <a:t>La probabilità di infortunio è funzione sia della reale pericolosità (rischio) che </a:t>
            </a:r>
            <a:r>
              <a:rPr lang="it-IT" altLang="it-IT" sz="2800" dirty="0">
                <a:solidFill>
                  <a:srgbClr val="FF3300"/>
                </a:solidFill>
              </a:rPr>
              <a:t>della percezione che un individuo ha di questa pericolosità</a:t>
            </a:r>
          </a:p>
        </p:txBody>
      </p:sp>
      <p:sp>
        <p:nvSpPr>
          <p:cNvPr id="24579" name="Rectangle 2"/>
          <p:cNvSpPr>
            <a:spLocks noChangeArrowheads="1"/>
          </p:cNvSpPr>
          <p:nvPr/>
        </p:nvSpPr>
        <p:spPr bwMode="auto">
          <a:xfrm>
            <a:off x="1143000" y="0"/>
            <a:ext cx="6858000" cy="1125538"/>
          </a:xfrm>
          <a:prstGeom prst="rect">
            <a:avLst/>
          </a:prstGeom>
          <a:solidFill>
            <a:srgbClr val="99CCFF"/>
          </a:soli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ctr"/>
          <a:lstStyle>
            <a:lvl1pPr eaLnBrk="0" hangingPunct="0">
              <a:spcBef>
                <a:spcPct val="20000"/>
              </a:spcBef>
              <a:buClr>
                <a:srgbClr val="0BD0D9"/>
              </a:buClr>
              <a:buSzPct val="9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tx1"/>
                </a:solidFill>
                <a:latin typeface="Georgia" pitchFamily="18" charset="0"/>
              </a:defRPr>
            </a:lvl1pPr>
            <a:lvl2pPr marL="742950" indent="-285750" eaLnBrk="0" hangingPunct="0">
              <a:spcBef>
                <a:spcPct val="20000"/>
              </a:spcBef>
              <a:buClr>
                <a:schemeClr val="accent1"/>
              </a:buClr>
              <a:buSzPct val="8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Georgia" pitchFamily="18" charset="0"/>
              </a:defRPr>
            </a:lvl2pPr>
            <a:lvl3pPr marL="1143000" indent="-228600" eaLnBrk="0" hangingPunct="0">
              <a:spcBef>
                <a:spcPct val="20000"/>
              </a:spcBef>
              <a:buClr>
                <a:schemeClr val="accent2"/>
              </a:buClr>
              <a:buSzPct val="7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Georgia" pitchFamily="18" charset="0"/>
              </a:defRPr>
            </a:lvl3pPr>
            <a:lvl4pPr marL="1600200" indent="-228600" eaLnBrk="0" hangingPunct="0">
              <a:spcBef>
                <a:spcPct val="20000"/>
              </a:spcBef>
              <a:buClr>
                <a:srgbClr val="0BD0D9"/>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4pPr>
            <a:lvl5pPr marL="2057400" indent="-228600" eaLnBrk="0" hangingPunct="0">
              <a:spcBef>
                <a:spcPct val="20000"/>
              </a:spcBef>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9pPr>
          </a:lstStyle>
          <a:p>
            <a:pPr algn="ctr" eaLnBrk="1" hangingPunct="1">
              <a:spcBef>
                <a:spcPct val="0"/>
              </a:spcBef>
              <a:buClrTx/>
              <a:buSzPct val="100000"/>
              <a:buFontTx/>
              <a:buNone/>
            </a:pPr>
            <a:r>
              <a:rPr lang="it-IT" altLang="it-IT" sz="4400" b="1" i="1">
                <a:solidFill>
                  <a:srgbClr val="000000"/>
                </a:solidFill>
                <a:latin typeface="Times New Roman" pitchFamily="18" charset="0"/>
                <a:ea typeface="SimSun" pitchFamily="2" charset="-122"/>
              </a:rPr>
              <a:t>Aspetti psicologici</a:t>
            </a:r>
          </a:p>
        </p:txBody>
      </p:sp>
      <p:sp>
        <p:nvSpPr>
          <p:cNvPr id="26627" name="Rectangle 3"/>
          <p:cNvSpPr>
            <a:spLocks noChangeArrowheads="1"/>
          </p:cNvSpPr>
          <p:nvPr/>
        </p:nvSpPr>
        <p:spPr bwMode="auto">
          <a:xfrm>
            <a:off x="830263" y="3141663"/>
            <a:ext cx="7488237" cy="12017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eaLnBrk="0" hangingPunct="0">
              <a:spcBef>
                <a:spcPct val="20000"/>
              </a:spcBef>
              <a:buClr>
                <a:srgbClr val="0BD0D9"/>
              </a:buClr>
              <a:buSzPct val="9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tx1"/>
                </a:solidFill>
                <a:latin typeface="Georgia" pitchFamily="18" charset="0"/>
              </a:defRPr>
            </a:lvl1pPr>
            <a:lvl2pPr marL="742950" indent="-285750" eaLnBrk="0" hangingPunct="0">
              <a:spcBef>
                <a:spcPct val="20000"/>
              </a:spcBef>
              <a:buClr>
                <a:schemeClr val="accent1"/>
              </a:buClr>
              <a:buSzPct val="8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Georgia" pitchFamily="18" charset="0"/>
              </a:defRPr>
            </a:lvl2pPr>
            <a:lvl3pPr marL="1143000" indent="-228600" eaLnBrk="0" hangingPunct="0">
              <a:spcBef>
                <a:spcPct val="20000"/>
              </a:spcBef>
              <a:buClr>
                <a:schemeClr val="accent2"/>
              </a:buClr>
              <a:buSzPct val="7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Georgia" pitchFamily="18" charset="0"/>
              </a:defRPr>
            </a:lvl3pPr>
            <a:lvl4pPr marL="1600200" indent="-228600" eaLnBrk="0" hangingPunct="0">
              <a:spcBef>
                <a:spcPct val="20000"/>
              </a:spcBef>
              <a:buClr>
                <a:srgbClr val="0BD0D9"/>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4pPr>
            <a:lvl5pPr marL="2057400" indent="-228600" eaLnBrk="0" hangingPunct="0">
              <a:spcBef>
                <a:spcPct val="20000"/>
              </a:spcBef>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9pPr>
          </a:lstStyle>
          <a:p>
            <a:pPr eaLnBrk="1" hangingPunct="1">
              <a:spcBef>
                <a:spcPts val="600"/>
              </a:spcBef>
              <a:buClrTx/>
              <a:buSzPct val="100000"/>
              <a:buFont typeface="Times New Roman" pitchFamily="18" charset="0"/>
              <a:buNone/>
            </a:pPr>
            <a:r>
              <a:rPr lang="it-IT" altLang="it-IT" sz="2400">
                <a:solidFill>
                  <a:srgbClr val="003366"/>
                </a:solidFill>
                <a:latin typeface="Arial" charset="0"/>
                <a:ea typeface="SimSun" pitchFamily="2" charset="-122"/>
              </a:rPr>
              <a:t>Prevenzione: azione tendente ad instaurare negli individui  e nel tempo una risposta adeguata sia al rischio </a:t>
            </a:r>
            <a:r>
              <a:rPr lang="it-IT" altLang="it-IT" sz="2400" b="1">
                <a:solidFill>
                  <a:srgbClr val="FF3300"/>
                </a:solidFill>
                <a:latin typeface="Arial" charset="0"/>
                <a:ea typeface="SimSun" pitchFamily="2" charset="-122"/>
              </a:rPr>
              <a:t>che alla percezione del rischio</a:t>
            </a:r>
          </a:p>
        </p:txBody>
      </p:sp>
      <p:sp>
        <p:nvSpPr>
          <p:cNvPr id="26628" name="Rectangle 4"/>
          <p:cNvSpPr>
            <a:spLocks noChangeArrowheads="1"/>
          </p:cNvSpPr>
          <p:nvPr/>
        </p:nvSpPr>
        <p:spPr bwMode="auto">
          <a:xfrm>
            <a:off x="1719263" y="6096000"/>
            <a:ext cx="5670550" cy="5857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6800" rIns="90000" bIns="46800">
            <a:spAutoFit/>
          </a:bodyPr>
          <a:lstStyle>
            <a:lvl1pPr eaLnBrk="0" hangingPunct="0">
              <a:spcBef>
                <a:spcPct val="20000"/>
              </a:spcBef>
              <a:buClr>
                <a:srgbClr val="0BD0D9"/>
              </a:buClr>
              <a:buSzPct val="9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tx1"/>
                </a:solidFill>
                <a:latin typeface="Georgia" pitchFamily="18" charset="0"/>
              </a:defRPr>
            </a:lvl1pPr>
            <a:lvl2pPr marL="742950" indent="-285750" eaLnBrk="0" hangingPunct="0">
              <a:spcBef>
                <a:spcPct val="20000"/>
              </a:spcBef>
              <a:buClr>
                <a:schemeClr val="accent1"/>
              </a:buClr>
              <a:buSzPct val="8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Georgia" pitchFamily="18" charset="0"/>
              </a:defRPr>
            </a:lvl2pPr>
            <a:lvl3pPr marL="1143000" indent="-228600" eaLnBrk="0" hangingPunct="0">
              <a:spcBef>
                <a:spcPct val="20000"/>
              </a:spcBef>
              <a:buClr>
                <a:schemeClr val="accent2"/>
              </a:buClr>
              <a:buSzPct val="7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Georgia" pitchFamily="18" charset="0"/>
              </a:defRPr>
            </a:lvl3pPr>
            <a:lvl4pPr marL="1600200" indent="-228600" eaLnBrk="0" hangingPunct="0">
              <a:spcBef>
                <a:spcPct val="20000"/>
              </a:spcBef>
              <a:buClr>
                <a:srgbClr val="0BD0D9"/>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4pPr>
            <a:lvl5pPr marL="2057400" indent="-228600" eaLnBrk="0" hangingPunct="0">
              <a:spcBef>
                <a:spcPct val="20000"/>
              </a:spcBef>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9pPr>
          </a:lstStyle>
          <a:p>
            <a:pPr algn="ctr" eaLnBrk="1" hangingPunct="1">
              <a:spcBef>
                <a:spcPts val="800"/>
              </a:spcBef>
              <a:buClrTx/>
              <a:buSzPct val="100000"/>
              <a:buFont typeface="Times New Roman" pitchFamily="18" charset="0"/>
              <a:buNone/>
            </a:pPr>
            <a:r>
              <a:rPr lang="it-IT" altLang="it-IT" sz="3200">
                <a:solidFill>
                  <a:srgbClr val="003366"/>
                </a:solidFill>
                <a:latin typeface="Arial" charset="0"/>
                <a:ea typeface="SimSun" pitchFamily="2" charset="-122"/>
              </a:rPr>
              <a:t>Aumentare la consapevolezza</a:t>
            </a:r>
          </a:p>
        </p:txBody>
      </p:sp>
      <p:sp>
        <p:nvSpPr>
          <p:cNvPr id="26629" name="Rectangle 5"/>
          <p:cNvSpPr>
            <a:spLocks noChangeArrowheads="1"/>
          </p:cNvSpPr>
          <p:nvPr/>
        </p:nvSpPr>
        <p:spPr bwMode="auto">
          <a:xfrm>
            <a:off x="1042988" y="4524375"/>
            <a:ext cx="3529012" cy="12017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eaLnBrk="0" hangingPunct="0">
              <a:spcBef>
                <a:spcPct val="20000"/>
              </a:spcBef>
              <a:buClr>
                <a:srgbClr val="0BD0D9"/>
              </a:buClr>
              <a:buSzPct val="9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tx1"/>
                </a:solidFill>
                <a:latin typeface="Georgia" pitchFamily="18" charset="0"/>
              </a:defRPr>
            </a:lvl1pPr>
            <a:lvl2pPr marL="742950" indent="-285750" eaLnBrk="0" hangingPunct="0">
              <a:spcBef>
                <a:spcPct val="20000"/>
              </a:spcBef>
              <a:buClr>
                <a:schemeClr val="accent1"/>
              </a:buClr>
              <a:buSzPct val="8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Georgia" pitchFamily="18" charset="0"/>
              </a:defRPr>
            </a:lvl2pPr>
            <a:lvl3pPr marL="1143000" indent="-228600" eaLnBrk="0" hangingPunct="0">
              <a:spcBef>
                <a:spcPct val="20000"/>
              </a:spcBef>
              <a:buClr>
                <a:schemeClr val="accent2"/>
              </a:buClr>
              <a:buSzPct val="7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Georgia" pitchFamily="18" charset="0"/>
              </a:defRPr>
            </a:lvl3pPr>
            <a:lvl4pPr marL="1600200" indent="-228600" eaLnBrk="0" hangingPunct="0">
              <a:spcBef>
                <a:spcPct val="20000"/>
              </a:spcBef>
              <a:buClr>
                <a:srgbClr val="0BD0D9"/>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4pPr>
            <a:lvl5pPr marL="2057400" indent="-228600" eaLnBrk="0" hangingPunct="0">
              <a:spcBef>
                <a:spcPct val="20000"/>
              </a:spcBef>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9pPr>
          </a:lstStyle>
          <a:p>
            <a:pPr eaLnBrk="1" hangingPunct="1">
              <a:spcBef>
                <a:spcPts val="600"/>
              </a:spcBef>
              <a:buClrTx/>
              <a:buSzPct val="100000"/>
              <a:buFont typeface="Times New Roman" pitchFamily="18" charset="0"/>
              <a:buNone/>
            </a:pPr>
            <a:r>
              <a:rPr lang="it-IT" altLang="it-IT" sz="2400" b="1">
                <a:solidFill>
                  <a:srgbClr val="FF3300"/>
                </a:solidFill>
                <a:latin typeface="Arial" charset="0"/>
                <a:ea typeface="SimSun" pitchFamily="2" charset="-122"/>
              </a:rPr>
              <a:t>Formare</a:t>
            </a:r>
            <a:r>
              <a:rPr lang="it-IT" altLang="it-IT" sz="2400">
                <a:solidFill>
                  <a:srgbClr val="003366"/>
                </a:solidFill>
                <a:latin typeface="Arial" charset="0"/>
                <a:ea typeface="SimSun" pitchFamily="2" charset="-122"/>
              </a:rPr>
              <a:t>  alla percezione e alla valutazione del rischio</a:t>
            </a:r>
          </a:p>
        </p:txBody>
      </p:sp>
      <p:sp>
        <p:nvSpPr>
          <p:cNvPr id="26630" name="Rectangle 6"/>
          <p:cNvSpPr>
            <a:spLocks noChangeArrowheads="1"/>
          </p:cNvSpPr>
          <p:nvPr/>
        </p:nvSpPr>
        <p:spPr bwMode="auto">
          <a:xfrm>
            <a:off x="4932363" y="4524375"/>
            <a:ext cx="3068637" cy="12017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eaLnBrk="0" hangingPunct="0">
              <a:spcBef>
                <a:spcPct val="20000"/>
              </a:spcBef>
              <a:buClr>
                <a:srgbClr val="0BD0D9"/>
              </a:buClr>
              <a:buSzPct val="9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600">
                <a:solidFill>
                  <a:schemeClr val="tx1"/>
                </a:solidFill>
                <a:latin typeface="Georgia" pitchFamily="18" charset="0"/>
              </a:defRPr>
            </a:lvl1pPr>
            <a:lvl2pPr marL="742950" indent="-285750" eaLnBrk="0" hangingPunct="0">
              <a:spcBef>
                <a:spcPct val="20000"/>
              </a:spcBef>
              <a:buClr>
                <a:schemeClr val="accent1"/>
              </a:buClr>
              <a:buSzPct val="8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Georgia" pitchFamily="18" charset="0"/>
              </a:defRPr>
            </a:lvl2pPr>
            <a:lvl3pPr marL="1143000" indent="-228600" eaLnBrk="0" hangingPunct="0">
              <a:spcBef>
                <a:spcPct val="20000"/>
              </a:spcBef>
              <a:buClr>
                <a:schemeClr val="accent2"/>
              </a:buClr>
              <a:buSzPct val="70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Georgia" pitchFamily="18" charset="0"/>
              </a:defRPr>
            </a:lvl3pPr>
            <a:lvl4pPr marL="1600200" indent="-228600" eaLnBrk="0" hangingPunct="0">
              <a:spcBef>
                <a:spcPct val="20000"/>
              </a:spcBef>
              <a:buClr>
                <a:srgbClr val="0BD0D9"/>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4pPr>
            <a:lvl5pPr marL="2057400" indent="-228600" eaLnBrk="0" hangingPunct="0">
              <a:spcBef>
                <a:spcPct val="20000"/>
              </a:spcBef>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Georgia" pitchFamily="18" charset="0"/>
              </a:defRPr>
            </a:lvl9pPr>
          </a:lstStyle>
          <a:p>
            <a:pPr eaLnBrk="1" hangingPunct="1">
              <a:spcBef>
                <a:spcPct val="0"/>
              </a:spcBef>
              <a:buClrTx/>
              <a:buSzPct val="100000"/>
              <a:buFontTx/>
              <a:buNone/>
            </a:pPr>
            <a:r>
              <a:rPr lang="it-IT" altLang="it-IT" sz="2400" b="1">
                <a:solidFill>
                  <a:srgbClr val="FF3300"/>
                </a:solidFill>
                <a:latin typeface="Arial" charset="0"/>
                <a:ea typeface="SimSun" pitchFamily="2" charset="-122"/>
              </a:rPr>
              <a:t>Comunicare</a:t>
            </a:r>
            <a:r>
              <a:rPr lang="it-IT" altLang="it-IT" sz="2400">
                <a:solidFill>
                  <a:srgbClr val="003366"/>
                </a:solidFill>
                <a:latin typeface="Arial" charset="0"/>
                <a:ea typeface="SimSun" pitchFamily="2" charset="-122"/>
              </a:rPr>
              <a:t> in maniera efficace la presenza del rischio</a:t>
            </a:r>
          </a:p>
        </p:txBody>
      </p:sp>
    </p:spTree>
    <p:extLst>
      <p:ext uri="{BB962C8B-B14F-4D97-AF65-F5344CB8AC3E}">
        <p14:creationId xmlns:p14="http://schemas.microsoft.com/office/powerpoint/2010/main" xmlns="" val="355462789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6625">
                                            <p:txEl>
                                              <p:pRg st="0" end="0"/>
                                            </p:txEl>
                                          </p:spTgt>
                                        </p:tgtEl>
                                        <p:attrNameLst>
                                          <p:attrName>style.visibility</p:attrName>
                                        </p:attrNameLst>
                                      </p:cBhvr>
                                      <p:to>
                                        <p:strVal val="visible"/>
                                      </p:to>
                                    </p:set>
                                    <p:animEffect transition="in" filter="fade">
                                      <p:cBhvr additive="repl">
                                        <p:cTn id="7" dur="2000"/>
                                        <p:tgtEl>
                                          <p:spTgt spid="266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26627"/>
                                        </p:tgtEl>
                                        <p:attrNameLst>
                                          <p:attrName>style.visibility</p:attrName>
                                        </p:attrNameLst>
                                      </p:cBhvr>
                                      <p:to>
                                        <p:strVal val="visible"/>
                                      </p:to>
                                    </p:set>
                                    <p:animEffect transition="in" filter="fade">
                                      <p:cBhvr additive="repl">
                                        <p:cTn id="12" dur="2000"/>
                                        <p:tgtEl>
                                          <p:spTgt spid="266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26629"/>
                                        </p:tgtEl>
                                        <p:attrNameLst>
                                          <p:attrName>style.visibility</p:attrName>
                                        </p:attrNameLst>
                                      </p:cBhvr>
                                      <p:to>
                                        <p:strVal val="visible"/>
                                      </p:to>
                                    </p:set>
                                    <p:animEffect transition="in" filter="fade">
                                      <p:cBhvr additive="repl">
                                        <p:cTn id="17" dur="2000"/>
                                        <p:tgtEl>
                                          <p:spTgt spid="266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nodeType="clickEffect">
                                  <p:stCondLst>
                                    <p:cond delay="0"/>
                                  </p:stCondLst>
                                  <p:childTnLst>
                                    <p:set>
                                      <p:cBhvr additive="repl">
                                        <p:cTn id="21" dur="1" fill="hold">
                                          <p:stCondLst>
                                            <p:cond delay="0"/>
                                          </p:stCondLst>
                                        </p:cTn>
                                        <p:tgtEl>
                                          <p:spTgt spid="26630"/>
                                        </p:tgtEl>
                                        <p:attrNameLst>
                                          <p:attrName>style.visibility</p:attrName>
                                        </p:attrNameLst>
                                      </p:cBhvr>
                                      <p:to>
                                        <p:strVal val="visible"/>
                                      </p:to>
                                    </p:set>
                                    <p:animEffect transition="in" filter="fade">
                                      <p:cBhvr additive="repl">
                                        <p:cTn id="22" dur="2000"/>
                                        <p:tgtEl>
                                          <p:spTgt spid="266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fill="hold" nodeType="clickEffect">
                                  <p:stCondLst>
                                    <p:cond delay="0"/>
                                  </p:stCondLst>
                                  <p:childTnLst>
                                    <p:set>
                                      <p:cBhvr additive="repl">
                                        <p:cTn id="26" dur="1" fill="hold">
                                          <p:stCondLst>
                                            <p:cond delay="0"/>
                                          </p:stCondLst>
                                        </p:cTn>
                                        <p:tgtEl>
                                          <p:spTgt spid="26628"/>
                                        </p:tgtEl>
                                        <p:attrNameLst>
                                          <p:attrName>style.visibility</p:attrName>
                                        </p:attrNameLst>
                                      </p:cBhvr>
                                      <p:to>
                                        <p:strVal val="visible"/>
                                      </p:to>
                                    </p:set>
                                    <p:animEffect transition="in" filter="fade">
                                      <p:cBhvr additive="repl">
                                        <p:cTn id="27" dur="2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losione 2 1"/>
          <p:cNvSpPr/>
          <p:nvPr/>
        </p:nvSpPr>
        <p:spPr>
          <a:xfrm>
            <a:off x="1679575" y="0"/>
            <a:ext cx="6924675" cy="3643313"/>
          </a:xfrm>
          <a:prstGeom prst="irregularSeal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dirty="0"/>
              <a:t>L’errore è una componente inevitabile della realtà umana. Anche il sistema può sbagliare creando le circostanze per il verificarsi di incidenti, infortuni, fallimenti di procedura che restano tali fino a quando un errore dell’operatore non li rende palesi</a:t>
            </a:r>
          </a:p>
        </p:txBody>
      </p:sp>
      <p:sp>
        <p:nvSpPr>
          <p:cNvPr id="3" name="Rettangolo arrotondato 2"/>
          <p:cNvSpPr/>
          <p:nvPr/>
        </p:nvSpPr>
        <p:spPr>
          <a:xfrm>
            <a:off x="900113" y="4433888"/>
            <a:ext cx="7704137" cy="242411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tx1"/>
                </a:solidFill>
              </a:rPr>
              <a:t>Non potendo eliminare preventivamente tutti gli errori possibili,</a:t>
            </a:r>
          </a:p>
          <a:p>
            <a:pPr algn="ctr">
              <a:defRPr/>
            </a:pPr>
            <a:r>
              <a:rPr lang="it-IT" sz="2400" dirty="0">
                <a:solidFill>
                  <a:schemeClr val="tx1"/>
                </a:solidFill>
              </a:rPr>
              <a:t>è fondamentale favorire  le condizioni di lavoro più idonee in modo tale da attuare un sistema che</a:t>
            </a:r>
          </a:p>
          <a:p>
            <a:pPr algn="ctr">
              <a:buFont typeface="Arial" pitchFamily="34" charset="0"/>
              <a:buChar char="•"/>
              <a:defRPr/>
            </a:pPr>
            <a:r>
              <a:rPr lang="it-IT" sz="2000" dirty="0">
                <a:solidFill>
                  <a:srgbClr val="FF0000"/>
                </a:solidFill>
              </a:rPr>
              <a:t> renda difficile per l’uomo sbagliare</a:t>
            </a:r>
          </a:p>
          <a:p>
            <a:pPr algn="ctr">
              <a:buFont typeface="Arial" pitchFamily="34" charset="0"/>
              <a:buChar char="•"/>
              <a:defRPr/>
            </a:pPr>
            <a:r>
              <a:rPr lang="it-IT" sz="2000" dirty="0">
                <a:solidFill>
                  <a:srgbClr val="FF0000"/>
                </a:solidFill>
              </a:rPr>
              <a:t>Preveda difese che possano mitigare le conseguenze di un errore che si è verificato.</a:t>
            </a:r>
          </a:p>
        </p:txBody>
      </p:sp>
      <p:sp>
        <p:nvSpPr>
          <p:cNvPr id="4" name="Freccia in giù 3"/>
          <p:cNvSpPr/>
          <p:nvPr/>
        </p:nvSpPr>
        <p:spPr>
          <a:xfrm>
            <a:off x="4395788" y="3284538"/>
            <a:ext cx="749300" cy="1000125"/>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xmlns="" val="19766790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fade">
                                      <p:cBhvr>
                                        <p:cTn id="18" dur="2000"/>
                                        <p:tgtEl>
                                          <p:spTgt spid="3">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2000"/>
                                        <p:tgtEl>
                                          <p:spTgt spid="3">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2000"/>
                                        <p:tgtEl>
                                          <p:spTgt spid="3">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build="allAtOnce"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6"/>
          <p:cNvGraphicFramePr>
            <a:graphicFrameLocks noGrp="1"/>
          </p:cNvGraphicFramePr>
          <p:nvPr>
            <p:ph sz="half" idx="1"/>
          </p:nvPr>
        </p:nvGraphicFramePr>
        <p:xfrm>
          <a:off x="1485900" y="1600202"/>
          <a:ext cx="302895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Segnaposto contenuto 7"/>
          <p:cNvGraphicFramePr>
            <a:graphicFrameLocks noGrp="1"/>
          </p:cNvGraphicFramePr>
          <p:nvPr>
            <p:ph sz="half" idx="2"/>
          </p:nvPr>
        </p:nvGraphicFramePr>
        <p:xfrm>
          <a:off x="4629150" y="1600202"/>
          <a:ext cx="302895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Ovale 5"/>
          <p:cNvSpPr/>
          <p:nvPr/>
        </p:nvSpPr>
        <p:spPr>
          <a:xfrm>
            <a:off x="3286125" y="214313"/>
            <a:ext cx="2197100" cy="1271587"/>
          </a:xfrm>
          <a:prstGeom prst="ellipse">
            <a:avLst/>
          </a:prstGeom>
          <a:solidFill>
            <a:srgbClr val="BA52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3200" dirty="0"/>
              <a:t>FOCUS </a:t>
            </a:r>
          </a:p>
          <a:p>
            <a:pPr algn="ctr">
              <a:defRPr/>
            </a:pPr>
            <a:r>
              <a:rPr lang="it-IT" sz="3200" dirty="0"/>
              <a:t>SU</a:t>
            </a:r>
          </a:p>
        </p:txBody>
      </p:sp>
      <p:sp>
        <p:nvSpPr>
          <p:cNvPr id="11" name="Freccia angolare in su 10"/>
          <p:cNvSpPr/>
          <p:nvPr/>
        </p:nvSpPr>
        <p:spPr>
          <a:xfrm rot="10800000">
            <a:off x="2482850" y="785813"/>
            <a:ext cx="696913" cy="71437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3" name="Freccia angolare in su 12"/>
          <p:cNvSpPr/>
          <p:nvPr/>
        </p:nvSpPr>
        <p:spPr>
          <a:xfrm flipV="1">
            <a:off x="5643563" y="785813"/>
            <a:ext cx="803275" cy="71437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xmlns="" val="25396733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p:cNvSpPr/>
          <p:nvPr/>
        </p:nvSpPr>
        <p:spPr>
          <a:xfrm>
            <a:off x="1839913" y="357188"/>
            <a:ext cx="5518150" cy="14144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t>SICUREZZA COME PROPRIETA’ DEL SISTEMA</a:t>
            </a:r>
          </a:p>
        </p:txBody>
      </p:sp>
      <p:sp>
        <p:nvSpPr>
          <p:cNvPr id="3" name="Freccia in giù 2"/>
          <p:cNvSpPr/>
          <p:nvPr/>
        </p:nvSpPr>
        <p:spPr>
          <a:xfrm>
            <a:off x="4357688" y="1857375"/>
            <a:ext cx="363537" cy="571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Ritaglia angolo stesso lato rettangolo 3"/>
          <p:cNvSpPr/>
          <p:nvPr/>
        </p:nvSpPr>
        <p:spPr>
          <a:xfrm>
            <a:off x="1465263" y="2643188"/>
            <a:ext cx="6267450" cy="500062"/>
          </a:xfrm>
          <a:prstGeom prst="snip2Same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tx1"/>
                </a:solidFill>
              </a:rPr>
              <a:t>RICERCA DELLE CAUSE</a:t>
            </a:r>
          </a:p>
        </p:txBody>
      </p:sp>
      <p:sp>
        <p:nvSpPr>
          <p:cNvPr id="5" name="Freccia in giù 4"/>
          <p:cNvSpPr/>
          <p:nvPr/>
        </p:nvSpPr>
        <p:spPr>
          <a:xfrm>
            <a:off x="4357688" y="3214688"/>
            <a:ext cx="363537" cy="571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 name="Ritaglia angolo stesso lato rettangolo 5"/>
          <p:cNvSpPr/>
          <p:nvPr/>
        </p:nvSpPr>
        <p:spPr>
          <a:xfrm>
            <a:off x="1465263" y="3857625"/>
            <a:ext cx="6267450" cy="785813"/>
          </a:xfrm>
          <a:prstGeom prst="snip2Same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dirty="0">
                <a:solidFill>
                  <a:schemeClr val="tx1"/>
                </a:solidFill>
              </a:rPr>
              <a:t>ERRORE COME FONTE </a:t>
            </a:r>
            <a:r>
              <a:rPr lang="it-IT" sz="2000" dirty="0" err="1">
                <a:solidFill>
                  <a:schemeClr val="tx1"/>
                </a:solidFill>
              </a:rPr>
              <a:t>DI</a:t>
            </a:r>
            <a:r>
              <a:rPr lang="it-IT" sz="2000" dirty="0">
                <a:solidFill>
                  <a:schemeClr val="tx1"/>
                </a:solidFill>
              </a:rPr>
              <a:t> APPRENDIMENTO PER TUTTA L’ORGANIZZAZIONE</a:t>
            </a:r>
          </a:p>
        </p:txBody>
      </p:sp>
      <p:sp>
        <p:nvSpPr>
          <p:cNvPr id="7" name="Freccia in giù 6"/>
          <p:cNvSpPr/>
          <p:nvPr/>
        </p:nvSpPr>
        <p:spPr>
          <a:xfrm>
            <a:off x="4357688" y="4714875"/>
            <a:ext cx="363537" cy="5715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Ritaglia angolo stesso lato rettangolo 7"/>
          <p:cNvSpPr/>
          <p:nvPr/>
        </p:nvSpPr>
        <p:spPr>
          <a:xfrm>
            <a:off x="1465263" y="5357813"/>
            <a:ext cx="6267450" cy="642937"/>
          </a:xfrm>
          <a:prstGeom prst="snip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t>POSSIBILE MIGLIORAMENTO DELLE CONDIZIONI </a:t>
            </a:r>
            <a:r>
              <a:rPr lang="it-IT" sz="2400" dirty="0" err="1"/>
              <a:t>DI</a:t>
            </a:r>
            <a:r>
              <a:rPr lang="it-IT" sz="2400" dirty="0"/>
              <a:t> SICUREZZA</a:t>
            </a:r>
          </a:p>
        </p:txBody>
      </p:sp>
    </p:spTree>
    <p:extLst>
      <p:ext uri="{BB962C8B-B14F-4D97-AF65-F5344CB8AC3E}">
        <p14:creationId xmlns:p14="http://schemas.microsoft.com/office/powerpoint/2010/main" xmlns="" val="40727398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fade">
                                      <p:cBhvr>
                                        <p:cTn id="18" dur="1000"/>
                                        <p:tgtEl>
                                          <p:spTgt spid="4">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bg/>
                                          </p:spTgt>
                                        </p:tgtEl>
                                        <p:attrNameLst>
                                          <p:attrName>style.visibility</p:attrName>
                                        </p:attrNameLst>
                                      </p:cBhvr>
                                      <p:to>
                                        <p:strVal val="visible"/>
                                      </p:to>
                                    </p:set>
                                    <p:animEffect transition="in" filter="fade">
                                      <p:cBhvr>
                                        <p:cTn id="29" dur="2000"/>
                                        <p:tgtEl>
                                          <p:spTgt spid="6">
                                            <p:bg/>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2000"/>
                                        <p:tgtEl>
                                          <p:spTgt spid="6">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bg/>
                                          </p:spTgt>
                                        </p:tgtEl>
                                        <p:attrNameLst>
                                          <p:attrName>style.visibility</p:attrName>
                                        </p:attrNameLst>
                                      </p:cBhvr>
                                      <p:to>
                                        <p:strVal val="visible"/>
                                      </p:to>
                                    </p:set>
                                    <p:animEffect transition="in" filter="fade">
                                      <p:cBhvr>
                                        <p:cTn id="40" dur="2000"/>
                                        <p:tgtEl>
                                          <p:spTgt spid="8">
                                            <p:bg/>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fade">
                                      <p:cBhvr>
                                        <p:cTn id="43"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animBg="1"/>
      <p:bldP spid="4" grpId="0" build="allAtOnce" animBg="1"/>
      <p:bldP spid="5" grpId="0" animBg="1"/>
      <p:bldP spid="6" grpId="0" build="allAtOnce" animBg="1"/>
      <p:bldP spid="7" grpId="0" animBg="1"/>
      <p:bldP spid="8"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llout con freccia in giù 1"/>
          <p:cNvSpPr/>
          <p:nvPr/>
        </p:nvSpPr>
        <p:spPr>
          <a:xfrm>
            <a:off x="1143000" y="357188"/>
            <a:ext cx="6858000" cy="1271587"/>
          </a:xfrm>
          <a:prstGeom prst="downArrow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3200" dirty="0"/>
              <a:t>IL SISTEMA SI PUO’ MIGLIORARE</a:t>
            </a:r>
          </a:p>
        </p:txBody>
      </p:sp>
      <p:graphicFrame>
        <p:nvGraphicFramePr>
          <p:cNvPr id="3" name="Diagramma 2"/>
          <p:cNvGraphicFramePr/>
          <p:nvPr/>
        </p:nvGraphicFramePr>
        <p:xfrm>
          <a:off x="2286000" y="1785926"/>
          <a:ext cx="4572000"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20" name="Picture 2" descr="C:\Users\Elio\AppData\Local\Microsoft\Windows\Temporary Internet Files\Content.IE5\EM4DHVJP\MC900055654[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374900" y="1857375"/>
            <a:ext cx="965200" cy="128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Picture 3" descr="C:\Program Files\Microsoft Office\MEDIA\CAGCAT10\j0300520.gif"/>
          <p:cNvPicPr>
            <a:picLocks noChangeAspect="1" noChangeArrowheads="1" noCrop="1"/>
          </p:cNvPicPr>
          <p:nvPr/>
        </p:nvPicPr>
        <p:blipFill>
          <a:blip r:embed="rId7">
            <a:extLst>
              <a:ext uri="{28A0092B-C50C-407E-A947-70E740481C1C}">
                <a14:useLocalDpi xmlns:a14="http://schemas.microsoft.com/office/drawing/2010/main" xmlns="" val="0"/>
              </a:ext>
            </a:extLst>
          </a:blip>
          <a:srcRect/>
          <a:stretch>
            <a:fillRect/>
          </a:stretch>
        </p:blipFill>
        <p:spPr bwMode="auto">
          <a:xfrm>
            <a:off x="2428875" y="3500438"/>
            <a:ext cx="85725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2" name="Picture 5" descr="C:\Users\Elio\AppData\Local\Microsoft\Windows\Temporary Internet Files\Content.IE5\BR92B7RB\MP900448695[1].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428875" y="5072063"/>
            <a:ext cx="85725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684461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2">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fade">
                                      <p:cBhvr>
                                        <p:cTn id="14" dur="2000"/>
                                        <p:tgtEl>
                                          <p:spTgt spid="9220"/>
                                        </p:tgtEl>
                                      </p:cBhvr>
                                    </p:animEffect>
                                  </p:childTnLst>
                                </p:cTn>
                              </p:par>
                            </p:childTnLst>
                          </p:cTn>
                        </p:par>
                        <p:par>
                          <p:cTn id="15" fill="hold" nodeType="afterGroup">
                            <p:stCondLst>
                              <p:cond delay="2000"/>
                            </p:stCondLst>
                            <p:childTnLst>
                              <p:par>
                                <p:cTn id="16" presetID="10" presetClass="entr" presetSubtype="0" fill="hold" nodeType="afterEffect">
                                  <p:stCondLst>
                                    <p:cond delay="500"/>
                                  </p:stCondLst>
                                  <p:childTnLst>
                                    <p:set>
                                      <p:cBhvr>
                                        <p:cTn id="17" dur="1" fill="hold">
                                          <p:stCondLst>
                                            <p:cond delay="0"/>
                                          </p:stCondLst>
                                        </p:cTn>
                                        <p:tgtEl>
                                          <p:spTgt spid="9221"/>
                                        </p:tgtEl>
                                        <p:attrNameLst>
                                          <p:attrName>style.visibility</p:attrName>
                                        </p:attrNameLst>
                                      </p:cBhvr>
                                      <p:to>
                                        <p:strVal val="visible"/>
                                      </p:to>
                                    </p:set>
                                    <p:animEffect transition="in" filter="fade">
                                      <p:cBhvr>
                                        <p:cTn id="18" dur="2000"/>
                                        <p:tgtEl>
                                          <p:spTgt spid="9221"/>
                                        </p:tgtEl>
                                      </p:cBhvr>
                                    </p:animEffect>
                                  </p:childTnLst>
                                </p:cTn>
                              </p:par>
                            </p:childTnLst>
                          </p:cTn>
                        </p:par>
                        <p:par>
                          <p:cTn id="19" fill="hold" nodeType="afterGroup">
                            <p:stCondLst>
                              <p:cond delay="4500"/>
                            </p:stCondLst>
                            <p:childTnLst>
                              <p:par>
                                <p:cTn id="20" presetID="10" presetClass="entr" presetSubtype="0" fill="hold" nodeType="afterEffect">
                                  <p:stCondLst>
                                    <p:cond delay="500"/>
                                  </p:stCondLst>
                                  <p:childTnLst>
                                    <p:set>
                                      <p:cBhvr>
                                        <p:cTn id="21" dur="1" fill="hold">
                                          <p:stCondLst>
                                            <p:cond delay="0"/>
                                          </p:stCondLst>
                                        </p:cTn>
                                        <p:tgtEl>
                                          <p:spTgt spid="9222"/>
                                        </p:tgtEl>
                                        <p:attrNameLst>
                                          <p:attrName>style.visibility</p:attrName>
                                        </p:attrNameLst>
                                      </p:cBhvr>
                                      <p:to>
                                        <p:strVal val="visible"/>
                                      </p:to>
                                    </p:set>
                                    <p:animEffect transition="in" filter="fade">
                                      <p:cBhvr>
                                        <p:cTn id="22" dur="2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1571625" y="260350"/>
            <a:ext cx="6108700" cy="88265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dirty="0"/>
              <a:t>L’ERRORE DENUNCIA SEMPRE IL </a:t>
            </a:r>
            <a:r>
              <a:rPr lang="it-IT" sz="2000" dirty="0">
                <a:solidFill>
                  <a:srgbClr val="FF0000"/>
                </a:solidFill>
              </a:rPr>
              <a:t>MALFUNZIONAMENTO</a:t>
            </a:r>
            <a:r>
              <a:rPr lang="it-IT" sz="2000" dirty="0"/>
              <a:t> </a:t>
            </a:r>
            <a:r>
              <a:rPr lang="it-IT" sz="2000" dirty="0" err="1"/>
              <a:t>DI</a:t>
            </a:r>
            <a:r>
              <a:rPr lang="it-IT" sz="2000" dirty="0"/>
              <a:t> UNA FASE DEL SISTEMA</a:t>
            </a:r>
          </a:p>
        </p:txBody>
      </p:sp>
      <p:sp>
        <p:nvSpPr>
          <p:cNvPr id="3" name="Ovale 2"/>
          <p:cNvSpPr/>
          <p:nvPr/>
        </p:nvSpPr>
        <p:spPr>
          <a:xfrm>
            <a:off x="2208213" y="1285875"/>
            <a:ext cx="4983162" cy="928688"/>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tx1"/>
                </a:solidFill>
              </a:rPr>
              <a:t>I</a:t>
            </a:r>
            <a:r>
              <a:rPr lang="it-IT" sz="2000" dirty="0">
                <a:solidFill>
                  <a:schemeClr val="tx1"/>
                </a:solidFill>
              </a:rPr>
              <a:t>MPORTANTE SUSCITARE SENSIBILITA’ E  PORSI  IL PROBLEMA</a:t>
            </a:r>
          </a:p>
        </p:txBody>
      </p:sp>
      <p:sp>
        <p:nvSpPr>
          <p:cNvPr id="4" name="Freccia in giù 3"/>
          <p:cNvSpPr/>
          <p:nvPr/>
        </p:nvSpPr>
        <p:spPr>
          <a:xfrm>
            <a:off x="4518025" y="2214563"/>
            <a:ext cx="363538" cy="5715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Cornice 4"/>
          <p:cNvSpPr/>
          <p:nvPr/>
        </p:nvSpPr>
        <p:spPr>
          <a:xfrm>
            <a:off x="3017838" y="2857500"/>
            <a:ext cx="3376612" cy="914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solidFill>
                  <a:schemeClr val="tx1"/>
                </a:solidFill>
              </a:rPr>
              <a:t>RIDUZIONE DELL’ERRORE</a:t>
            </a:r>
          </a:p>
        </p:txBody>
      </p:sp>
      <p:sp>
        <p:nvSpPr>
          <p:cNvPr id="7" name="Freccia tridirezionale 6"/>
          <p:cNvSpPr/>
          <p:nvPr/>
        </p:nvSpPr>
        <p:spPr>
          <a:xfrm>
            <a:off x="4251325" y="3929063"/>
            <a:ext cx="911225" cy="500062"/>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Rettangolo arrotondato 7"/>
          <p:cNvSpPr/>
          <p:nvPr/>
        </p:nvSpPr>
        <p:spPr>
          <a:xfrm>
            <a:off x="1331913" y="4143375"/>
            <a:ext cx="2705100" cy="235743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tx1"/>
                </a:solidFill>
              </a:rPr>
              <a:t>LAVORANDO SULLA </a:t>
            </a:r>
            <a:r>
              <a:rPr lang="it-IT" sz="2400" b="1" dirty="0">
                <a:solidFill>
                  <a:schemeClr val="tx1"/>
                </a:solidFill>
              </a:rPr>
              <a:t>FREQUENZA</a:t>
            </a:r>
            <a:r>
              <a:rPr lang="it-IT" sz="2400" dirty="0">
                <a:solidFill>
                  <a:schemeClr val="tx1"/>
                </a:solidFill>
              </a:rPr>
              <a:t> SI RIDUCE LA </a:t>
            </a:r>
            <a:r>
              <a:rPr lang="it-IT" sz="2400" dirty="0">
                <a:solidFill>
                  <a:srgbClr val="FF0000"/>
                </a:solidFill>
              </a:rPr>
              <a:t>PROBABILITA’</a:t>
            </a:r>
          </a:p>
        </p:txBody>
      </p:sp>
      <p:sp>
        <p:nvSpPr>
          <p:cNvPr id="9" name="Rettangolo arrotondato 8"/>
          <p:cNvSpPr/>
          <p:nvPr/>
        </p:nvSpPr>
        <p:spPr>
          <a:xfrm>
            <a:off x="5322888" y="4143375"/>
            <a:ext cx="2357437" cy="235743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tx1"/>
                </a:solidFill>
              </a:rPr>
              <a:t>LAVORANDO</a:t>
            </a:r>
            <a:r>
              <a:rPr lang="it-IT" dirty="0">
                <a:solidFill>
                  <a:schemeClr val="tx1"/>
                </a:solidFill>
              </a:rPr>
              <a:t> </a:t>
            </a:r>
            <a:r>
              <a:rPr lang="it-IT" sz="2400" dirty="0">
                <a:solidFill>
                  <a:schemeClr val="tx1"/>
                </a:solidFill>
              </a:rPr>
              <a:t>SULLA </a:t>
            </a:r>
            <a:r>
              <a:rPr lang="it-IT" sz="2400" b="1" dirty="0">
                <a:solidFill>
                  <a:schemeClr val="tx1"/>
                </a:solidFill>
              </a:rPr>
              <a:t>GRAVITA’</a:t>
            </a:r>
            <a:r>
              <a:rPr lang="it-IT" sz="2400" dirty="0">
                <a:solidFill>
                  <a:schemeClr val="tx1"/>
                </a:solidFill>
              </a:rPr>
              <a:t> SI RIDUCE IL </a:t>
            </a:r>
            <a:r>
              <a:rPr lang="it-IT" sz="2400" dirty="0">
                <a:solidFill>
                  <a:srgbClr val="FF0000"/>
                </a:solidFill>
              </a:rPr>
              <a:t>DANNO</a:t>
            </a:r>
          </a:p>
        </p:txBody>
      </p:sp>
    </p:spTree>
    <p:extLst>
      <p:ext uri="{BB962C8B-B14F-4D97-AF65-F5344CB8AC3E}">
        <p14:creationId xmlns:p14="http://schemas.microsoft.com/office/powerpoint/2010/main" xmlns="" val="14027911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linds(horizontal)">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1946672" y="571500"/>
            <a:ext cx="5304234" cy="914400"/>
          </a:xfrm>
          <a:prstGeom prst="roundRect">
            <a:avLst/>
          </a:prstGeom>
          <a:solidFill>
            <a:srgbClr val="EC206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400" dirty="0"/>
              <a:t>LA MAGGIOR PARTE DEGLI INFORTUNI ACCADE</a:t>
            </a:r>
          </a:p>
        </p:txBody>
      </p:sp>
      <p:sp>
        <p:nvSpPr>
          <p:cNvPr id="3" name="Freccia in giù 2"/>
          <p:cNvSpPr/>
          <p:nvPr/>
        </p:nvSpPr>
        <p:spPr>
          <a:xfrm>
            <a:off x="2804600" y="1533784"/>
            <a:ext cx="363140" cy="6807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5" name="Freccia in giù 4"/>
          <p:cNvSpPr/>
          <p:nvPr/>
        </p:nvSpPr>
        <p:spPr>
          <a:xfrm>
            <a:off x="5944195" y="1533784"/>
            <a:ext cx="363140"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6" name="Ovale 5"/>
          <p:cNvSpPr/>
          <p:nvPr/>
        </p:nvSpPr>
        <p:spPr>
          <a:xfrm>
            <a:off x="1245752" y="2214566"/>
            <a:ext cx="3058359" cy="23574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dirty="0"/>
              <a:t>IN PALESTRA DURANTE LE LEZIONI </a:t>
            </a:r>
            <a:r>
              <a:rPr lang="it-IT" dirty="0" err="1"/>
              <a:t>DI</a:t>
            </a:r>
            <a:r>
              <a:rPr lang="it-IT" dirty="0"/>
              <a:t> </a:t>
            </a:r>
            <a:r>
              <a:rPr lang="it-IT" dirty="0" err="1"/>
              <a:t>ED.FISICA</a:t>
            </a:r>
            <a:endParaRPr lang="it-IT" dirty="0"/>
          </a:p>
        </p:txBody>
      </p:sp>
      <p:sp>
        <p:nvSpPr>
          <p:cNvPr id="7" name="Ovale 6"/>
          <p:cNvSpPr/>
          <p:nvPr/>
        </p:nvSpPr>
        <p:spPr>
          <a:xfrm>
            <a:off x="4518422" y="2060848"/>
            <a:ext cx="3653978" cy="2368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1400" dirty="0"/>
              <a:t>NEI MOMENTI DESTRUTTURATI:</a:t>
            </a:r>
          </a:p>
          <a:p>
            <a:pPr algn="ctr" eaLnBrk="1" hangingPunct="1">
              <a:defRPr/>
            </a:pPr>
            <a:r>
              <a:rPr lang="it-IT" sz="1400" dirty="0"/>
              <a:t>INTERVALLI, INTERMENSA,INGRESSO/USCITA DA SCUOLA, CAMBIO DELL’INSEGNANTE, TRASFERIMENTI NELL’EDIFICIO SCOLASTICO, ASSENZA TEMPORANEA DELL’INSEGNANTE</a:t>
            </a:r>
          </a:p>
        </p:txBody>
      </p:sp>
      <p:pic>
        <p:nvPicPr>
          <p:cNvPr id="50178" name="Picture 2" descr="C:\Users\Elio\AppData\Local\Microsoft\Windows\Temporary Internet Files\Content.IE5\H2XO3199\MC900250162[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3132" y="4500563"/>
            <a:ext cx="1730796" cy="2193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79" name="Picture 3" descr="C:\Users\Elio\AppData\Local\Microsoft\Windows\Temporary Internet Files\Content.IE5\UJRXA5AJ\MC900436041[1].wm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00625" y="4572002"/>
            <a:ext cx="2250281" cy="218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1" name="Rectangle 4"/>
          <p:cNvSpPr>
            <a:spLocks noChangeArrowheads="1"/>
          </p:cNvSpPr>
          <p:nvPr/>
        </p:nvSpPr>
        <p:spPr bwMode="auto">
          <a:xfrm>
            <a:off x="1143000" y="-258"/>
            <a:ext cx="20550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600">
                <a:latin typeface="Arial" panose="020B0604020202020204" pitchFamily="34" charset="0"/>
              </a:rPr>
              <a:t> </a:t>
            </a:r>
            <a:endParaRPr lang="it-IT" altLang="it-IT" sz="1800">
              <a:latin typeface="Arial" panose="020B0604020202020204" pitchFamily="34" charset="0"/>
            </a:endParaRPr>
          </a:p>
        </p:txBody>
      </p:sp>
    </p:spTree>
    <p:extLst>
      <p:ext uri="{BB962C8B-B14F-4D97-AF65-F5344CB8AC3E}">
        <p14:creationId xmlns:p14="http://schemas.microsoft.com/office/powerpoint/2010/main" xmlns="" val="3485068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50178"/>
                                        </p:tgtEl>
                                        <p:attrNameLst>
                                          <p:attrName>style.visibility</p:attrName>
                                        </p:attrNameLst>
                                      </p:cBhvr>
                                      <p:to>
                                        <p:strVal val="visible"/>
                                      </p:to>
                                    </p:set>
                                    <p:animEffect transition="in" filter="blinds(horizontal)">
                                      <p:cBhvr>
                                        <p:cTn id="24" dur="500"/>
                                        <p:tgtEl>
                                          <p:spTgt spid="5017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50179"/>
                                        </p:tgtEl>
                                        <p:attrNameLst>
                                          <p:attrName>style.visibility</p:attrName>
                                        </p:attrNameLst>
                                      </p:cBhvr>
                                      <p:to>
                                        <p:strVal val="visible"/>
                                      </p:to>
                                    </p:set>
                                    <p:animEffect transition="in" filter="blinds(horizontal)">
                                      <p:cBhvr>
                                        <p:cTn id="40"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85900" y="274640"/>
            <a:ext cx="6172200" cy="725487"/>
          </a:xfrm>
          <a:solidFill>
            <a:srgbClr val="F89614"/>
          </a:solidFill>
        </p:spPr>
        <p:txBody>
          <a:bodyPr/>
          <a:lstStyle/>
          <a:p>
            <a:r>
              <a:rPr lang="it-IT" altLang="it-IT" sz="3600"/>
              <a:t>QUALI SONO LE CAUSE?</a:t>
            </a:r>
          </a:p>
        </p:txBody>
      </p:sp>
      <p:pic>
        <p:nvPicPr>
          <p:cNvPr id="51201" name="Picture 1" descr="C:\Users\Elio\AppData\Local\Microsoft\Windows\Temporary Internet Files\Content.IE5\H2XO3199\MC900361502[1].wmf"/>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1518047" y="1357315"/>
            <a:ext cx="589359" cy="1374775"/>
          </a:xfrm>
          <a:noFill/>
        </p:spPr>
      </p:pic>
      <p:pic>
        <p:nvPicPr>
          <p:cNvPr id="51202" name="Picture 2" descr="C:\Users\Elio\AppData\Local\Microsoft\Windows\Temporary Internet Files\Content.IE5\BMFY81IO\MC900310846[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4469" y="2928940"/>
            <a:ext cx="910829"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3" name="Picture 3" descr="C:\Users\Elio\AppData\Local\Microsoft\Windows\Temporary Internet Files\Content.IE5\J091A17Z\MC900360818[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8141" y="1214438"/>
            <a:ext cx="775097"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7" name="Picture 7" descr="C:\Users\Elio\AppData\Local\Microsoft\Windows\Temporary Internet Files\Content.IE5\BMFY81IO\MC900441892[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82455" y="2786065"/>
            <a:ext cx="1178719" cy="10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Goccia 11"/>
          <p:cNvSpPr/>
          <p:nvPr/>
        </p:nvSpPr>
        <p:spPr>
          <a:xfrm flipH="1">
            <a:off x="4847384" y="1529824"/>
            <a:ext cx="2955750" cy="2000252"/>
          </a:xfrm>
          <a:prstGeom prst="teardrop">
            <a:avLst>
              <a:gd name="adj" fmla="val 142645"/>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1600" dirty="0">
                <a:solidFill>
                  <a:srgbClr val="C00000"/>
                </a:solidFill>
              </a:rPr>
              <a:t>ELEMENTI STRUTTURALI: </a:t>
            </a:r>
            <a:r>
              <a:rPr lang="it-IT" sz="1600" dirty="0">
                <a:solidFill>
                  <a:schemeClr val="tx1"/>
                </a:solidFill>
              </a:rPr>
              <a:t>IMPIANTI, STRUTTURE O ATTREZZATURE CARENTI O PERICOLOSE …</a:t>
            </a:r>
          </a:p>
        </p:txBody>
      </p:sp>
      <p:sp>
        <p:nvSpPr>
          <p:cNvPr id="13" name="Goccia 12"/>
          <p:cNvSpPr/>
          <p:nvPr/>
        </p:nvSpPr>
        <p:spPr>
          <a:xfrm>
            <a:off x="1188290" y="4395226"/>
            <a:ext cx="3461521" cy="2428873"/>
          </a:xfrm>
          <a:prstGeom prst="teardrop">
            <a:avLst>
              <a:gd name="adj" fmla="val 128444"/>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1600" dirty="0">
                <a:solidFill>
                  <a:srgbClr val="C00000"/>
                </a:solidFill>
              </a:rPr>
              <a:t>ELEMENTI COMPORTAMENTALI:</a:t>
            </a:r>
          </a:p>
          <a:p>
            <a:pPr algn="ctr" eaLnBrk="1" hangingPunct="1">
              <a:defRPr/>
            </a:pPr>
            <a:r>
              <a:rPr lang="it-IT" sz="1600" dirty="0">
                <a:solidFill>
                  <a:schemeClr val="tx1"/>
                </a:solidFill>
              </a:rPr>
              <a:t>DISTRAZIONE, IRRUENZA, AZIONI O GESTI INCONSULTI O IMPROVVIDI,MANCANZA </a:t>
            </a:r>
            <a:r>
              <a:rPr lang="it-IT" sz="1600" dirty="0" err="1">
                <a:solidFill>
                  <a:schemeClr val="tx1"/>
                </a:solidFill>
              </a:rPr>
              <a:t>DI</a:t>
            </a:r>
            <a:r>
              <a:rPr lang="it-IT" sz="1600" dirty="0">
                <a:solidFill>
                  <a:schemeClr val="tx1"/>
                </a:solidFill>
              </a:rPr>
              <a:t> AUTOCONTROLLO, SCARSE ABILITA’ MOTORIE …</a:t>
            </a:r>
          </a:p>
        </p:txBody>
      </p:sp>
      <p:pic>
        <p:nvPicPr>
          <p:cNvPr id="51208" name="Picture 8" descr="C:\Users\Elio\AppData\Local\Microsoft\Windows\Temporary Internet Files\Content.IE5\H2XO3199\MC900250976[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32547" y="1285875"/>
            <a:ext cx="1232297" cy="150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11" name="Picture 11" descr="C:\Users\Elio\AppData\Local\Microsoft\Windows\Temporary Internet Files\Content.IE5\UJRXA5AJ\MC900232112[1].wm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446433" y="3786188"/>
            <a:ext cx="1071563"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14" name="Picture 14" descr="C:\Users\Elio\AppData\Local\Microsoft\Windows\Temporary Internet Files\Content.IE5\TIDFVXNY\MC900304191[1].wm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708021" y="5322094"/>
            <a:ext cx="85725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20" name="Picture 20" descr="C:\Users\Elio\AppData\Local\Microsoft\Windows\Temporary Internet Files\Content.IE5\J091A17Z\MC900370242[1].wmf"/>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873878" y="3500440"/>
            <a:ext cx="1232297" cy="157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22" name="Picture 22" descr="C:\Users\Elio\AppData\Local\Microsoft\Windows\Temporary Internet Files\Content.IE5\H2XO3199\MP900448671[1].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821906" y="2928940"/>
            <a:ext cx="857250"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24" name="Picture 24" descr="C:\Users\Elio\AppData\Local\Microsoft\Windows\Temporary Internet Files\Content.IE5\XV39KVZ9\MC900232130[1].wmf"/>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982215" y="5148331"/>
            <a:ext cx="1071563" cy="135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26" name="Picture 26" descr="C:\Users\Elio\AppData\Local\Microsoft\Windows\Temporary Internet Files\Content.IE5\J091A17Z\MC900088952[1].wmf"/>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311406" y="5214938"/>
            <a:ext cx="983456" cy="1357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56038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51201"/>
                                        </p:tgtEl>
                                        <p:attrNameLst>
                                          <p:attrName>style.visibility</p:attrName>
                                        </p:attrNameLst>
                                      </p:cBhvr>
                                      <p:to>
                                        <p:strVal val="visible"/>
                                      </p:to>
                                    </p:set>
                                    <p:animEffect transition="in" filter="blinds(horizontal)">
                                      <p:cBhvr>
                                        <p:cTn id="18" dur="500"/>
                                        <p:tgtEl>
                                          <p:spTgt spid="5120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51203"/>
                                        </p:tgtEl>
                                        <p:attrNameLst>
                                          <p:attrName>style.visibility</p:attrName>
                                        </p:attrNameLst>
                                      </p:cBhvr>
                                      <p:to>
                                        <p:strVal val="visible"/>
                                      </p:to>
                                    </p:set>
                                    <p:animEffect transition="in" filter="blinds(horizontal)">
                                      <p:cBhvr>
                                        <p:cTn id="23" dur="500"/>
                                        <p:tgtEl>
                                          <p:spTgt spid="5120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51208"/>
                                        </p:tgtEl>
                                        <p:attrNameLst>
                                          <p:attrName>style.visibility</p:attrName>
                                        </p:attrNameLst>
                                      </p:cBhvr>
                                      <p:to>
                                        <p:strVal val="visible"/>
                                      </p:to>
                                    </p:set>
                                    <p:animEffect transition="in" filter="blinds(horizontal)">
                                      <p:cBhvr>
                                        <p:cTn id="28" dur="500"/>
                                        <p:tgtEl>
                                          <p:spTgt spid="5120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51202"/>
                                        </p:tgtEl>
                                        <p:attrNameLst>
                                          <p:attrName>style.visibility</p:attrName>
                                        </p:attrNameLst>
                                      </p:cBhvr>
                                      <p:to>
                                        <p:strVal val="visible"/>
                                      </p:to>
                                    </p:set>
                                    <p:animEffect transition="in" filter="blinds(horizontal)">
                                      <p:cBhvr>
                                        <p:cTn id="33" dur="500"/>
                                        <p:tgtEl>
                                          <p:spTgt spid="5120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51207"/>
                                        </p:tgtEl>
                                        <p:attrNameLst>
                                          <p:attrName>style.visibility</p:attrName>
                                        </p:attrNameLst>
                                      </p:cBhvr>
                                      <p:to>
                                        <p:strVal val="visible"/>
                                      </p:to>
                                    </p:set>
                                    <p:animEffect transition="in" filter="blinds(horizontal)">
                                      <p:cBhvr>
                                        <p:cTn id="38" dur="500"/>
                                        <p:tgtEl>
                                          <p:spTgt spid="5120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51222"/>
                                        </p:tgtEl>
                                        <p:attrNameLst>
                                          <p:attrName>style.visibility</p:attrName>
                                        </p:attrNameLst>
                                      </p:cBhvr>
                                      <p:to>
                                        <p:strVal val="visible"/>
                                      </p:to>
                                    </p:set>
                                    <p:animEffect transition="in" filter="blinds(horizontal)">
                                      <p:cBhvr>
                                        <p:cTn id="43" dur="500"/>
                                        <p:tgtEl>
                                          <p:spTgt spid="5122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51211"/>
                                        </p:tgtEl>
                                        <p:attrNameLst>
                                          <p:attrName>style.visibility</p:attrName>
                                        </p:attrNameLst>
                                      </p:cBhvr>
                                      <p:to>
                                        <p:strVal val="visible"/>
                                      </p:to>
                                    </p:set>
                                    <p:animEffect transition="in" filter="blinds(horizontal)">
                                      <p:cBhvr>
                                        <p:cTn id="54" dur="500"/>
                                        <p:tgtEl>
                                          <p:spTgt spid="5121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51220"/>
                                        </p:tgtEl>
                                        <p:attrNameLst>
                                          <p:attrName>style.visibility</p:attrName>
                                        </p:attrNameLst>
                                      </p:cBhvr>
                                      <p:to>
                                        <p:strVal val="visible"/>
                                      </p:to>
                                    </p:set>
                                    <p:animEffect transition="in" filter="blinds(horizontal)">
                                      <p:cBhvr>
                                        <p:cTn id="59" dur="500"/>
                                        <p:tgtEl>
                                          <p:spTgt spid="5122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51214"/>
                                        </p:tgtEl>
                                        <p:attrNameLst>
                                          <p:attrName>style.visibility</p:attrName>
                                        </p:attrNameLst>
                                      </p:cBhvr>
                                      <p:to>
                                        <p:strVal val="visible"/>
                                      </p:to>
                                    </p:set>
                                    <p:animEffect transition="in" filter="blinds(horizontal)">
                                      <p:cBhvr>
                                        <p:cTn id="64" dur="500"/>
                                        <p:tgtEl>
                                          <p:spTgt spid="5121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nodeType="clickEffect">
                                  <p:stCondLst>
                                    <p:cond delay="0"/>
                                  </p:stCondLst>
                                  <p:childTnLst>
                                    <p:set>
                                      <p:cBhvr>
                                        <p:cTn id="68" dur="1" fill="hold">
                                          <p:stCondLst>
                                            <p:cond delay="0"/>
                                          </p:stCondLst>
                                        </p:cTn>
                                        <p:tgtEl>
                                          <p:spTgt spid="51224"/>
                                        </p:tgtEl>
                                        <p:attrNameLst>
                                          <p:attrName>style.visibility</p:attrName>
                                        </p:attrNameLst>
                                      </p:cBhvr>
                                      <p:to>
                                        <p:strVal val="visible"/>
                                      </p:to>
                                    </p:set>
                                    <p:animEffect transition="in" filter="blinds(horizontal)">
                                      <p:cBhvr>
                                        <p:cTn id="69" dur="500"/>
                                        <p:tgtEl>
                                          <p:spTgt spid="5122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nodeType="clickEffect">
                                  <p:stCondLst>
                                    <p:cond delay="0"/>
                                  </p:stCondLst>
                                  <p:childTnLst>
                                    <p:set>
                                      <p:cBhvr>
                                        <p:cTn id="73" dur="1" fill="hold">
                                          <p:stCondLst>
                                            <p:cond delay="0"/>
                                          </p:stCondLst>
                                        </p:cTn>
                                        <p:tgtEl>
                                          <p:spTgt spid="51226"/>
                                        </p:tgtEl>
                                        <p:attrNameLst>
                                          <p:attrName>style.visibility</p:attrName>
                                        </p:attrNameLst>
                                      </p:cBhvr>
                                      <p:to>
                                        <p:strVal val="visible"/>
                                      </p:to>
                                    </p:set>
                                    <p:animEffect transition="in" filter="blinds(horizontal)">
                                      <p:cBhvr>
                                        <p:cTn id="74" dur="500"/>
                                        <p:tgtEl>
                                          <p:spTgt spid="51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5273" y="3185256"/>
            <a:ext cx="8351520" cy="1086207"/>
          </a:xfrm>
          <a:custGeom>
            <a:avLst/>
            <a:gdLst/>
            <a:ahLst/>
            <a:cxnLst/>
            <a:rect l="l" t="t" r="r" b="b"/>
            <a:pathLst>
              <a:path w="6263640" h="1931035">
                <a:moveTo>
                  <a:pt x="6263640" y="0"/>
                </a:moveTo>
                <a:lnTo>
                  <a:pt x="0" y="0"/>
                </a:lnTo>
                <a:lnTo>
                  <a:pt x="0" y="1930907"/>
                </a:lnTo>
                <a:lnTo>
                  <a:pt x="6263640" y="1930907"/>
                </a:lnTo>
                <a:lnTo>
                  <a:pt x="6263640" y="0"/>
                </a:lnTo>
                <a:close/>
              </a:path>
            </a:pathLst>
          </a:custGeom>
          <a:ln w="9525">
            <a:solidFill>
              <a:srgbClr val="FFFFFF"/>
            </a:solidFill>
          </a:ln>
        </p:spPr>
        <p:txBody>
          <a:bodyPr wrap="square" lIns="0" tIns="0" rIns="0" bIns="0" rtlCol="0"/>
          <a:lstStyle/>
          <a:p>
            <a:endParaRPr sz="2100">
              <a:solidFill>
                <a:prstClr val="black"/>
              </a:solidFill>
            </a:endParaRPr>
          </a:p>
        </p:txBody>
      </p:sp>
      <p:sp>
        <p:nvSpPr>
          <p:cNvPr id="3" name="object 3"/>
          <p:cNvSpPr txBox="1"/>
          <p:nvPr/>
        </p:nvSpPr>
        <p:spPr>
          <a:xfrm>
            <a:off x="457375" y="886917"/>
            <a:ext cx="8030633" cy="3323346"/>
          </a:xfrm>
          <a:prstGeom prst="rect">
            <a:avLst/>
          </a:prstGeom>
        </p:spPr>
        <p:txBody>
          <a:bodyPr vert="horz" wrap="square" lIns="0" tIns="123825" rIns="0" bIns="0" rtlCol="0">
            <a:spAutoFit/>
          </a:bodyPr>
          <a:lstStyle/>
          <a:p>
            <a:pPr marL="1393508">
              <a:spcBef>
                <a:spcPts val="975"/>
              </a:spcBef>
            </a:pPr>
            <a:r>
              <a:rPr sz="1500" b="1" spc="-4" dirty="0">
                <a:solidFill>
                  <a:prstClr val="black"/>
                </a:solidFill>
                <a:latin typeface="Arial"/>
                <a:cs typeface="Arial"/>
              </a:rPr>
              <a:t>Giochi</a:t>
            </a:r>
            <a:r>
              <a:rPr sz="1500" b="1" spc="-8" dirty="0">
                <a:solidFill>
                  <a:prstClr val="black"/>
                </a:solidFill>
                <a:latin typeface="Arial"/>
                <a:cs typeface="Arial"/>
              </a:rPr>
              <a:t> </a:t>
            </a:r>
            <a:r>
              <a:rPr sz="1500" b="1" spc="-4" dirty="0">
                <a:solidFill>
                  <a:prstClr val="black"/>
                </a:solidFill>
                <a:latin typeface="Arial"/>
                <a:cs typeface="Arial"/>
              </a:rPr>
              <a:t>irresponsabili</a:t>
            </a:r>
            <a:endParaRPr sz="1500">
              <a:solidFill>
                <a:prstClr val="black"/>
              </a:solidFill>
              <a:latin typeface="Arial"/>
              <a:cs typeface="Arial"/>
            </a:endParaRPr>
          </a:p>
          <a:p>
            <a:pPr marL="180975" indent="-67151">
              <a:spcBef>
                <a:spcPts val="900"/>
              </a:spcBef>
              <a:buClr>
                <a:srgbClr val="010000"/>
              </a:buClr>
              <a:buSzPct val="95000"/>
              <a:buFont typeface="Arial"/>
              <a:buChar char="•"/>
              <a:tabLst>
                <a:tab pos="181451" algn="l"/>
              </a:tabLst>
            </a:pPr>
            <a:r>
              <a:rPr sz="1500" b="1" spc="-8" dirty="0">
                <a:solidFill>
                  <a:prstClr val="black"/>
                </a:solidFill>
                <a:latin typeface="Arial"/>
                <a:cs typeface="Arial"/>
              </a:rPr>
              <a:t>Arrampicarsi </a:t>
            </a:r>
            <a:r>
              <a:rPr sz="1500" b="1" spc="-4" dirty="0">
                <a:solidFill>
                  <a:prstClr val="black"/>
                </a:solidFill>
                <a:latin typeface="Arial"/>
                <a:cs typeface="Arial"/>
              </a:rPr>
              <a:t>sul</a:t>
            </a:r>
            <a:r>
              <a:rPr sz="1500" b="1" spc="4" dirty="0">
                <a:solidFill>
                  <a:prstClr val="black"/>
                </a:solidFill>
                <a:latin typeface="Arial"/>
                <a:cs typeface="Arial"/>
              </a:rPr>
              <a:t> </a:t>
            </a:r>
            <a:r>
              <a:rPr sz="1500" b="1" spc="-4" dirty="0">
                <a:solidFill>
                  <a:prstClr val="black"/>
                </a:solidFill>
                <a:latin typeface="Arial"/>
                <a:cs typeface="Arial"/>
              </a:rPr>
              <a:t>davanzale</a:t>
            </a:r>
            <a:endParaRPr sz="1500">
              <a:solidFill>
                <a:prstClr val="black"/>
              </a:solidFill>
              <a:latin typeface="Arial"/>
              <a:cs typeface="Arial"/>
            </a:endParaRPr>
          </a:p>
          <a:p>
            <a:pPr marL="180975" indent="-67151">
              <a:spcBef>
                <a:spcPts val="900"/>
              </a:spcBef>
              <a:buClr>
                <a:srgbClr val="010000"/>
              </a:buClr>
              <a:buSzPct val="95000"/>
              <a:buFont typeface="Arial"/>
              <a:buChar char="•"/>
              <a:tabLst>
                <a:tab pos="181451" algn="l"/>
              </a:tabLst>
            </a:pPr>
            <a:r>
              <a:rPr sz="1500" b="1" spc="-4" dirty="0">
                <a:solidFill>
                  <a:prstClr val="black"/>
                </a:solidFill>
                <a:latin typeface="Arial"/>
                <a:cs typeface="Arial"/>
              </a:rPr>
              <a:t>Sporgersi eccessivamente</a:t>
            </a:r>
            <a:endParaRPr sz="1500">
              <a:solidFill>
                <a:prstClr val="black"/>
              </a:solidFill>
              <a:latin typeface="Arial"/>
              <a:cs typeface="Arial"/>
            </a:endParaRPr>
          </a:p>
          <a:p>
            <a:pPr marL="180975" indent="-67151">
              <a:spcBef>
                <a:spcPts val="900"/>
              </a:spcBef>
              <a:buClr>
                <a:srgbClr val="010000"/>
              </a:buClr>
              <a:buSzPct val="95000"/>
              <a:buFont typeface="Arial"/>
              <a:buChar char="•"/>
              <a:tabLst>
                <a:tab pos="181451" algn="l"/>
              </a:tabLst>
            </a:pPr>
            <a:r>
              <a:rPr sz="1500" b="1" spc="-4" dirty="0">
                <a:solidFill>
                  <a:prstClr val="black"/>
                </a:solidFill>
                <a:latin typeface="Arial"/>
                <a:cs typeface="Arial"/>
              </a:rPr>
              <a:t>Dondolarsi sulla</a:t>
            </a:r>
            <a:r>
              <a:rPr sz="1500" b="1" spc="-15" dirty="0">
                <a:solidFill>
                  <a:prstClr val="black"/>
                </a:solidFill>
                <a:latin typeface="Arial"/>
                <a:cs typeface="Arial"/>
              </a:rPr>
              <a:t> </a:t>
            </a:r>
            <a:r>
              <a:rPr sz="1500" b="1" spc="-8" dirty="0">
                <a:solidFill>
                  <a:prstClr val="black"/>
                </a:solidFill>
                <a:latin typeface="Arial"/>
                <a:cs typeface="Arial"/>
              </a:rPr>
              <a:t>sedia</a:t>
            </a:r>
            <a:endParaRPr sz="1500">
              <a:solidFill>
                <a:prstClr val="black"/>
              </a:solidFill>
              <a:latin typeface="Arial"/>
              <a:cs typeface="Arial"/>
            </a:endParaRPr>
          </a:p>
          <a:p>
            <a:pPr marL="180975" indent="-67151">
              <a:spcBef>
                <a:spcPts val="900"/>
              </a:spcBef>
              <a:buClr>
                <a:srgbClr val="010000"/>
              </a:buClr>
              <a:buSzPct val="95000"/>
              <a:buFont typeface="Arial"/>
              <a:buChar char="•"/>
              <a:tabLst>
                <a:tab pos="181451" algn="l"/>
              </a:tabLst>
            </a:pPr>
            <a:r>
              <a:rPr sz="1500" b="1" spc="-4" dirty="0">
                <a:solidFill>
                  <a:prstClr val="black"/>
                </a:solidFill>
                <a:latin typeface="Arial"/>
                <a:cs typeface="Arial"/>
              </a:rPr>
              <a:t>Spingersi in</a:t>
            </a:r>
            <a:r>
              <a:rPr sz="1500" b="1" spc="-8" dirty="0">
                <a:solidFill>
                  <a:prstClr val="black"/>
                </a:solidFill>
                <a:latin typeface="Arial"/>
                <a:cs typeface="Arial"/>
              </a:rPr>
              <a:t> </a:t>
            </a:r>
            <a:r>
              <a:rPr sz="1500" b="1" spc="-4" dirty="0">
                <a:solidFill>
                  <a:prstClr val="black"/>
                </a:solidFill>
                <a:latin typeface="Arial"/>
                <a:cs typeface="Arial"/>
              </a:rPr>
              <a:t>corridoio</a:t>
            </a:r>
            <a:endParaRPr sz="1500">
              <a:solidFill>
                <a:prstClr val="black"/>
              </a:solidFill>
              <a:latin typeface="Arial"/>
              <a:cs typeface="Arial"/>
            </a:endParaRPr>
          </a:p>
          <a:p>
            <a:pPr marL="113824" marR="325279">
              <a:spcBef>
                <a:spcPts val="982"/>
              </a:spcBef>
            </a:pPr>
            <a:r>
              <a:rPr sz="1650" b="1" dirty="0">
                <a:solidFill>
                  <a:prstClr val="black"/>
                </a:solidFill>
                <a:latin typeface="Arial"/>
                <a:cs typeface="Arial"/>
              </a:rPr>
              <a:t>Questi tipi di giochi portano a degli esiti  spesso letali e le precauzioni per</a:t>
            </a:r>
            <a:r>
              <a:rPr sz="1650" b="1" spc="-49" dirty="0">
                <a:solidFill>
                  <a:prstClr val="black"/>
                </a:solidFill>
                <a:latin typeface="Arial"/>
                <a:cs typeface="Arial"/>
              </a:rPr>
              <a:t> </a:t>
            </a:r>
            <a:r>
              <a:rPr sz="1650" b="1" dirty="0">
                <a:solidFill>
                  <a:prstClr val="black"/>
                </a:solidFill>
                <a:latin typeface="Arial"/>
                <a:cs typeface="Arial"/>
              </a:rPr>
              <a:t>evitarle  dipendono proprio dal </a:t>
            </a:r>
            <a:r>
              <a:rPr sz="1650" b="1" u="heavy" dirty="0">
                <a:solidFill>
                  <a:prstClr val="black"/>
                </a:solidFill>
                <a:uFill>
                  <a:solidFill>
                    <a:srgbClr val="000000"/>
                  </a:solidFill>
                </a:uFill>
                <a:latin typeface="Arial"/>
                <a:cs typeface="Arial"/>
              </a:rPr>
              <a:t>vostro </a:t>
            </a:r>
            <a:r>
              <a:rPr sz="1650" b="1" dirty="0">
                <a:solidFill>
                  <a:prstClr val="black"/>
                </a:solidFill>
                <a:latin typeface="Arial"/>
                <a:cs typeface="Arial"/>
              </a:rPr>
              <a:t> </a:t>
            </a:r>
            <a:r>
              <a:rPr sz="1650" b="1" u="heavy" dirty="0">
                <a:solidFill>
                  <a:prstClr val="black"/>
                </a:solidFill>
                <a:uFill>
                  <a:solidFill>
                    <a:srgbClr val="000000"/>
                  </a:solidFill>
                </a:uFill>
                <a:latin typeface="Arial"/>
                <a:cs typeface="Arial"/>
              </a:rPr>
              <a:t>comportamento</a:t>
            </a:r>
            <a:endParaRPr sz="1650">
              <a:solidFill>
                <a:prstClr val="black"/>
              </a:solidFill>
              <a:latin typeface="Arial"/>
              <a:cs typeface="Arial"/>
            </a:endParaRPr>
          </a:p>
          <a:p>
            <a:pPr>
              <a:spcBef>
                <a:spcPts val="19"/>
              </a:spcBef>
            </a:pPr>
            <a:endParaRPr sz="1650">
              <a:solidFill>
                <a:prstClr val="black"/>
              </a:solidFill>
              <a:latin typeface="Times New Roman"/>
              <a:cs typeface="Times New Roman"/>
            </a:endParaRPr>
          </a:p>
          <a:p>
            <a:pPr marL="9525" marR="3810"/>
            <a:r>
              <a:rPr sz="1500" b="1" spc="-4" dirty="0">
                <a:solidFill>
                  <a:srgbClr val="C0504D"/>
                </a:solidFill>
                <a:latin typeface="Arial"/>
                <a:cs typeface="Arial"/>
              </a:rPr>
              <a:t>SE SI DOVESSE PROGETTARE UNA SCUOLA IN  BASE A TUTTE LE AZIONI A RISCHIO CHE I  RAGAZZI SONO IN GRADO DI COMPIERE  QUESTA RASSOMIGLIEREBBE CERTO AD UN  </a:t>
            </a:r>
            <a:r>
              <a:rPr sz="1500" b="1" dirty="0">
                <a:solidFill>
                  <a:srgbClr val="C0504D"/>
                </a:solidFill>
                <a:latin typeface="Arial"/>
                <a:cs typeface="Arial"/>
              </a:rPr>
              <a:t>BUNKER </a:t>
            </a:r>
            <a:r>
              <a:rPr sz="1500" b="1" spc="-4" dirty="0">
                <a:solidFill>
                  <a:srgbClr val="C0504D"/>
                </a:solidFill>
                <a:latin typeface="Arial"/>
                <a:cs typeface="Arial"/>
              </a:rPr>
              <a:t>O </a:t>
            </a:r>
            <a:r>
              <a:rPr sz="1500" b="1" dirty="0">
                <a:solidFill>
                  <a:srgbClr val="C0504D"/>
                </a:solidFill>
                <a:latin typeface="Arial"/>
                <a:cs typeface="Arial"/>
              </a:rPr>
              <a:t>AD UN CARCERE. SAREBBE SICURA  </a:t>
            </a:r>
            <a:r>
              <a:rPr sz="1500" b="1" spc="-4" dirty="0">
                <a:solidFill>
                  <a:srgbClr val="C0504D"/>
                </a:solidFill>
                <a:latin typeface="Arial"/>
                <a:cs typeface="Arial"/>
              </a:rPr>
              <a:t>MA</a:t>
            </a:r>
            <a:r>
              <a:rPr sz="1500" b="1" spc="-8" dirty="0">
                <a:solidFill>
                  <a:srgbClr val="C0504D"/>
                </a:solidFill>
                <a:latin typeface="Arial"/>
                <a:cs typeface="Arial"/>
              </a:rPr>
              <a:t> </a:t>
            </a:r>
            <a:r>
              <a:rPr sz="1500" b="1" spc="-4" dirty="0">
                <a:solidFill>
                  <a:srgbClr val="C0504D"/>
                </a:solidFill>
                <a:latin typeface="Arial"/>
                <a:cs typeface="Arial"/>
              </a:rPr>
              <a:t>INVIVIBILE</a:t>
            </a:r>
            <a:endParaRPr sz="1500">
              <a:solidFill>
                <a:prstClr val="black"/>
              </a:solidFill>
              <a:latin typeface="Arial"/>
              <a:cs typeface="Arial"/>
            </a:endParaRPr>
          </a:p>
        </p:txBody>
      </p:sp>
      <p:sp>
        <p:nvSpPr>
          <p:cNvPr id="4" name="object 4"/>
          <p:cNvSpPr/>
          <p:nvPr/>
        </p:nvSpPr>
        <p:spPr>
          <a:xfrm>
            <a:off x="3321137" y="4156953"/>
            <a:ext cx="5418327" cy="1685782"/>
          </a:xfrm>
          <a:prstGeom prst="rect">
            <a:avLst/>
          </a:prstGeom>
          <a:blipFill>
            <a:blip r:embed="rId2" cstate="print"/>
            <a:stretch>
              <a:fillRect/>
            </a:stretch>
          </a:blipFill>
        </p:spPr>
        <p:txBody>
          <a:bodyPr wrap="square" lIns="0" tIns="0" rIns="0" bIns="0" rtlCol="0"/>
          <a:lstStyle/>
          <a:p>
            <a:endParaRPr sz="2100">
              <a:solidFill>
                <a:prstClr val="black"/>
              </a:solidFill>
            </a:endParaRPr>
          </a:p>
        </p:txBody>
      </p:sp>
      <p:sp>
        <p:nvSpPr>
          <p:cNvPr id="5" name="object 5"/>
          <p:cNvSpPr/>
          <p:nvPr/>
        </p:nvSpPr>
        <p:spPr>
          <a:xfrm>
            <a:off x="634831" y="4359696"/>
            <a:ext cx="2639568" cy="842248"/>
          </a:xfrm>
          <a:prstGeom prst="rect">
            <a:avLst/>
          </a:prstGeom>
          <a:blipFill>
            <a:blip r:embed="rId3" cstate="print"/>
            <a:stretch>
              <a:fillRect/>
            </a:stretch>
          </a:blipFill>
        </p:spPr>
        <p:txBody>
          <a:bodyPr wrap="square" lIns="0" tIns="0" rIns="0" bIns="0" rtlCol="0"/>
          <a:lstStyle/>
          <a:p>
            <a:endParaRPr sz="2100">
              <a:solidFill>
                <a:prstClr val="black"/>
              </a:solidFill>
            </a:endParaRPr>
          </a:p>
        </p:txBody>
      </p:sp>
    </p:spTree>
    <p:extLst>
      <p:ext uri="{BB962C8B-B14F-4D97-AF65-F5344CB8AC3E}">
        <p14:creationId xmlns:p14="http://schemas.microsoft.com/office/powerpoint/2010/main" xmlns="" val="1946065911"/>
      </p:ext>
    </p:extLst>
  </p:cSld>
  <p:clrMapOvr>
    <a:masterClrMapping/>
  </p:clrMapOvr>
  <p:transition spd="med">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5286" y="580676"/>
            <a:ext cx="7968827" cy="673656"/>
          </a:xfrm>
          <a:custGeom>
            <a:avLst/>
            <a:gdLst/>
            <a:ahLst/>
            <a:cxnLst/>
            <a:rect l="l" t="t" r="r" b="b"/>
            <a:pathLst>
              <a:path w="5976620" h="1197610">
                <a:moveTo>
                  <a:pt x="5976366" y="0"/>
                </a:moveTo>
                <a:lnTo>
                  <a:pt x="0" y="0"/>
                </a:lnTo>
                <a:lnTo>
                  <a:pt x="0" y="1197102"/>
                </a:lnTo>
                <a:lnTo>
                  <a:pt x="5976366" y="1197102"/>
                </a:lnTo>
                <a:lnTo>
                  <a:pt x="5976366" y="0"/>
                </a:lnTo>
                <a:close/>
              </a:path>
            </a:pathLst>
          </a:custGeom>
          <a:ln w="9525">
            <a:solidFill>
              <a:srgbClr val="FFFFFF"/>
            </a:solidFill>
          </a:ln>
        </p:spPr>
        <p:txBody>
          <a:bodyPr wrap="square" lIns="0" tIns="0" rIns="0" bIns="0" rtlCol="0"/>
          <a:lstStyle/>
          <a:p>
            <a:endParaRPr sz="2100">
              <a:solidFill>
                <a:prstClr val="black"/>
              </a:solidFill>
            </a:endParaRPr>
          </a:p>
        </p:txBody>
      </p:sp>
      <p:sp>
        <p:nvSpPr>
          <p:cNvPr id="3" name="object 3"/>
          <p:cNvSpPr txBox="1">
            <a:spLocks noGrp="1"/>
          </p:cNvSpPr>
          <p:nvPr>
            <p:ph type="title"/>
          </p:nvPr>
        </p:nvSpPr>
        <p:spPr>
          <a:xfrm>
            <a:off x="708999" y="383418"/>
            <a:ext cx="7547187" cy="748282"/>
          </a:xfrm>
          <a:prstGeom prst="rect">
            <a:avLst/>
          </a:prstGeom>
        </p:spPr>
        <p:txBody>
          <a:bodyPr vert="horz" wrap="square" lIns="0" tIns="9525" rIns="0" bIns="0" numCol="1" rtlCol="0" anchor="ctr" anchorCtr="0" compatLnSpc="1">
            <a:prstTxWarp prst="textNoShape">
              <a:avLst/>
            </a:prstTxWarp>
            <a:spAutoFit/>
          </a:bodyPr>
          <a:lstStyle/>
          <a:p>
            <a:pPr marL="9525" marR="3810">
              <a:spcBef>
                <a:spcPts val="75"/>
              </a:spcBef>
            </a:pPr>
            <a:r>
              <a:rPr sz="2400" spc="-4" dirty="0"/>
              <a:t>ANALIZZIAMO INSIEME GLI</a:t>
            </a:r>
            <a:r>
              <a:rPr sz="2400" spc="-68" dirty="0"/>
              <a:t> </a:t>
            </a:r>
            <a:r>
              <a:rPr sz="2400" spc="-4" dirty="0"/>
              <a:t>INCIDENTI  CHE SI POSSONO VERIFICARE  ALL’APERTO</a:t>
            </a:r>
          </a:p>
        </p:txBody>
      </p:sp>
      <p:sp>
        <p:nvSpPr>
          <p:cNvPr id="4" name="object 4"/>
          <p:cNvSpPr/>
          <p:nvPr/>
        </p:nvSpPr>
        <p:spPr>
          <a:xfrm>
            <a:off x="345286" y="1328958"/>
            <a:ext cx="8064500" cy="2800707"/>
          </a:xfrm>
          <a:custGeom>
            <a:avLst/>
            <a:gdLst/>
            <a:ahLst/>
            <a:cxnLst/>
            <a:rect l="l" t="t" r="r" b="b"/>
            <a:pathLst>
              <a:path w="6048375" h="4979034">
                <a:moveTo>
                  <a:pt x="0" y="4978908"/>
                </a:moveTo>
                <a:lnTo>
                  <a:pt x="6047994" y="4978908"/>
                </a:lnTo>
                <a:lnTo>
                  <a:pt x="6047994" y="0"/>
                </a:lnTo>
                <a:lnTo>
                  <a:pt x="0" y="0"/>
                </a:lnTo>
                <a:lnTo>
                  <a:pt x="0" y="4978908"/>
                </a:lnTo>
                <a:close/>
              </a:path>
            </a:pathLst>
          </a:custGeom>
          <a:solidFill>
            <a:srgbClr val="1F497D"/>
          </a:solidFill>
        </p:spPr>
        <p:txBody>
          <a:bodyPr wrap="square" lIns="0" tIns="0" rIns="0" bIns="0" rtlCol="0"/>
          <a:lstStyle/>
          <a:p>
            <a:endParaRPr sz="2100">
              <a:solidFill>
                <a:prstClr val="black"/>
              </a:solidFill>
            </a:endParaRPr>
          </a:p>
        </p:txBody>
      </p:sp>
      <p:sp>
        <p:nvSpPr>
          <p:cNvPr id="5" name="object 5"/>
          <p:cNvSpPr/>
          <p:nvPr/>
        </p:nvSpPr>
        <p:spPr>
          <a:xfrm>
            <a:off x="345286" y="1929812"/>
            <a:ext cx="8064500" cy="2800350"/>
          </a:xfrm>
          <a:custGeom>
            <a:avLst/>
            <a:gdLst/>
            <a:ahLst/>
            <a:cxnLst/>
            <a:rect l="l" t="t" r="r" b="b"/>
            <a:pathLst>
              <a:path w="6048375" h="4978400">
                <a:moveTo>
                  <a:pt x="6047994" y="0"/>
                </a:moveTo>
                <a:lnTo>
                  <a:pt x="0" y="0"/>
                </a:lnTo>
                <a:lnTo>
                  <a:pt x="0" y="4978146"/>
                </a:lnTo>
                <a:lnTo>
                  <a:pt x="6047994" y="4978146"/>
                </a:lnTo>
                <a:lnTo>
                  <a:pt x="6047994" y="0"/>
                </a:lnTo>
                <a:close/>
              </a:path>
            </a:pathLst>
          </a:custGeom>
          <a:ln w="9525">
            <a:solidFill>
              <a:srgbClr val="FFFFFF"/>
            </a:solidFill>
          </a:ln>
        </p:spPr>
        <p:txBody>
          <a:bodyPr wrap="square" lIns="0" tIns="0" rIns="0" bIns="0" rtlCol="0"/>
          <a:lstStyle/>
          <a:p>
            <a:endParaRPr sz="2100">
              <a:solidFill>
                <a:prstClr val="black"/>
              </a:solidFill>
            </a:endParaRPr>
          </a:p>
        </p:txBody>
      </p:sp>
      <p:sp>
        <p:nvSpPr>
          <p:cNvPr id="6" name="object 6"/>
          <p:cNvSpPr txBox="1"/>
          <p:nvPr/>
        </p:nvSpPr>
        <p:spPr>
          <a:xfrm>
            <a:off x="557770" y="1441406"/>
            <a:ext cx="7832513" cy="2086629"/>
          </a:xfrm>
          <a:prstGeom prst="rect">
            <a:avLst/>
          </a:prstGeom>
        </p:spPr>
        <p:txBody>
          <a:bodyPr vert="horz" wrap="square" lIns="0" tIns="9049" rIns="0" bIns="0" rtlCol="0">
            <a:spAutoFit/>
          </a:bodyPr>
          <a:lstStyle/>
          <a:p>
            <a:pPr marL="9525" marR="382429">
              <a:spcBef>
                <a:spcPts val="71"/>
              </a:spcBef>
            </a:pPr>
            <a:r>
              <a:rPr sz="1500" b="1" spc="-4" dirty="0">
                <a:solidFill>
                  <a:srgbClr val="FFFF00"/>
                </a:solidFill>
                <a:latin typeface="Arial"/>
                <a:cs typeface="Arial"/>
              </a:rPr>
              <a:t>Molte scuole hanno la </a:t>
            </a:r>
            <a:r>
              <a:rPr sz="1500" b="1" spc="-8" dirty="0">
                <a:solidFill>
                  <a:srgbClr val="FFFF00"/>
                </a:solidFill>
                <a:latin typeface="Arial"/>
                <a:cs typeface="Arial"/>
              </a:rPr>
              <a:t>fortuna </a:t>
            </a:r>
            <a:r>
              <a:rPr sz="1500" b="1" spc="-4" dirty="0">
                <a:solidFill>
                  <a:srgbClr val="FFFF00"/>
                </a:solidFill>
                <a:latin typeface="Arial"/>
                <a:cs typeface="Arial"/>
              </a:rPr>
              <a:t>di </a:t>
            </a:r>
            <a:r>
              <a:rPr sz="1500" b="1" spc="-8" dirty="0">
                <a:solidFill>
                  <a:srgbClr val="FFFF00"/>
                </a:solidFill>
                <a:latin typeface="Arial"/>
                <a:cs typeface="Arial"/>
              </a:rPr>
              <a:t>avere </a:t>
            </a:r>
            <a:r>
              <a:rPr sz="1500" b="1" spc="-4" dirty="0">
                <a:solidFill>
                  <a:srgbClr val="FFFF00"/>
                </a:solidFill>
                <a:latin typeface="Arial"/>
                <a:cs typeface="Arial"/>
              </a:rPr>
              <a:t>a  disposizione degli studenti </a:t>
            </a:r>
            <a:r>
              <a:rPr sz="1500" b="1" spc="-8" dirty="0">
                <a:solidFill>
                  <a:srgbClr val="FFFF00"/>
                </a:solidFill>
                <a:latin typeface="Arial"/>
                <a:cs typeface="Arial"/>
              </a:rPr>
              <a:t>giardini </a:t>
            </a:r>
            <a:r>
              <a:rPr sz="1500" b="1" spc="-4" dirty="0">
                <a:solidFill>
                  <a:srgbClr val="FFFF00"/>
                </a:solidFill>
                <a:latin typeface="Arial"/>
                <a:cs typeface="Arial"/>
              </a:rPr>
              <a:t>o </a:t>
            </a:r>
            <a:r>
              <a:rPr sz="1500" b="1" spc="-8" dirty="0">
                <a:solidFill>
                  <a:srgbClr val="FFFF00"/>
                </a:solidFill>
                <a:latin typeface="Arial"/>
                <a:cs typeface="Arial"/>
              </a:rPr>
              <a:t>piccoli  </a:t>
            </a:r>
            <a:r>
              <a:rPr sz="1500" b="1" spc="-4" dirty="0">
                <a:solidFill>
                  <a:srgbClr val="FFFF00"/>
                </a:solidFill>
                <a:latin typeface="Arial"/>
                <a:cs typeface="Arial"/>
              </a:rPr>
              <a:t>spazi di gioco che </a:t>
            </a:r>
            <a:r>
              <a:rPr sz="1500" b="1" spc="-8" dirty="0">
                <a:solidFill>
                  <a:srgbClr val="FFFF00"/>
                </a:solidFill>
                <a:latin typeface="Arial"/>
                <a:cs typeface="Arial"/>
              </a:rPr>
              <a:t>vengono utilizzati </a:t>
            </a:r>
            <a:r>
              <a:rPr sz="1500" b="1" spc="-4" dirty="0">
                <a:solidFill>
                  <a:srgbClr val="FFFF00"/>
                </a:solidFill>
                <a:latin typeface="Arial"/>
                <a:cs typeface="Arial"/>
              </a:rPr>
              <a:t>per </a:t>
            </a:r>
            <a:r>
              <a:rPr sz="1500" b="1" spc="-8" dirty="0">
                <a:solidFill>
                  <a:srgbClr val="FFFF00"/>
                </a:solidFill>
                <a:latin typeface="Arial"/>
                <a:cs typeface="Arial"/>
              </a:rPr>
              <a:t>la  ricreazione </a:t>
            </a:r>
            <a:r>
              <a:rPr sz="1500" b="1" spc="-4" dirty="0">
                <a:solidFill>
                  <a:srgbClr val="FFFF00"/>
                </a:solidFill>
                <a:latin typeface="Arial"/>
                <a:cs typeface="Arial"/>
              </a:rPr>
              <a:t>e i </a:t>
            </a:r>
            <a:r>
              <a:rPr sz="1500" b="1" spc="-8" dirty="0">
                <a:solidFill>
                  <a:srgbClr val="FFFF00"/>
                </a:solidFill>
                <a:latin typeface="Arial"/>
                <a:cs typeface="Arial"/>
              </a:rPr>
              <a:t>momenti </a:t>
            </a:r>
            <a:r>
              <a:rPr sz="1500" b="1" spc="-4" dirty="0">
                <a:solidFill>
                  <a:srgbClr val="FFFF00"/>
                </a:solidFill>
                <a:latin typeface="Arial"/>
                <a:cs typeface="Arial"/>
              </a:rPr>
              <a:t>di vita </a:t>
            </a:r>
            <a:r>
              <a:rPr sz="1500" b="1" spc="-8" dirty="0">
                <a:solidFill>
                  <a:srgbClr val="FFFF00"/>
                </a:solidFill>
                <a:latin typeface="Arial"/>
                <a:cs typeface="Arial"/>
              </a:rPr>
              <a:t>comune delle  classi.</a:t>
            </a:r>
            <a:endParaRPr sz="1500" dirty="0">
              <a:solidFill>
                <a:srgbClr val="FFFF00"/>
              </a:solidFill>
              <a:latin typeface="Arial"/>
              <a:cs typeface="Arial"/>
            </a:endParaRPr>
          </a:p>
          <a:p>
            <a:pPr marL="9525" marR="3810">
              <a:spcBef>
                <a:spcPts val="900"/>
              </a:spcBef>
              <a:tabLst>
                <a:tab pos="3603784" algn="l"/>
              </a:tabLst>
            </a:pPr>
            <a:r>
              <a:rPr sz="1500" b="1" spc="-4" dirty="0">
                <a:solidFill>
                  <a:srgbClr val="FFFF00"/>
                </a:solidFill>
                <a:latin typeface="Arial"/>
                <a:cs typeface="Arial"/>
              </a:rPr>
              <a:t>E’ </a:t>
            </a:r>
            <a:r>
              <a:rPr sz="1500" b="1" spc="-8" dirty="0">
                <a:solidFill>
                  <a:srgbClr val="FFFF00"/>
                </a:solidFill>
                <a:latin typeface="Arial"/>
                <a:cs typeface="Arial"/>
              </a:rPr>
              <a:t>frequente </a:t>
            </a:r>
            <a:r>
              <a:rPr sz="1500" b="1" spc="-4" dirty="0">
                <a:solidFill>
                  <a:srgbClr val="FFFF00"/>
                </a:solidFill>
                <a:latin typeface="Arial"/>
                <a:cs typeface="Arial"/>
              </a:rPr>
              <a:t>che in </a:t>
            </a:r>
            <a:r>
              <a:rPr sz="1500" b="1" spc="-8" dirty="0">
                <a:solidFill>
                  <a:srgbClr val="FFFF00"/>
                </a:solidFill>
                <a:latin typeface="Arial"/>
                <a:cs typeface="Arial"/>
              </a:rPr>
              <a:t>questi </a:t>
            </a:r>
            <a:r>
              <a:rPr sz="1500" b="1" spc="-4" dirty="0">
                <a:solidFill>
                  <a:srgbClr val="FFFF00"/>
                </a:solidFill>
                <a:latin typeface="Arial"/>
                <a:cs typeface="Arial"/>
              </a:rPr>
              <a:t>spazi si </a:t>
            </a:r>
            <a:r>
              <a:rPr sz="1500" b="1" spc="-8" dirty="0">
                <a:solidFill>
                  <a:srgbClr val="FFFF00"/>
                </a:solidFill>
                <a:latin typeface="Arial"/>
                <a:cs typeface="Arial"/>
              </a:rPr>
              <a:t>verifichino  cadute </a:t>
            </a:r>
            <a:r>
              <a:rPr sz="1500" b="1" spc="-4" dirty="0">
                <a:solidFill>
                  <a:srgbClr val="FFFF00"/>
                </a:solidFill>
                <a:latin typeface="Arial"/>
                <a:cs typeface="Arial"/>
              </a:rPr>
              <a:t>in zone </a:t>
            </a:r>
            <a:r>
              <a:rPr sz="1500" b="1" spc="-8" dirty="0">
                <a:solidFill>
                  <a:srgbClr val="FFFF00"/>
                </a:solidFill>
                <a:latin typeface="Arial"/>
                <a:cs typeface="Arial"/>
              </a:rPr>
              <a:t>asfaltate </a:t>
            </a:r>
            <a:r>
              <a:rPr sz="1500" b="1" spc="-4" dirty="0">
                <a:solidFill>
                  <a:srgbClr val="FFFF00"/>
                </a:solidFill>
                <a:latin typeface="Arial"/>
                <a:cs typeface="Arial"/>
              </a:rPr>
              <a:t>, </a:t>
            </a:r>
            <a:r>
              <a:rPr sz="1500" b="1" spc="-8" dirty="0">
                <a:solidFill>
                  <a:srgbClr val="FFFF00"/>
                </a:solidFill>
                <a:latin typeface="Arial"/>
                <a:cs typeface="Arial"/>
              </a:rPr>
              <a:t>sbucciature sulla  ghiaia, </a:t>
            </a:r>
            <a:r>
              <a:rPr sz="1500" b="1" spc="-4" dirty="0">
                <a:solidFill>
                  <a:srgbClr val="FFFF00"/>
                </a:solidFill>
                <a:latin typeface="Arial"/>
                <a:cs typeface="Arial"/>
              </a:rPr>
              <a:t>per non </a:t>
            </a:r>
            <a:r>
              <a:rPr sz="1500" b="1" spc="-8" dirty="0">
                <a:solidFill>
                  <a:srgbClr val="FFFF00"/>
                </a:solidFill>
                <a:latin typeface="Arial"/>
                <a:cs typeface="Arial"/>
              </a:rPr>
              <a:t>parlare </a:t>
            </a:r>
            <a:r>
              <a:rPr sz="1500" b="1" spc="-4" dirty="0">
                <a:solidFill>
                  <a:srgbClr val="FFFF00"/>
                </a:solidFill>
                <a:latin typeface="Arial"/>
                <a:cs typeface="Arial"/>
              </a:rPr>
              <a:t>dei</a:t>
            </a:r>
            <a:r>
              <a:rPr sz="1500" b="1" spc="75" dirty="0">
                <a:solidFill>
                  <a:srgbClr val="FFFF00"/>
                </a:solidFill>
                <a:latin typeface="Arial"/>
                <a:cs typeface="Arial"/>
              </a:rPr>
              <a:t> </a:t>
            </a:r>
            <a:r>
              <a:rPr sz="1500" b="1" spc="-8" dirty="0">
                <a:solidFill>
                  <a:srgbClr val="FFFF00"/>
                </a:solidFill>
                <a:latin typeface="Arial"/>
                <a:cs typeface="Arial"/>
              </a:rPr>
              <a:t>pericoli</a:t>
            </a:r>
            <a:r>
              <a:rPr sz="1500" b="1" spc="8" dirty="0">
                <a:solidFill>
                  <a:srgbClr val="FFFF00"/>
                </a:solidFill>
                <a:latin typeface="Arial"/>
                <a:cs typeface="Arial"/>
              </a:rPr>
              <a:t> </a:t>
            </a:r>
            <a:r>
              <a:rPr sz="1500" b="1" spc="-4" dirty="0">
                <a:solidFill>
                  <a:srgbClr val="FFFF00"/>
                </a:solidFill>
                <a:latin typeface="Arial"/>
                <a:cs typeface="Arial"/>
              </a:rPr>
              <a:t>ben	più</a:t>
            </a:r>
            <a:r>
              <a:rPr sz="1500" b="1" spc="-56" dirty="0">
                <a:solidFill>
                  <a:srgbClr val="FFFF00"/>
                </a:solidFill>
                <a:latin typeface="Arial"/>
                <a:cs typeface="Arial"/>
              </a:rPr>
              <a:t> </a:t>
            </a:r>
            <a:r>
              <a:rPr sz="1500" b="1" spc="-8" dirty="0">
                <a:solidFill>
                  <a:srgbClr val="FFFF00"/>
                </a:solidFill>
                <a:latin typeface="Arial"/>
                <a:cs typeface="Arial"/>
              </a:rPr>
              <a:t>gravi  </a:t>
            </a:r>
            <a:r>
              <a:rPr sz="1500" b="1" spc="-4" dirty="0">
                <a:solidFill>
                  <a:srgbClr val="FFFF00"/>
                </a:solidFill>
                <a:latin typeface="Arial"/>
                <a:cs typeface="Arial"/>
              </a:rPr>
              <a:t>che possono nascondere i </a:t>
            </a:r>
            <a:r>
              <a:rPr sz="1500" b="1" spc="-8" dirty="0">
                <a:solidFill>
                  <a:srgbClr val="FFFF00"/>
                </a:solidFill>
                <a:latin typeface="Arial"/>
                <a:cs typeface="Arial"/>
              </a:rPr>
              <a:t>cancelli </a:t>
            </a:r>
            <a:r>
              <a:rPr sz="1500" b="1" spc="-4" dirty="0">
                <a:solidFill>
                  <a:srgbClr val="FFFF00"/>
                </a:solidFill>
                <a:latin typeface="Arial"/>
                <a:cs typeface="Arial"/>
              </a:rPr>
              <a:t>o le </a:t>
            </a:r>
            <a:r>
              <a:rPr sz="1500" b="1" spc="-8" dirty="0" err="1">
                <a:solidFill>
                  <a:srgbClr val="FFFF00"/>
                </a:solidFill>
                <a:latin typeface="Arial"/>
                <a:cs typeface="Arial"/>
              </a:rPr>
              <a:t>vecchie</a:t>
            </a:r>
            <a:r>
              <a:rPr sz="1500" b="1" spc="-8" dirty="0">
                <a:solidFill>
                  <a:srgbClr val="FFFF00"/>
                </a:solidFill>
                <a:latin typeface="Arial"/>
                <a:cs typeface="Arial"/>
              </a:rPr>
              <a:t>  </a:t>
            </a:r>
            <a:r>
              <a:rPr sz="1500" b="1" spc="-8" dirty="0" err="1" smtClean="0">
                <a:solidFill>
                  <a:srgbClr val="FFFF00"/>
                </a:solidFill>
                <a:latin typeface="Arial"/>
                <a:cs typeface="Arial"/>
              </a:rPr>
              <a:t>ringhiere</a:t>
            </a:r>
            <a:r>
              <a:rPr lang="it-IT" sz="1500" b="1" spc="-8" dirty="0" smtClean="0">
                <a:solidFill>
                  <a:srgbClr val="FFFF00"/>
                </a:solidFill>
                <a:latin typeface="Arial"/>
                <a:cs typeface="Arial"/>
              </a:rPr>
              <a:t> </a:t>
            </a:r>
            <a:r>
              <a:rPr sz="1500" b="1" spc="-8" dirty="0" smtClean="0">
                <a:solidFill>
                  <a:srgbClr val="FFFF00"/>
                </a:solidFill>
                <a:latin typeface="Arial"/>
                <a:cs typeface="Arial"/>
              </a:rPr>
              <a:t>in </a:t>
            </a:r>
            <a:r>
              <a:rPr sz="1500" b="1" spc="-8" dirty="0">
                <a:solidFill>
                  <a:srgbClr val="FFFF00"/>
                </a:solidFill>
                <a:latin typeface="Arial"/>
                <a:cs typeface="Arial"/>
              </a:rPr>
              <a:t>ferro specie </a:t>
            </a:r>
            <a:r>
              <a:rPr sz="1500" b="1" spc="-4" dirty="0">
                <a:solidFill>
                  <a:srgbClr val="FFFF00"/>
                </a:solidFill>
                <a:latin typeface="Arial"/>
                <a:cs typeface="Arial"/>
              </a:rPr>
              <a:t>se se si </a:t>
            </a:r>
            <a:r>
              <a:rPr sz="1500" b="1" spc="-8" dirty="0">
                <a:solidFill>
                  <a:srgbClr val="FFFF00"/>
                </a:solidFill>
                <a:latin typeface="Arial"/>
                <a:cs typeface="Arial"/>
              </a:rPr>
              <a:t>decide di  arrampicarvisi.</a:t>
            </a:r>
            <a:endParaRPr sz="1500" dirty="0">
              <a:solidFill>
                <a:srgbClr val="FFFF00"/>
              </a:solidFill>
              <a:latin typeface="Arial"/>
              <a:cs typeface="Arial"/>
            </a:endParaRPr>
          </a:p>
          <a:p>
            <a:pPr marL="9525" marR="76676">
              <a:spcBef>
                <a:spcPts val="900"/>
              </a:spcBef>
            </a:pPr>
            <a:r>
              <a:rPr sz="1500" b="1" spc="-4" dirty="0">
                <a:solidFill>
                  <a:srgbClr val="FFFF00"/>
                </a:solidFill>
                <a:latin typeface="Arial"/>
                <a:cs typeface="Arial"/>
              </a:rPr>
              <a:t>Se ci </a:t>
            </a:r>
            <a:r>
              <a:rPr sz="1500" b="1" spc="-4" dirty="0" err="1">
                <a:solidFill>
                  <a:srgbClr val="FFFF00"/>
                </a:solidFill>
                <a:latin typeface="Arial"/>
                <a:cs typeface="Arial"/>
              </a:rPr>
              <a:t>sono</a:t>
            </a:r>
            <a:r>
              <a:rPr sz="1500" b="1" spc="-4" dirty="0">
                <a:solidFill>
                  <a:srgbClr val="FFFF00"/>
                </a:solidFill>
                <a:latin typeface="Arial"/>
                <a:cs typeface="Arial"/>
              </a:rPr>
              <a:t> </a:t>
            </a:r>
            <a:r>
              <a:rPr lang="it-IT" sz="1500" b="1" spc="-4" dirty="0" smtClean="0">
                <a:solidFill>
                  <a:srgbClr val="FFFF00"/>
                </a:solidFill>
                <a:latin typeface="Arial"/>
                <a:cs typeface="Arial"/>
              </a:rPr>
              <a:t>degli attrezzi </a:t>
            </a:r>
            <a:r>
              <a:rPr sz="1500" b="1" spc="-4" dirty="0" err="1" smtClean="0">
                <a:solidFill>
                  <a:srgbClr val="FFFF00"/>
                </a:solidFill>
                <a:latin typeface="Arial"/>
                <a:cs typeface="Arial"/>
              </a:rPr>
              <a:t>vanno</a:t>
            </a:r>
            <a:r>
              <a:rPr sz="1500" b="1" spc="-4" dirty="0" smtClean="0">
                <a:solidFill>
                  <a:srgbClr val="FFFF00"/>
                </a:solidFill>
                <a:latin typeface="Arial"/>
                <a:cs typeface="Arial"/>
              </a:rPr>
              <a:t> </a:t>
            </a:r>
            <a:r>
              <a:rPr sz="1500" b="1" spc="-4" dirty="0">
                <a:solidFill>
                  <a:srgbClr val="FFFF00"/>
                </a:solidFill>
                <a:latin typeface="Arial"/>
                <a:cs typeface="Arial"/>
              </a:rPr>
              <a:t>controllati ,  </a:t>
            </a:r>
            <a:r>
              <a:rPr sz="1500" b="1" spc="-8" dirty="0">
                <a:solidFill>
                  <a:srgbClr val="FFFF00"/>
                </a:solidFill>
                <a:latin typeface="Arial"/>
                <a:cs typeface="Arial"/>
              </a:rPr>
              <a:t>assicurandosi </a:t>
            </a:r>
            <a:r>
              <a:rPr sz="1500" b="1" spc="-4" dirty="0">
                <a:solidFill>
                  <a:srgbClr val="FFFF00"/>
                </a:solidFill>
                <a:latin typeface="Arial"/>
                <a:cs typeface="Arial"/>
              </a:rPr>
              <a:t>che siano ben </a:t>
            </a:r>
            <a:r>
              <a:rPr sz="1500" b="1" spc="-8" dirty="0">
                <a:solidFill>
                  <a:srgbClr val="FFFF00"/>
                </a:solidFill>
                <a:latin typeface="Arial"/>
                <a:cs typeface="Arial"/>
              </a:rPr>
              <a:t>ancorati </a:t>
            </a:r>
            <a:r>
              <a:rPr sz="1500" b="1" spc="-4" dirty="0">
                <a:solidFill>
                  <a:srgbClr val="FFFF00"/>
                </a:solidFill>
                <a:latin typeface="Arial"/>
                <a:cs typeface="Arial"/>
              </a:rPr>
              <a:t>al </a:t>
            </a:r>
            <a:r>
              <a:rPr sz="1500" b="1" spc="-8" dirty="0">
                <a:solidFill>
                  <a:srgbClr val="FFFF00"/>
                </a:solidFill>
                <a:latin typeface="Arial"/>
                <a:cs typeface="Arial"/>
              </a:rPr>
              <a:t>terreno  </a:t>
            </a:r>
            <a:r>
              <a:rPr sz="1500" b="1" spc="-4" dirty="0">
                <a:solidFill>
                  <a:srgbClr val="FFFF00"/>
                </a:solidFill>
                <a:latin typeface="Arial"/>
                <a:cs typeface="Arial"/>
              </a:rPr>
              <a:t>in modo che, sotto la </a:t>
            </a:r>
            <a:r>
              <a:rPr sz="1500" b="1" spc="-8" dirty="0">
                <a:solidFill>
                  <a:srgbClr val="FFFF00"/>
                </a:solidFill>
                <a:latin typeface="Arial"/>
                <a:cs typeface="Arial"/>
              </a:rPr>
              <a:t>vostra spinta </a:t>
            </a:r>
            <a:r>
              <a:rPr sz="1500" b="1" spc="-4" dirty="0">
                <a:solidFill>
                  <a:srgbClr val="FFFF00"/>
                </a:solidFill>
                <a:latin typeface="Arial"/>
                <a:cs typeface="Arial"/>
              </a:rPr>
              <a:t>non </a:t>
            </a:r>
            <a:r>
              <a:rPr sz="1500" b="1" spc="-8" dirty="0">
                <a:solidFill>
                  <a:srgbClr val="FFFF00"/>
                </a:solidFill>
                <a:latin typeface="Arial"/>
                <a:cs typeface="Arial"/>
              </a:rPr>
              <a:t>si  ribaltino.</a:t>
            </a:r>
            <a:endParaRPr sz="1500" dirty="0">
              <a:solidFill>
                <a:srgbClr val="FFFF00"/>
              </a:solidFill>
              <a:latin typeface="Arial"/>
              <a:cs typeface="Arial"/>
            </a:endParaRPr>
          </a:p>
        </p:txBody>
      </p:sp>
      <p:sp>
        <p:nvSpPr>
          <p:cNvPr id="7" name="object 7"/>
          <p:cNvSpPr/>
          <p:nvPr/>
        </p:nvSpPr>
        <p:spPr>
          <a:xfrm>
            <a:off x="345287" y="4365104"/>
            <a:ext cx="1704837" cy="2016224"/>
          </a:xfrm>
          <a:prstGeom prst="rect">
            <a:avLst/>
          </a:prstGeom>
          <a:blipFill>
            <a:blip r:embed="rId2" cstate="print"/>
            <a:stretch>
              <a:fillRect/>
            </a:stretch>
          </a:blipFill>
        </p:spPr>
        <p:txBody>
          <a:bodyPr wrap="square" lIns="0" tIns="0" rIns="0" bIns="0" rtlCol="0"/>
          <a:lstStyle/>
          <a:p>
            <a:endParaRPr sz="2100">
              <a:solidFill>
                <a:prstClr val="black"/>
              </a:solidFill>
            </a:endParaRPr>
          </a:p>
        </p:txBody>
      </p:sp>
      <p:sp>
        <p:nvSpPr>
          <p:cNvPr id="8" name="object 8"/>
          <p:cNvSpPr/>
          <p:nvPr/>
        </p:nvSpPr>
        <p:spPr>
          <a:xfrm>
            <a:off x="2170010" y="4242113"/>
            <a:ext cx="6119890" cy="2139215"/>
          </a:xfrm>
          <a:prstGeom prst="rect">
            <a:avLst/>
          </a:prstGeom>
          <a:blipFill>
            <a:blip r:embed="rId3" cstate="print"/>
            <a:stretch>
              <a:fillRect/>
            </a:stretch>
          </a:blipFill>
        </p:spPr>
        <p:txBody>
          <a:bodyPr wrap="square" lIns="0" tIns="0" rIns="0" bIns="0" rtlCol="0"/>
          <a:lstStyle/>
          <a:p>
            <a:endParaRPr sz="2100">
              <a:solidFill>
                <a:prstClr val="black"/>
              </a:solidFill>
            </a:endParaRPr>
          </a:p>
        </p:txBody>
      </p:sp>
    </p:spTree>
    <p:extLst>
      <p:ext uri="{BB962C8B-B14F-4D97-AF65-F5344CB8AC3E}">
        <p14:creationId xmlns:p14="http://schemas.microsoft.com/office/powerpoint/2010/main" xmlns="" val="2600174422"/>
      </p:ext>
    </p:extLst>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CDC1E429-6806-489A-909A-CFFFA37E9747}" type="slidenum">
              <a:rPr lang="it-IT" smtClean="0"/>
              <a:pPr>
                <a:defRPr/>
              </a:pPr>
              <a:t>4</a:t>
            </a:fld>
            <a:endParaRPr lang="it-IT" dirty="0"/>
          </a:p>
        </p:txBody>
      </p:sp>
      <p:sp>
        <p:nvSpPr>
          <p:cNvPr id="3" name="CasellaDiTesto 2"/>
          <p:cNvSpPr txBox="1"/>
          <p:nvPr/>
        </p:nvSpPr>
        <p:spPr>
          <a:xfrm>
            <a:off x="879213" y="620688"/>
            <a:ext cx="7704856" cy="2246769"/>
          </a:xfrm>
          <a:prstGeom prst="rect">
            <a:avLst/>
          </a:prstGeom>
          <a:noFill/>
        </p:spPr>
        <p:txBody>
          <a:bodyPr wrap="square" rtlCol="0">
            <a:spAutoFit/>
          </a:bodyPr>
          <a:lstStyle/>
          <a:p>
            <a:r>
              <a:rPr lang="it-IT" sz="2000" dirty="0" smtClean="0"/>
              <a:t>Poiché la condizione di sicurezza totale non esiste  in assoluto, il fatto che l’evoluzione di un sistema, azione, attività lavorativa ecc.. possa causare effetti indesiderati (danni), porta ad un concetto probabilistico che indichiamo con il termine «</a:t>
            </a:r>
            <a:r>
              <a:rPr lang="it-IT" sz="2000" u="sng" dirty="0" smtClean="0"/>
              <a:t>rischio</a:t>
            </a:r>
            <a:r>
              <a:rPr lang="it-IT" sz="2000" dirty="0" smtClean="0"/>
              <a:t>».</a:t>
            </a:r>
          </a:p>
          <a:p>
            <a:r>
              <a:rPr lang="it-IT" sz="2000" dirty="0"/>
              <a:t>L’attività di conoscenza </a:t>
            </a:r>
            <a:r>
              <a:rPr lang="it-IT" sz="2000" dirty="0" smtClean="0"/>
              <a:t>delle condizioni di sicurezza è </a:t>
            </a:r>
            <a:r>
              <a:rPr lang="it-IT" sz="2000" dirty="0"/>
              <a:t>rivolta quindi alla valutazione scientifica dell’entità del rischio ed alla sua gestione.  </a:t>
            </a:r>
          </a:p>
        </p:txBody>
      </p:sp>
      <p:sp>
        <p:nvSpPr>
          <p:cNvPr id="5" name="Rettangolo 4"/>
          <p:cNvSpPr/>
          <p:nvPr/>
        </p:nvSpPr>
        <p:spPr>
          <a:xfrm>
            <a:off x="712240" y="3284984"/>
            <a:ext cx="7632848" cy="3046988"/>
          </a:xfrm>
          <a:prstGeom prst="rect">
            <a:avLst/>
          </a:prstGeom>
        </p:spPr>
        <p:txBody>
          <a:bodyPr wrap="square">
            <a:spAutoFit/>
          </a:bodyPr>
          <a:lstStyle/>
          <a:p>
            <a:pPr lvl="0"/>
            <a:r>
              <a:rPr lang="it-IT" sz="1600" b="1" dirty="0">
                <a:solidFill>
                  <a:prstClr val="black"/>
                </a:solidFill>
              </a:rPr>
              <a:t>La normativa inerente la sicurezza nei luoghi di lavoro fa capo al Decreto Legislativo n° 81 del 9-Aprile-2008, Testo coordinato con il </a:t>
            </a:r>
            <a:r>
              <a:rPr lang="it-IT" sz="1600" b="1" dirty="0" err="1">
                <a:solidFill>
                  <a:prstClr val="black"/>
                </a:solidFill>
              </a:rPr>
              <a:t>D.Lgs.</a:t>
            </a:r>
            <a:r>
              <a:rPr lang="it-IT" sz="1600" b="1" dirty="0">
                <a:solidFill>
                  <a:prstClr val="black"/>
                </a:solidFill>
              </a:rPr>
              <a:t> 3 agosto 2009, n. 106. (TESTO UNICO SULLA SALUTE E SICUREZZA SUL LAVORO)</a:t>
            </a:r>
          </a:p>
          <a:p>
            <a:pPr lvl="0"/>
            <a:endParaRPr lang="it-IT" sz="1600" b="1" dirty="0">
              <a:solidFill>
                <a:prstClr val="black"/>
              </a:solidFill>
            </a:endParaRPr>
          </a:p>
          <a:p>
            <a:pPr lvl="0"/>
            <a:r>
              <a:rPr lang="it-IT" sz="1600" dirty="0">
                <a:solidFill>
                  <a:prstClr val="black"/>
                </a:solidFill>
              </a:rPr>
              <a:t>Art. 17 – </a:t>
            </a:r>
            <a:r>
              <a:rPr lang="it-IT" sz="1600" u="sng" dirty="0">
                <a:solidFill>
                  <a:prstClr val="black"/>
                </a:solidFill>
              </a:rPr>
              <a:t>Obblighi non delegabili del Datore di Lavoro</a:t>
            </a:r>
          </a:p>
          <a:p>
            <a:pPr lvl="0"/>
            <a:r>
              <a:rPr lang="it-IT" sz="1600" dirty="0">
                <a:solidFill>
                  <a:prstClr val="black"/>
                </a:solidFill>
              </a:rPr>
              <a:t>-Valutazione globale e documentata di tutti i rischi per la salute e sicurezza dei lavoratori presenti nell'ambito dell'organizzazione in cui essi prestano la propria attività, finalizzata ad individuare le adeguate misure di prevenzione e di protezione e ad elaborare il programma delle misure atte a garantire il miglioramento nel tempo dei livelli di salute e sicurezza.</a:t>
            </a:r>
          </a:p>
          <a:p>
            <a:pPr lvl="0"/>
            <a:r>
              <a:rPr lang="it-IT" sz="1600" dirty="0">
                <a:solidFill>
                  <a:prstClr val="black"/>
                </a:solidFill>
              </a:rPr>
              <a:t>-Designazione del responsabile del servizio di prevenzione e protezione dai rischi (RSPP).</a:t>
            </a:r>
          </a:p>
        </p:txBody>
      </p:sp>
    </p:spTree>
    <p:extLst>
      <p:ext uri="{BB962C8B-B14F-4D97-AF65-F5344CB8AC3E}">
        <p14:creationId xmlns:p14="http://schemas.microsoft.com/office/powerpoint/2010/main" xmlns="" val="35448074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5271" y="1078998"/>
            <a:ext cx="7968827" cy="778669"/>
          </a:xfrm>
          <a:custGeom>
            <a:avLst/>
            <a:gdLst/>
            <a:ahLst/>
            <a:cxnLst/>
            <a:rect l="l" t="t" r="r" b="b"/>
            <a:pathLst>
              <a:path w="5976620" h="1384300">
                <a:moveTo>
                  <a:pt x="5976366" y="0"/>
                </a:moveTo>
                <a:lnTo>
                  <a:pt x="0" y="0"/>
                </a:lnTo>
                <a:lnTo>
                  <a:pt x="0" y="1383792"/>
                </a:lnTo>
                <a:lnTo>
                  <a:pt x="5976366" y="1383792"/>
                </a:lnTo>
                <a:lnTo>
                  <a:pt x="5976366" y="0"/>
                </a:lnTo>
                <a:close/>
              </a:path>
            </a:pathLst>
          </a:custGeom>
          <a:ln w="9525">
            <a:solidFill>
              <a:srgbClr val="FFFFFF"/>
            </a:solidFill>
          </a:ln>
        </p:spPr>
        <p:txBody>
          <a:bodyPr wrap="square" lIns="0" tIns="0" rIns="0" bIns="0" rtlCol="0"/>
          <a:lstStyle/>
          <a:p>
            <a:endParaRPr sz="2100">
              <a:solidFill>
                <a:prstClr val="black"/>
              </a:solidFill>
            </a:endParaRPr>
          </a:p>
        </p:txBody>
      </p:sp>
      <p:sp>
        <p:nvSpPr>
          <p:cNvPr id="3" name="object 3"/>
          <p:cNvSpPr txBox="1">
            <a:spLocks noGrp="1"/>
          </p:cNvSpPr>
          <p:nvPr>
            <p:ph type="title"/>
          </p:nvPr>
        </p:nvSpPr>
        <p:spPr>
          <a:xfrm>
            <a:off x="466175" y="329314"/>
            <a:ext cx="8030126" cy="748282"/>
          </a:xfrm>
          <a:prstGeom prst="rect">
            <a:avLst/>
          </a:prstGeom>
        </p:spPr>
        <p:txBody>
          <a:bodyPr vert="horz" wrap="square" lIns="0" tIns="9525" rIns="0" bIns="0" numCol="1" rtlCol="0" anchor="ctr" anchorCtr="0" compatLnSpc="1">
            <a:prstTxWarp prst="textNoShape">
              <a:avLst/>
            </a:prstTxWarp>
            <a:spAutoFit/>
          </a:bodyPr>
          <a:lstStyle/>
          <a:p>
            <a:pPr marL="408146" marR="3810" indent="-399098">
              <a:spcBef>
                <a:spcPts val="75"/>
              </a:spcBef>
            </a:pPr>
            <a:r>
              <a:rPr sz="2400" spc="-4" dirty="0"/>
              <a:t>ANALIZZIAMO INSIEME GLI INCIDENTI  CHE SI POSSONO</a:t>
            </a:r>
            <a:r>
              <a:rPr sz="2400" spc="-26" dirty="0"/>
              <a:t> </a:t>
            </a:r>
            <a:r>
              <a:rPr sz="2400" spc="-4" dirty="0"/>
              <a:t>VERIFICARE</a:t>
            </a:r>
          </a:p>
        </p:txBody>
      </p:sp>
      <p:sp>
        <p:nvSpPr>
          <p:cNvPr id="4" name="object 4"/>
          <p:cNvSpPr txBox="1"/>
          <p:nvPr/>
        </p:nvSpPr>
        <p:spPr>
          <a:xfrm>
            <a:off x="5592958" y="743219"/>
            <a:ext cx="2743200" cy="286617"/>
          </a:xfrm>
          <a:prstGeom prst="rect">
            <a:avLst/>
          </a:prstGeom>
        </p:spPr>
        <p:txBody>
          <a:bodyPr vert="horz" wrap="square" lIns="0" tIns="9525" rIns="0" bIns="0" rtlCol="0">
            <a:spAutoFit/>
          </a:bodyPr>
          <a:lstStyle/>
          <a:p>
            <a:pPr marL="9525">
              <a:spcBef>
                <a:spcPts val="75"/>
              </a:spcBef>
            </a:pPr>
            <a:r>
              <a:rPr sz="1800" b="1" spc="-4" dirty="0">
                <a:solidFill>
                  <a:prstClr val="black"/>
                </a:solidFill>
                <a:latin typeface="Arial"/>
                <a:cs typeface="Arial"/>
              </a:rPr>
              <a:t>IN</a:t>
            </a:r>
            <a:r>
              <a:rPr sz="1800" b="1" spc="-64" dirty="0">
                <a:solidFill>
                  <a:prstClr val="black"/>
                </a:solidFill>
                <a:latin typeface="Arial"/>
                <a:cs typeface="Arial"/>
              </a:rPr>
              <a:t> </a:t>
            </a:r>
            <a:r>
              <a:rPr sz="1800" b="1" spc="-4" dirty="0">
                <a:solidFill>
                  <a:prstClr val="black"/>
                </a:solidFill>
                <a:latin typeface="Arial"/>
                <a:cs typeface="Arial"/>
              </a:rPr>
              <a:t>PALESTRA</a:t>
            </a:r>
            <a:endParaRPr sz="1800" dirty="0">
              <a:solidFill>
                <a:prstClr val="black"/>
              </a:solidFill>
              <a:latin typeface="Arial"/>
              <a:cs typeface="Arial"/>
            </a:endParaRPr>
          </a:p>
        </p:txBody>
      </p:sp>
      <p:sp>
        <p:nvSpPr>
          <p:cNvPr id="5" name="object 5"/>
          <p:cNvSpPr/>
          <p:nvPr/>
        </p:nvSpPr>
        <p:spPr>
          <a:xfrm>
            <a:off x="344261" y="1329352"/>
            <a:ext cx="3562766" cy="1667599"/>
          </a:xfrm>
          <a:prstGeom prst="rect">
            <a:avLst/>
          </a:prstGeom>
          <a:blipFill>
            <a:blip r:embed="rId2" cstate="print"/>
            <a:stretch>
              <a:fillRect/>
            </a:stretch>
          </a:blipFill>
        </p:spPr>
        <p:txBody>
          <a:bodyPr wrap="square" lIns="0" tIns="0" rIns="0" bIns="0" rtlCol="0"/>
          <a:lstStyle/>
          <a:p>
            <a:endParaRPr sz="2100">
              <a:solidFill>
                <a:prstClr val="black"/>
              </a:solidFill>
            </a:endParaRPr>
          </a:p>
        </p:txBody>
      </p:sp>
      <p:sp>
        <p:nvSpPr>
          <p:cNvPr id="6" name="object 6"/>
          <p:cNvSpPr/>
          <p:nvPr/>
        </p:nvSpPr>
        <p:spPr>
          <a:xfrm>
            <a:off x="451273" y="3195902"/>
            <a:ext cx="3455753" cy="1267276"/>
          </a:xfrm>
          <a:prstGeom prst="rect">
            <a:avLst/>
          </a:prstGeom>
          <a:blipFill>
            <a:blip r:embed="rId3" cstate="print"/>
            <a:stretch>
              <a:fillRect/>
            </a:stretch>
          </a:blipFill>
        </p:spPr>
        <p:txBody>
          <a:bodyPr wrap="square" lIns="0" tIns="0" rIns="0" bIns="0" rtlCol="0"/>
          <a:lstStyle/>
          <a:p>
            <a:endParaRPr sz="2100">
              <a:solidFill>
                <a:prstClr val="black"/>
              </a:solidFill>
            </a:endParaRPr>
          </a:p>
        </p:txBody>
      </p:sp>
      <p:sp>
        <p:nvSpPr>
          <p:cNvPr id="7" name="object 7"/>
          <p:cNvSpPr/>
          <p:nvPr/>
        </p:nvSpPr>
        <p:spPr>
          <a:xfrm>
            <a:off x="4085782" y="3104605"/>
            <a:ext cx="3833288" cy="1358573"/>
          </a:xfrm>
          <a:prstGeom prst="rect">
            <a:avLst/>
          </a:prstGeom>
          <a:blipFill>
            <a:blip r:embed="rId4" cstate="print"/>
            <a:stretch>
              <a:fillRect/>
            </a:stretch>
          </a:blipFill>
        </p:spPr>
        <p:txBody>
          <a:bodyPr wrap="square" lIns="0" tIns="0" rIns="0" bIns="0" rtlCol="0"/>
          <a:lstStyle/>
          <a:p>
            <a:endParaRPr sz="2100">
              <a:solidFill>
                <a:prstClr val="black"/>
              </a:solidFill>
            </a:endParaRPr>
          </a:p>
        </p:txBody>
      </p:sp>
      <p:sp>
        <p:nvSpPr>
          <p:cNvPr id="8" name="object 8"/>
          <p:cNvSpPr/>
          <p:nvPr/>
        </p:nvSpPr>
        <p:spPr>
          <a:xfrm>
            <a:off x="4089230" y="1304468"/>
            <a:ext cx="4224867" cy="1692483"/>
          </a:xfrm>
          <a:prstGeom prst="rect">
            <a:avLst/>
          </a:prstGeom>
          <a:blipFill>
            <a:blip r:embed="rId5" cstate="print"/>
            <a:stretch>
              <a:fillRect/>
            </a:stretch>
          </a:blipFill>
        </p:spPr>
        <p:txBody>
          <a:bodyPr wrap="square" lIns="0" tIns="0" rIns="0" bIns="0" rtlCol="0"/>
          <a:lstStyle/>
          <a:p>
            <a:endParaRPr sz="2100">
              <a:solidFill>
                <a:prstClr val="black"/>
              </a:solidFill>
            </a:endParaRPr>
          </a:p>
        </p:txBody>
      </p:sp>
      <p:sp>
        <p:nvSpPr>
          <p:cNvPr id="10" name="object 10"/>
          <p:cNvSpPr txBox="1"/>
          <p:nvPr/>
        </p:nvSpPr>
        <p:spPr>
          <a:xfrm>
            <a:off x="397767" y="4635164"/>
            <a:ext cx="8166941" cy="2215350"/>
          </a:xfrm>
          <a:prstGeom prst="rect">
            <a:avLst/>
          </a:prstGeom>
        </p:spPr>
        <p:txBody>
          <a:bodyPr vert="horz" wrap="square" lIns="0" tIns="9525" rIns="0" bIns="0" rtlCol="0">
            <a:spAutoFit/>
          </a:bodyPr>
          <a:lstStyle/>
          <a:p>
            <a:pPr marL="9525">
              <a:spcBef>
                <a:spcPts val="75"/>
              </a:spcBef>
            </a:pPr>
            <a:r>
              <a:rPr sz="1400" spc="-4" dirty="0">
                <a:solidFill>
                  <a:srgbClr val="FF0000"/>
                </a:solidFill>
                <a:latin typeface="Arial"/>
                <a:cs typeface="Arial"/>
              </a:rPr>
              <a:t>ORA CRITICA </a:t>
            </a:r>
            <a:r>
              <a:rPr sz="1400" dirty="0">
                <a:solidFill>
                  <a:prstClr val="black"/>
                </a:solidFill>
                <a:cs typeface="Calibri"/>
              </a:rPr>
              <a:t>– </a:t>
            </a:r>
            <a:r>
              <a:rPr sz="1400" spc="-4" dirty="0">
                <a:solidFill>
                  <a:prstClr val="black"/>
                </a:solidFill>
                <a:latin typeface="Arial"/>
                <a:cs typeface="Arial"/>
              </a:rPr>
              <a:t>9 -10 subito seguita </a:t>
            </a:r>
            <a:r>
              <a:rPr sz="1400" spc="-8" dirty="0">
                <a:solidFill>
                  <a:prstClr val="black"/>
                </a:solidFill>
                <a:latin typeface="Arial"/>
                <a:cs typeface="Arial"/>
              </a:rPr>
              <a:t>dalla </a:t>
            </a:r>
            <a:r>
              <a:rPr sz="1400" spc="-4" dirty="0">
                <a:solidFill>
                  <a:prstClr val="black"/>
                </a:solidFill>
                <a:latin typeface="Arial"/>
                <a:cs typeface="Arial"/>
              </a:rPr>
              <a:t>fascia oraria</a:t>
            </a:r>
            <a:r>
              <a:rPr sz="1400" spc="56" dirty="0">
                <a:solidFill>
                  <a:prstClr val="black"/>
                </a:solidFill>
                <a:latin typeface="Arial"/>
                <a:cs typeface="Arial"/>
              </a:rPr>
              <a:t> </a:t>
            </a:r>
            <a:r>
              <a:rPr sz="1400" spc="-8" dirty="0">
                <a:solidFill>
                  <a:prstClr val="black"/>
                </a:solidFill>
                <a:latin typeface="Arial"/>
                <a:cs typeface="Arial"/>
              </a:rPr>
              <a:t>12-13.</a:t>
            </a:r>
            <a:endParaRPr sz="1400" dirty="0">
              <a:solidFill>
                <a:prstClr val="black"/>
              </a:solidFill>
              <a:latin typeface="Arial"/>
              <a:cs typeface="Arial"/>
            </a:endParaRPr>
          </a:p>
          <a:p>
            <a:pPr marL="9525" marR="660558"/>
            <a:endParaRPr lang="it-IT" sz="1400" dirty="0" smtClean="0">
              <a:solidFill>
                <a:srgbClr val="FF0000"/>
              </a:solidFill>
              <a:latin typeface="Arial"/>
              <a:cs typeface="Arial"/>
            </a:endParaRPr>
          </a:p>
          <a:p>
            <a:pPr marL="9525" marR="660558"/>
            <a:r>
              <a:rPr sz="1400" dirty="0" smtClean="0">
                <a:solidFill>
                  <a:srgbClr val="FF0000"/>
                </a:solidFill>
                <a:latin typeface="Arial"/>
                <a:cs typeface="Arial"/>
              </a:rPr>
              <a:t>GIORNO </a:t>
            </a:r>
            <a:r>
              <a:rPr sz="1400" spc="-4" dirty="0">
                <a:solidFill>
                  <a:srgbClr val="FF0000"/>
                </a:solidFill>
                <a:latin typeface="Arial"/>
                <a:cs typeface="Arial"/>
              </a:rPr>
              <a:t>PI</a:t>
            </a:r>
            <a:r>
              <a:rPr sz="1400" spc="-4" dirty="0">
                <a:solidFill>
                  <a:srgbClr val="FF0000"/>
                </a:solidFill>
                <a:cs typeface="Calibri"/>
              </a:rPr>
              <a:t>Ú </a:t>
            </a:r>
            <a:r>
              <a:rPr sz="1400" spc="-4" dirty="0">
                <a:solidFill>
                  <a:srgbClr val="FF0000"/>
                </a:solidFill>
                <a:latin typeface="Arial"/>
                <a:cs typeface="Arial"/>
              </a:rPr>
              <a:t>RISCHIOSO </a:t>
            </a:r>
            <a:r>
              <a:rPr sz="1400" dirty="0">
                <a:solidFill>
                  <a:prstClr val="black"/>
                </a:solidFill>
                <a:cs typeface="Calibri"/>
              </a:rPr>
              <a:t>– </a:t>
            </a:r>
            <a:r>
              <a:rPr sz="1400" spc="-4" dirty="0">
                <a:solidFill>
                  <a:prstClr val="black"/>
                </a:solidFill>
                <a:latin typeface="Arial"/>
                <a:cs typeface="Arial"/>
              </a:rPr>
              <a:t>Luned</a:t>
            </a:r>
            <a:r>
              <a:rPr sz="1400" spc="-4" dirty="0">
                <a:solidFill>
                  <a:prstClr val="black"/>
                </a:solidFill>
                <a:cs typeface="Calibri"/>
              </a:rPr>
              <a:t>ì </a:t>
            </a:r>
            <a:r>
              <a:rPr sz="1400" dirty="0">
                <a:solidFill>
                  <a:prstClr val="black"/>
                </a:solidFill>
                <a:latin typeface="Arial"/>
                <a:cs typeface="Arial"/>
              </a:rPr>
              <a:t>( </a:t>
            </a:r>
            <a:r>
              <a:rPr sz="1400" spc="-8" dirty="0">
                <a:solidFill>
                  <a:prstClr val="black"/>
                </a:solidFill>
                <a:latin typeface="Arial"/>
                <a:cs typeface="Arial"/>
              </a:rPr>
              <a:t>in linea </a:t>
            </a:r>
            <a:r>
              <a:rPr sz="1400" spc="-4" dirty="0">
                <a:solidFill>
                  <a:prstClr val="black"/>
                </a:solidFill>
                <a:latin typeface="Arial"/>
                <a:cs typeface="Arial"/>
              </a:rPr>
              <a:t>con gli altri </a:t>
            </a:r>
            <a:r>
              <a:rPr sz="1400" spc="-8" dirty="0">
                <a:solidFill>
                  <a:prstClr val="black"/>
                </a:solidFill>
                <a:latin typeface="Arial"/>
                <a:cs typeface="Arial"/>
              </a:rPr>
              <a:t>ambienti </a:t>
            </a:r>
            <a:r>
              <a:rPr sz="1400" spc="-4" dirty="0">
                <a:solidFill>
                  <a:prstClr val="black"/>
                </a:solidFill>
                <a:latin typeface="Arial"/>
                <a:cs typeface="Arial"/>
              </a:rPr>
              <a:t>di </a:t>
            </a:r>
            <a:r>
              <a:rPr sz="1400" spc="-8" dirty="0">
                <a:solidFill>
                  <a:prstClr val="black"/>
                </a:solidFill>
                <a:latin typeface="Arial"/>
                <a:cs typeface="Arial"/>
              </a:rPr>
              <a:t>lavoro).  </a:t>
            </a:r>
            <a:r>
              <a:rPr sz="1400" dirty="0">
                <a:solidFill>
                  <a:srgbClr val="FF0000"/>
                </a:solidFill>
                <a:latin typeface="Arial"/>
                <a:cs typeface="Arial"/>
              </a:rPr>
              <a:t>SOGGETTI A RISCHIO </a:t>
            </a:r>
            <a:r>
              <a:rPr sz="1400" dirty="0">
                <a:solidFill>
                  <a:prstClr val="black"/>
                </a:solidFill>
                <a:cs typeface="Calibri"/>
              </a:rPr>
              <a:t>– </a:t>
            </a:r>
            <a:r>
              <a:rPr sz="1400" spc="-4" dirty="0">
                <a:solidFill>
                  <a:prstClr val="black"/>
                </a:solidFill>
                <a:latin typeface="Arial"/>
                <a:cs typeface="Arial"/>
              </a:rPr>
              <a:t>Ragazzi di anni 14 </a:t>
            </a:r>
            <a:r>
              <a:rPr sz="1400" spc="-8" dirty="0">
                <a:solidFill>
                  <a:prstClr val="black"/>
                </a:solidFill>
                <a:latin typeface="Arial"/>
                <a:cs typeface="Arial"/>
              </a:rPr>
              <a:t>seguiti </a:t>
            </a:r>
            <a:r>
              <a:rPr sz="1400" spc="-4" dirty="0">
                <a:solidFill>
                  <a:prstClr val="black"/>
                </a:solidFill>
                <a:latin typeface="Arial"/>
                <a:cs typeface="Arial"/>
              </a:rPr>
              <a:t>da quelli di</a:t>
            </a:r>
            <a:r>
              <a:rPr sz="1400" spc="53" dirty="0">
                <a:solidFill>
                  <a:prstClr val="black"/>
                </a:solidFill>
                <a:latin typeface="Arial"/>
                <a:cs typeface="Arial"/>
              </a:rPr>
              <a:t> </a:t>
            </a:r>
            <a:r>
              <a:rPr sz="1400" spc="-4" dirty="0">
                <a:solidFill>
                  <a:prstClr val="black"/>
                </a:solidFill>
                <a:latin typeface="Arial"/>
                <a:cs typeface="Arial"/>
              </a:rPr>
              <a:t>18.</a:t>
            </a:r>
            <a:endParaRPr sz="1400" dirty="0">
              <a:solidFill>
                <a:prstClr val="black"/>
              </a:solidFill>
              <a:latin typeface="Arial"/>
              <a:cs typeface="Arial"/>
            </a:endParaRPr>
          </a:p>
          <a:p>
            <a:pPr marL="9525" marR="84773">
              <a:lnSpc>
                <a:spcPts val="1073"/>
              </a:lnSpc>
              <a:spcBef>
                <a:spcPts val="38"/>
              </a:spcBef>
            </a:pPr>
            <a:endParaRPr lang="it-IT" sz="1400" dirty="0" smtClean="0">
              <a:solidFill>
                <a:srgbClr val="FF0000"/>
              </a:solidFill>
              <a:latin typeface="Arial"/>
              <a:cs typeface="Arial"/>
            </a:endParaRPr>
          </a:p>
          <a:p>
            <a:pPr marL="9525" marR="84773">
              <a:lnSpc>
                <a:spcPts val="1073"/>
              </a:lnSpc>
              <a:spcBef>
                <a:spcPts val="38"/>
              </a:spcBef>
            </a:pPr>
            <a:r>
              <a:rPr sz="1400" dirty="0" smtClean="0">
                <a:solidFill>
                  <a:srgbClr val="FF0000"/>
                </a:solidFill>
                <a:latin typeface="Arial"/>
                <a:cs typeface="Arial"/>
              </a:rPr>
              <a:t>ATTIVIT</a:t>
            </a:r>
            <a:r>
              <a:rPr sz="1400" dirty="0" smtClean="0">
                <a:solidFill>
                  <a:srgbClr val="FF0000"/>
                </a:solidFill>
                <a:cs typeface="Calibri"/>
              </a:rPr>
              <a:t>Á </a:t>
            </a:r>
            <a:r>
              <a:rPr sz="1400" dirty="0">
                <a:solidFill>
                  <a:srgbClr val="FF0000"/>
                </a:solidFill>
                <a:latin typeface="Arial"/>
                <a:cs typeface="Arial"/>
              </a:rPr>
              <a:t>PI</a:t>
            </a:r>
            <a:r>
              <a:rPr sz="1400" dirty="0">
                <a:solidFill>
                  <a:srgbClr val="FF0000"/>
                </a:solidFill>
                <a:cs typeface="Calibri"/>
              </a:rPr>
              <a:t>Ú </a:t>
            </a:r>
            <a:r>
              <a:rPr sz="1400" dirty="0">
                <a:solidFill>
                  <a:srgbClr val="FF0000"/>
                </a:solidFill>
                <a:latin typeface="Arial"/>
                <a:cs typeface="Arial"/>
              </a:rPr>
              <a:t>RISCHIOSE </a:t>
            </a:r>
            <a:r>
              <a:rPr sz="1400" dirty="0">
                <a:solidFill>
                  <a:prstClr val="black"/>
                </a:solidFill>
                <a:cs typeface="Calibri"/>
              </a:rPr>
              <a:t>– </a:t>
            </a:r>
            <a:r>
              <a:rPr sz="1400" spc="-4" dirty="0">
                <a:solidFill>
                  <a:prstClr val="black"/>
                </a:solidFill>
                <a:cs typeface="Calibri"/>
              </a:rPr>
              <a:t>“</a:t>
            </a:r>
            <a:r>
              <a:rPr sz="1400" spc="-4" dirty="0">
                <a:solidFill>
                  <a:prstClr val="black"/>
                </a:solidFill>
                <a:latin typeface="Arial"/>
                <a:cs typeface="Arial"/>
              </a:rPr>
              <a:t>Gioco di </a:t>
            </a:r>
            <a:r>
              <a:rPr sz="1400" spc="-8" dirty="0">
                <a:solidFill>
                  <a:prstClr val="black"/>
                </a:solidFill>
                <a:latin typeface="Arial"/>
                <a:cs typeface="Arial"/>
              </a:rPr>
              <a:t>gruppo</a:t>
            </a:r>
            <a:r>
              <a:rPr sz="1400" spc="-8" dirty="0">
                <a:solidFill>
                  <a:prstClr val="black"/>
                </a:solidFill>
                <a:cs typeface="Calibri"/>
              </a:rPr>
              <a:t>” </a:t>
            </a:r>
            <a:r>
              <a:rPr sz="1400" spc="-4" dirty="0">
                <a:solidFill>
                  <a:prstClr val="black"/>
                </a:solidFill>
                <a:latin typeface="Arial"/>
                <a:cs typeface="Arial"/>
              </a:rPr>
              <a:t>seguita dall</a:t>
            </a:r>
            <a:r>
              <a:rPr sz="1400" spc="-4" dirty="0">
                <a:solidFill>
                  <a:prstClr val="black"/>
                </a:solidFill>
                <a:cs typeface="Calibri"/>
              </a:rPr>
              <a:t>’</a:t>
            </a:r>
            <a:r>
              <a:rPr sz="1400" spc="-4" dirty="0">
                <a:solidFill>
                  <a:prstClr val="black"/>
                </a:solidFill>
                <a:latin typeface="Arial"/>
                <a:cs typeface="Arial"/>
              </a:rPr>
              <a:t>utilizzo della </a:t>
            </a:r>
            <a:r>
              <a:rPr sz="1400" spc="-8" dirty="0">
                <a:solidFill>
                  <a:prstClr val="black"/>
                </a:solidFill>
                <a:latin typeface="Arial"/>
                <a:cs typeface="Arial"/>
              </a:rPr>
              <a:t>palla.  </a:t>
            </a:r>
            <a:r>
              <a:rPr sz="1400" spc="-4" dirty="0">
                <a:solidFill>
                  <a:srgbClr val="FF0000"/>
                </a:solidFill>
                <a:latin typeface="Arial"/>
                <a:cs typeface="Arial"/>
              </a:rPr>
              <a:t>ULTERIORE </a:t>
            </a:r>
            <a:r>
              <a:rPr sz="1400" spc="-4" dirty="0" smtClean="0">
                <a:solidFill>
                  <a:srgbClr val="FF0000"/>
                </a:solidFill>
                <a:latin typeface="Arial"/>
                <a:cs typeface="Arial"/>
              </a:rPr>
              <a:t>FATTORE</a:t>
            </a:r>
            <a:endParaRPr lang="it-IT" sz="1400" spc="-4" dirty="0" smtClean="0">
              <a:solidFill>
                <a:srgbClr val="FF0000"/>
              </a:solidFill>
              <a:latin typeface="Arial"/>
              <a:cs typeface="Arial"/>
            </a:endParaRPr>
          </a:p>
          <a:p>
            <a:pPr marL="9525" marR="84773">
              <a:lnSpc>
                <a:spcPts val="1073"/>
              </a:lnSpc>
              <a:spcBef>
                <a:spcPts val="38"/>
              </a:spcBef>
            </a:pPr>
            <a:endParaRPr lang="it-IT" sz="1400" spc="-4" dirty="0">
              <a:solidFill>
                <a:srgbClr val="FF0000"/>
              </a:solidFill>
              <a:latin typeface="Arial"/>
              <a:cs typeface="Arial"/>
            </a:endParaRPr>
          </a:p>
          <a:p>
            <a:pPr marL="9525" marR="84773">
              <a:lnSpc>
                <a:spcPts val="1073"/>
              </a:lnSpc>
              <a:spcBef>
                <a:spcPts val="38"/>
              </a:spcBef>
            </a:pPr>
            <a:r>
              <a:rPr sz="1400" spc="-4" dirty="0" smtClean="0">
                <a:solidFill>
                  <a:srgbClr val="FF0000"/>
                </a:solidFill>
                <a:latin typeface="Arial"/>
                <a:cs typeface="Arial"/>
              </a:rPr>
              <a:t> </a:t>
            </a:r>
            <a:r>
              <a:rPr sz="1400" spc="-4" dirty="0">
                <a:solidFill>
                  <a:srgbClr val="FF0000"/>
                </a:solidFill>
                <a:latin typeface="Arial"/>
                <a:cs typeface="Arial"/>
              </a:rPr>
              <a:t>DI RISCHIO </a:t>
            </a:r>
            <a:r>
              <a:rPr sz="1400" dirty="0">
                <a:solidFill>
                  <a:prstClr val="black"/>
                </a:solidFill>
                <a:cs typeface="Calibri"/>
              </a:rPr>
              <a:t>– </a:t>
            </a:r>
            <a:r>
              <a:rPr sz="1400" spc="-4" dirty="0">
                <a:solidFill>
                  <a:prstClr val="black"/>
                </a:solidFill>
                <a:latin typeface="Arial"/>
                <a:cs typeface="Arial"/>
              </a:rPr>
              <a:t>Compresenza di </a:t>
            </a:r>
            <a:r>
              <a:rPr sz="1400" spc="-8" dirty="0">
                <a:solidFill>
                  <a:prstClr val="black"/>
                </a:solidFill>
                <a:latin typeface="Arial"/>
                <a:cs typeface="Arial"/>
              </a:rPr>
              <a:t>pi</a:t>
            </a:r>
            <a:r>
              <a:rPr sz="1400" spc="-8" dirty="0">
                <a:solidFill>
                  <a:prstClr val="black"/>
                </a:solidFill>
                <a:cs typeface="Calibri"/>
              </a:rPr>
              <a:t>ù </a:t>
            </a:r>
            <a:r>
              <a:rPr sz="1400" spc="-4" dirty="0">
                <a:solidFill>
                  <a:prstClr val="black"/>
                </a:solidFill>
                <a:latin typeface="Arial"/>
                <a:cs typeface="Arial"/>
              </a:rPr>
              <a:t>classi </a:t>
            </a:r>
            <a:r>
              <a:rPr sz="1400" spc="-8" dirty="0">
                <a:solidFill>
                  <a:prstClr val="black"/>
                </a:solidFill>
                <a:latin typeface="Arial"/>
                <a:cs typeface="Arial"/>
              </a:rPr>
              <a:t>nella </a:t>
            </a:r>
            <a:r>
              <a:rPr sz="1400" spc="-4" dirty="0">
                <a:solidFill>
                  <a:prstClr val="black"/>
                </a:solidFill>
                <a:latin typeface="Arial"/>
                <a:cs typeface="Arial"/>
              </a:rPr>
              <a:t>stessa</a:t>
            </a:r>
            <a:r>
              <a:rPr sz="1400" spc="146" dirty="0">
                <a:solidFill>
                  <a:prstClr val="black"/>
                </a:solidFill>
                <a:latin typeface="Arial"/>
                <a:cs typeface="Arial"/>
              </a:rPr>
              <a:t> </a:t>
            </a:r>
            <a:r>
              <a:rPr sz="1400" spc="-8" dirty="0">
                <a:solidFill>
                  <a:prstClr val="black"/>
                </a:solidFill>
                <a:latin typeface="Arial"/>
                <a:cs typeface="Arial"/>
              </a:rPr>
              <a:t>palestra.</a:t>
            </a:r>
            <a:endParaRPr sz="1400" dirty="0">
              <a:solidFill>
                <a:prstClr val="black"/>
              </a:solidFill>
              <a:latin typeface="Arial"/>
              <a:cs typeface="Arial"/>
            </a:endParaRPr>
          </a:p>
          <a:p>
            <a:pPr marL="9525" marR="3810">
              <a:lnSpc>
                <a:spcPts val="1073"/>
              </a:lnSpc>
              <a:spcBef>
                <a:spcPts val="8"/>
              </a:spcBef>
            </a:pPr>
            <a:endParaRPr lang="it-IT" sz="1400" dirty="0" smtClean="0">
              <a:solidFill>
                <a:srgbClr val="FF0000"/>
              </a:solidFill>
              <a:latin typeface="Arial"/>
              <a:cs typeface="Arial"/>
            </a:endParaRPr>
          </a:p>
          <a:p>
            <a:pPr marL="9525" marR="3810">
              <a:lnSpc>
                <a:spcPts val="1073"/>
              </a:lnSpc>
              <a:spcBef>
                <a:spcPts val="8"/>
              </a:spcBef>
            </a:pPr>
            <a:r>
              <a:rPr sz="1400" dirty="0" smtClean="0">
                <a:solidFill>
                  <a:srgbClr val="FF0000"/>
                </a:solidFill>
                <a:latin typeface="Arial"/>
                <a:cs typeface="Arial"/>
              </a:rPr>
              <a:t>LESIONI </a:t>
            </a:r>
            <a:r>
              <a:rPr sz="1400" spc="-4" dirty="0">
                <a:solidFill>
                  <a:srgbClr val="FF0000"/>
                </a:solidFill>
                <a:latin typeface="Arial"/>
                <a:cs typeface="Arial"/>
              </a:rPr>
              <a:t>PI</a:t>
            </a:r>
            <a:r>
              <a:rPr sz="1400" spc="-4" dirty="0">
                <a:solidFill>
                  <a:srgbClr val="FF0000"/>
                </a:solidFill>
                <a:cs typeface="Calibri"/>
              </a:rPr>
              <a:t>Ú </a:t>
            </a:r>
            <a:r>
              <a:rPr sz="1400" spc="-4" dirty="0">
                <a:solidFill>
                  <a:srgbClr val="FF0000"/>
                </a:solidFill>
                <a:latin typeface="Arial"/>
                <a:cs typeface="Arial"/>
              </a:rPr>
              <a:t>FREQUENTI </a:t>
            </a:r>
            <a:r>
              <a:rPr sz="1400" dirty="0">
                <a:solidFill>
                  <a:prstClr val="black"/>
                </a:solidFill>
                <a:cs typeface="Calibri"/>
              </a:rPr>
              <a:t>– </a:t>
            </a:r>
            <a:r>
              <a:rPr sz="1400" spc="-4" dirty="0">
                <a:solidFill>
                  <a:prstClr val="black"/>
                </a:solidFill>
                <a:latin typeface="Arial"/>
                <a:cs typeface="Arial"/>
              </a:rPr>
              <a:t>Distorsioni/lussazioni/contusioni a carico di </a:t>
            </a:r>
            <a:r>
              <a:rPr sz="1400" spc="-8" dirty="0">
                <a:solidFill>
                  <a:prstClr val="black"/>
                </a:solidFill>
                <a:latin typeface="Arial"/>
                <a:cs typeface="Arial"/>
              </a:rPr>
              <a:t>piede-caviglia </a:t>
            </a:r>
            <a:r>
              <a:rPr sz="1400" spc="-4" dirty="0">
                <a:solidFill>
                  <a:prstClr val="black"/>
                </a:solidFill>
                <a:latin typeface="Arial"/>
                <a:cs typeface="Arial"/>
              </a:rPr>
              <a:t>e  mani-polsi.</a:t>
            </a:r>
            <a:r>
              <a:rPr sz="1400" spc="158" dirty="0">
                <a:solidFill>
                  <a:prstClr val="black"/>
                </a:solidFill>
                <a:latin typeface="Arial"/>
                <a:cs typeface="Arial"/>
              </a:rPr>
              <a:t> </a:t>
            </a:r>
            <a:endParaRPr lang="it-IT" sz="1400" spc="158" dirty="0" smtClean="0">
              <a:solidFill>
                <a:prstClr val="black"/>
              </a:solidFill>
              <a:latin typeface="Arial"/>
              <a:cs typeface="Arial"/>
            </a:endParaRPr>
          </a:p>
          <a:p>
            <a:pPr marL="9525" marR="3810">
              <a:lnSpc>
                <a:spcPts val="1073"/>
              </a:lnSpc>
              <a:spcBef>
                <a:spcPts val="8"/>
              </a:spcBef>
            </a:pPr>
            <a:endParaRPr lang="it-IT" sz="1400" spc="158" dirty="0">
              <a:solidFill>
                <a:prstClr val="black"/>
              </a:solidFill>
              <a:latin typeface="Arial"/>
              <a:cs typeface="Arial"/>
            </a:endParaRPr>
          </a:p>
          <a:p>
            <a:pPr marL="9525" marR="3810">
              <a:lnSpc>
                <a:spcPts val="1073"/>
              </a:lnSpc>
              <a:spcBef>
                <a:spcPts val="8"/>
              </a:spcBef>
            </a:pPr>
            <a:r>
              <a:rPr sz="1400" spc="-4" dirty="0" smtClean="0">
                <a:solidFill>
                  <a:prstClr val="black"/>
                </a:solidFill>
                <a:latin typeface="Arial"/>
                <a:cs typeface="Arial"/>
              </a:rPr>
              <a:t>Non</a:t>
            </a:r>
            <a:r>
              <a:rPr sz="1400" spc="158" dirty="0" smtClean="0">
                <a:solidFill>
                  <a:prstClr val="black"/>
                </a:solidFill>
                <a:latin typeface="Arial"/>
                <a:cs typeface="Arial"/>
              </a:rPr>
              <a:t> </a:t>
            </a:r>
            <a:r>
              <a:rPr sz="1400" spc="-8" dirty="0">
                <a:solidFill>
                  <a:prstClr val="black"/>
                </a:solidFill>
                <a:latin typeface="Arial"/>
                <a:cs typeface="Arial"/>
              </a:rPr>
              <a:t>irrilevante</a:t>
            </a:r>
            <a:r>
              <a:rPr sz="1400" spc="153" dirty="0">
                <a:solidFill>
                  <a:prstClr val="black"/>
                </a:solidFill>
                <a:latin typeface="Arial"/>
                <a:cs typeface="Arial"/>
              </a:rPr>
              <a:t> </a:t>
            </a:r>
            <a:r>
              <a:rPr sz="1400" dirty="0">
                <a:solidFill>
                  <a:prstClr val="black"/>
                </a:solidFill>
                <a:cs typeface="Calibri"/>
              </a:rPr>
              <a:t>è </a:t>
            </a:r>
            <a:r>
              <a:rPr sz="1400" spc="-4" dirty="0">
                <a:solidFill>
                  <a:prstClr val="black"/>
                </a:solidFill>
                <a:latin typeface="Arial"/>
                <a:cs typeface="Arial"/>
              </a:rPr>
              <a:t>altres</a:t>
            </a:r>
            <a:r>
              <a:rPr sz="1400" spc="-4" dirty="0">
                <a:solidFill>
                  <a:prstClr val="black"/>
                </a:solidFill>
                <a:cs typeface="Calibri"/>
              </a:rPr>
              <a:t>ì</a:t>
            </a:r>
            <a:r>
              <a:rPr sz="1400" spc="15" dirty="0">
                <a:solidFill>
                  <a:prstClr val="black"/>
                </a:solidFill>
                <a:cs typeface="Calibri"/>
              </a:rPr>
              <a:t> </a:t>
            </a:r>
            <a:r>
              <a:rPr sz="1400" spc="-4" dirty="0">
                <a:solidFill>
                  <a:prstClr val="black"/>
                </a:solidFill>
                <a:latin typeface="Arial"/>
                <a:cs typeface="Arial"/>
              </a:rPr>
              <a:t>il</a:t>
            </a:r>
            <a:r>
              <a:rPr sz="1400" spc="165" dirty="0">
                <a:solidFill>
                  <a:prstClr val="black"/>
                </a:solidFill>
                <a:latin typeface="Arial"/>
                <a:cs typeface="Arial"/>
              </a:rPr>
              <a:t> </a:t>
            </a:r>
            <a:r>
              <a:rPr sz="1400" spc="-4" dirty="0">
                <a:solidFill>
                  <a:prstClr val="black"/>
                </a:solidFill>
                <a:latin typeface="Arial"/>
                <a:cs typeface="Arial"/>
              </a:rPr>
              <a:t>numero</a:t>
            </a:r>
            <a:r>
              <a:rPr sz="1400" spc="165" dirty="0">
                <a:solidFill>
                  <a:prstClr val="black"/>
                </a:solidFill>
                <a:latin typeface="Arial"/>
                <a:cs typeface="Arial"/>
              </a:rPr>
              <a:t> </a:t>
            </a:r>
            <a:r>
              <a:rPr sz="1400" spc="-8" dirty="0">
                <a:solidFill>
                  <a:prstClr val="black"/>
                </a:solidFill>
                <a:latin typeface="Arial"/>
                <a:cs typeface="Arial"/>
              </a:rPr>
              <a:t>delle</a:t>
            </a:r>
            <a:r>
              <a:rPr sz="1400" spc="169" dirty="0">
                <a:solidFill>
                  <a:prstClr val="black"/>
                </a:solidFill>
                <a:latin typeface="Arial"/>
                <a:cs typeface="Arial"/>
              </a:rPr>
              <a:t> </a:t>
            </a:r>
            <a:r>
              <a:rPr sz="1400" spc="-8" dirty="0">
                <a:solidFill>
                  <a:prstClr val="black"/>
                </a:solidFill>
                <a:latin typeface="Arial"/>
                <a:cs typeface="Arial"/>
              </a:rPr>
              <a:t>fratture-infrazioni</a:t>
            </a:r>
            <a:r>
              <a:rPr sz="1400" spc="165" dirty="0">
                <a:solidFill>
                  <a:prstClr val="black"/>
                </a:solidFill>
                <a:latin typeface="Arial"/>
                <a:cs typeface="Arial"/>
              </a:rPr>
              <a:t> </a:t>
            </a:r>
            <a:r>
              <a:rPr sz="1400" spc="-4" dirty="0">
                <a:solidFill>
                  <a:prstClr val="black"/>
                </a:solidFill>
                <a:latin typeface="Arial"/>
                <a:cs typeface="Arial"/>
              </a:rPr>
              <a:t>a</a:t>
            </a:r>
            <a:r>
              <a:rPr sz="1400" spc="165" dirty="0">
                <a:solidFill>
                  <a:prstClr val="black"/>
                </a:solidFill>
                <a:latin typeface="Arial"/>
                <a:cs typeface="Arial"/>
              </a:rPr>
              <a:t> </a:t>
            </a:r>
            <a:r>
              <a:rPr sz="1400" spc="-8" dirty="0">
                <a:solidFill>
                  <a:prstClr val="black"/>
                </a:solidFill>
                <a:latin typeface="Arial"/>
                <a:cs typeface="Arial"/>
              </a:rPr>
              <a:t>carico</a:t>
            </a:r>
            <a:r>
              <a:rPr sz="1400" spc="165" dirty="0">
                <a:solidFill>
                  <a:prstClr val="black"/>
                </a:solidFill>
                <a:latin typeface="Arial"/>
                <a:cs typeface="Arial"/>
              </a:rPr>
              <a:t> </a:t>
            </a:r>
            <a:r>
              <a:rPr sz="1400" spc="-4" dirty="0">
                <a:solidFill>
                  <a:prstClr val="black"/>
                </a:solidFill>
                <a:latin typeface="Arial"/>
                <a:cs typeface="Arial"/>
              </a:rPr>
              <a:t>di</a:t>
            </a:r>
            <a:r>
              <a:rPr sz="1400" spc="165" dirty="0">
                <a:solidFill>
                  <a:prstClr val="black"/>
                </a:solidFill>
                <a:latin typeface="Arial"/>
                <a:cs typeface="Arial"/>
              </a:rPr>
              <a:t> </a:t>
            </a:r>
            <a:r>
              <a:rPr sz="1400" spc="-8" dirty="0" err="1" smtClean="0">
                <a:solidFill>
                  <a:prstClr val="black"/>
                </a:solidFill>
                <a:latin typeface="Arial"/>
                <a:cs typeface="Arial"/>
              </a:rPr>
              <a:t>mani</a:t>
            </a:r>
            <a:r>
              <a:rPr sz="1400" spc="-8" dirty="0" smtClean="0">
                <a:solidFill>
                  <a:prstClr val="black"/>
                </a:solidFill>
                <a:latin typeface="Arial"/>
                <a:cs typeface="Arial"/>
              </a:rPr>
              <a:t>-</a:t>
            </a:r>
            <a:r>
              <a:rPr lang="it-IT" sz="1400" spc="-8" dirty="0" smtClean="0">
                <a:solidFill>
                  <a:prstClr val="black"/>
                </a:solidFill>
                <a:latin typeface="Arial"/>
                <a:cs typeface="Arial"/>
              </a:rPr>
              <a:t>polsi.</a:t>
            </a:r>
            <a:endParaRPr sz="1400" dirty="0">
              <a:solidFill>
                <a:prstClr val="black"/>
              </a:solidFill>
              <a:latin typeface="Arial"/>
              <a:cs typeface="Arial"/>
            </a:endParaRPr>
          </a:p>
          <a:p>
            <a:pPr marL="9525">
              <a:spcBef>
                <a:spcPts val="15"/>
              </a:spcBef>
            </a:pPr>
            <a:endParaRPr sz="1400" dirty="0">
              <a:solidFill>
                <a:prstClr val="black"/>
              </a:solidFill>
              <a:latin typeface="Arial"/>
              <a:cs typeface="Arial"/>
            </a:endParaRPr>
          </a:p>
        </p:txBody>
      </p:sp>
    </p:spTree>
    <p:extLst>
      <p:ext uri="{BB962C8B-B14F-4D97-AF65-F5344CB8AC3E}">
        <p14:creationId xmlns:p14="http://schemas.microsoft.com/office/powerpoint/2010/main" xmlns="" val="4192744065"/>
      </p:ext>
    </p:extLst>
  </p:cSld>
  <p:clrMapOvr>
    <a:masterClrMapping/>
  </p:clrMapOvr>
  <p:transition spd="med">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966" y="2144626"/>
            <a:ext cx="3640392" cy="4587422"/>
          </a:xfrm>
          <a:prstGeom prst="rect">
            <a:avLst/>
          </a:prstGeom>
          <a:blipFill>
            <a:blip r:embed="rId2" cstate="print"/>
            <a:stretch>
              <a:fillRect/>
            </a:stretch>
          </a:blipFill>
        </p:spPr>
        <p:txBody>
          <a:bodyPr wrap="square" lIns="0" tIns="0" rIns="0" bIns="0" rtlCol="0"/>
          <a:lstStyle/>
          <a:p>
            <a:pPr defTabSz="439804"/>
            <a:endParaRPr sz="865">
              <a:solidFill>
                <a:prstClr val="black"/>
              </a:solidFill>
              <a:latin typeface="Calibri"/>
            </a:endParaRPr>
          </a:p>
        </p:txBody>
      </p:sp>
      <p:graphicFrame>
        <p:nvGraphicFramePr>
          <p:cNvPr id="3" name="object 3"/>
          <p:cNvGraphicFramePr>
            <a:graphicFrameLocks noGrp="1"/>
          </p:cNvGraphicFramePr>
          <p:nvPr>
            <p:extLst/>
          </p:nvPr>
        </p:nvGraphicFramePr>
        <p:xfrm>
          <a:off x="59102" y="808781"/>
          <a:ext cx="3931329" cy="1409772"/>
        </p:xfrm>
        <a:graphic>
          <a:graphicData uri="http://schemas.openxmlformats.org/drawingml/2006/table">
            <a:tbl>
              <a:tblPr firstRow="1" bandRow="1">
                <a:tableStyleId>{2D5ABB26-0587-4C30-8999-92F81FD0307C}</a:tableStyleId>
              </a:tblPr>
              <a:tblGrid>
                <a:gridCol w="1275280">
                  <a:extLst>
                    <a:ext uri="{9D8B030D-6E8A-4147-A177-3AD203B41FA5}">
                      <a16:colId xmlns:a16="http://schemas.microsoft.com/office/drawing/2014/main" xmlns="" val="20000"/>
                    </a:ext>
                  </a:extLst>
                </a:gridCol>
                <a:gridCol w="395582">
                  <a:extLst>
                    <a:ext uri="{9D8B030D-6E8A-4147-A177-3AD203B41FA5}">
                      <a16:colId xmlns:a16="http://schemas.microsoft.com/office/drawing/2014/main" xmlns="" val="20001"/>
                    </a:ext>
                  </a:extLst>
                </a:gridCol>
                <a:gridCol w="429489">
                  <a:extLst>
                    <a:ext uri="{9D8B030D-6E8A-4147-A177-3AD203B41FA5}">
                      <a16:colId xmlns:a16="http://schemas.microsoft.com/office/drawing/2014/main" xmlns="" val="20002"/>
                    </a:ext>
                  </a:extLst>
                </a:gridCol>
                <a:gridCol w="406883">
                  <a:extLst>
                    <a:ext uri="{9D8B030D-6E8A-4147-A177-3AD203B41FA5}">
                      <a16:colId xmlns:a16="http://schemas.microsoft.com/office/drawing/2014/main" xmlns="" val="20003"/>
                    </a:ext>
                  </a:extLst>
                </a:gridCol>
                <a:gridCol w="412535">
                  <a:extLst>
                    <a:ext uri="{9D8B030D-6E8A-4147-A177-3AD203B41FA5}">
                      <a16:colId xmlns:a16="http://schemas.microsoft.com/office/drawing/2014/main" xmlns="" val="20004"/>
                    </a:ext>
                  </a:extLst>
                </a:gridCol>
                <a:gridCol w="440792">
                  <a:extLst>
                    <a:ext uri="{9D8B030D-6E8A-4147-A177-3AD203B41FA5}">
                      <a16:colId xmlns:a16="http://schemas.microsoft.com/office/drawing/2014/main" xmlns="" val="20005"/>
                    </a:ext>
                  </a:extLst>
                </a:gridCol>
                <a:gridCol w="570768">
                  <a:extLst>
                    <a:ext uri="{9D8B030D-6E8A-4147-A177-3AD203B41FA5}">
                      <a16:colId xmlns:a16="http://schemas.microsoft.com/office/drawing/2014/main" xmlns="" val="20006"/>
                    </a:ext>
                  </a:extLst>
                </a:gridCol>
              </a:tblGrid>
              <a:tr h="516371">
                <a:tc gridSpan="7">
                  <a:txBody>
                    <a:bodyPr/>
                    <a:lstStyle/>
                    <a:p>
                      <a:pPr>
                        <a:lnSpc>
                          <a:spcPct val="100000"/>
                        </a:lnSpc>
                        <a:spcBef>
                          <a:spcPts val="45"/>
                        </a:spcBef>
                      </a:pPr>
                      <a:endParaRPr sz="600" dirty="0">
                        <a:latin typeface="Times New Roman"/>
                        <a:cs typeface="Times New Roman"/>
                      </a:endParaRPr>
                    </a:p>
                    <a:p>
                      <a:pPr marL="2142490" marR="342900" indent="-1784985">
                        <a:lnSpc>
                          <a:spcPct val="100000"/>
                        </a:lnSpc>
                        <a:spcBef>
                          <a:spcPts val="5"/>
                        </a:spcBef>
                      </a:pPr>
                      <a:r>
                        <a:rPr lang="it-IT" sz="800" b="1" spc="120" dirty="0" smtClean="0">
                          <a:solidFill>
                            <a:srgbClr val="FFFFFF"/>
                          </a:solidFill>
                          <a:latin typeface="Arial"/>
                          <a:cs typeface="Arial"/>
                        </a:rPr>
                        <a:t>S</a:t>
                      </a:r>
                      <a:r>
                        <a:rPr sz="800" b="1" spc="120" dirty="0" err="1" smtClean="0">
                          <a:solidFill>
                            <a:srgbClr val="FFFFFF"/>
                          </a:solidFill>
                          <a:latin typeface="Arial"/>
                          <a:cs typeface="Arial"/>
                        </a:rPr>
                        <a:t>tu</a:t>
                      </a:r>
                      <a:r>
                        <a:rPr lang="it-IT" sz="800" b="1" spc="120" dirty="0" smtClean="0">
                          <a:solidFill>
                            <a:srgbClr val="FFFFFF"/>
                          </a:solidFill>
                          <a:latin typeface="Arial"/>
                          <a:cs typeface="Arial"/>
                        </a:rPr>
                        <a:t>d</a:t>
                      </a:r>
                      <a:r>
                        <a:rPr sz="800" b="1" spc="120" dirty="0" err="1" smtClean="0">
                          <a:solidFill>
                            <a:srgbClr val="FFFFFF"/>
                          </a:solidFill>
                          <a:latin typeface="Arial"/>
                          <a:cs typeface="Arial"/>
                        </a:rPr>
                        <a:t>enti</a:t>
                      </a:r>
                      <a:r>
                        <a:rPr sz="800" b="1" spc="-15" dirty="0" smtClean="0">
                          <a:solidFill>
                            <a:srgbClr val="FFFFFF"/>
                          </a:solidFill>
                          <a:latin typeface="Arial"/>
                          <a:cs typeface="Arial"/>
                        </a:rPr>
                        <a:t> </a:t>
                      </a:r>
                      <a:r>
                        <a:rPr lang="it-IT" sz="800" b="1" spc="125" dirty="0" smtClean="0">
                          <a:solidFill>
                            <a:srgbClr val="FFFFFF"/>
                          </a:solidFill>
                          <a:latin typeface="Arial"/>
                          <a:cs typeface="Arial"/>
                        </a:rPr>
                        <a:t>d</a:t>
                      </a:r>
                      <a:r>
                        <a:rPr sz="800" b="1" spc="125" dirty="0" err="1" smtClean="0">
                          <a:solidFill>
                            <a:srgbClr val="FFFFFF"/>
                          </a:solidFill>
                          <a:latin typeface="Arial"/>
                          <a:cs typeface="Arial"/>
                        </a:rPr>
                        <a:t>elle</a:t>
                      </a:r>
                      <a:r>
                        <a:rPr sz="800" b="1" spc="-10" dirty="0" smtClean="0">
                          <a:solidFill>
                            <a:srgbClr val="FFFFFF"/>
                          </a:solidFill>
                          <a:latin typeface="Arial"/>
                          <a:cs typeface="Arial"/>
                        </a:rPr>
                        <a:t> </a:t>
                      </a:r>
                      <a:r>
                        <a:rPr sz="800" b="1" spc="125" dirty="0" err="1">
                          <a:solidFill>
                            <a:srgbClr val="FFFFFF"/>
                          </a:solidFill>
                          <a:latin typeface="Arial"/>
                          <a:cs typeface="Arial"/>
                        </a:rPr>
                        <a:t>scuole</a:t>
                      </a:r>
                      <a:r>
                        <a:rPr sz="800" b="1" spc="-15" dirty="0">
                          <a:solidFill>
                            <a:srgbClr val="FFFFFF"/>
                          </a:solidFill>
                          <a:latin typeface="Arial"/>
                          <a:cs typeface="Arial"/>
                        </a:rPr>
                        <a:t> </a:t>
                      </a:r>
                      <a:r>
                        <a:rPr sz="800" b="1" spc="90" dirty="0" err="1" smtClean="0">
                          <a:solidFill>
                            <a:srgbClr val="FFFFFF"/>
                          </a:solidFill>
                          <a:latin typeface="Arial"/>
                          <a:cs typeface="Arial"/>
                        </a:rPr>
                        <a:t>pubblic</a:t>
                      </a:r>
                      <a:r>
                        <a:rPr lang="it-IT" sz="800" b="1" spc="90" dirty="0" smtClean="0">
                          <a:solidFill>
                            <a:srgbClr val="FFFFFF"/>
                          </a:solidFill>
                          <a:latin typeface="Arial"/>
                          <a:cs typeface="Arial"/>
                        </a:rPr>
                        <a:t>h</a:t>
                      </a:r>
                      <a:r>
                        <a:rPr sz="800" b="1" spc="90" dirty="0" smtClean="0">
                          <a:solidFill>
                            <a:srgbClr val="FFFFFF"/>
                          </a:solidFill>
                          <a:latin typeface="Arial"/>
                          <a:cs typeface="Arial"/>
                        </a:rPr>
                        <a:t>e</a:t>
                      </a:r>
                      <a:r>
                        <a:rPr sz="800" b="1" spc="-10" dirty="0" smtClean="0">
                          <a:solidFill>
                            <a:srgbClr val="FFFFFF"/>
                          </a:solidFill>
                          <a:latin typeface="Arial"/>
                          <a:cs typeface="Arial"/>
                        </a:rPr>
                        <a:t> </a:t>
                      </a:r>
                      <a:r>
                        <a:rPr sz="800" b="1" spc="170" dirty="0">
                          <a:solidFill>
                            <a:srgbClr val="FFFFFF"/>
                          </a:solidFill>
                          <a:latin typeface="Arial"/>
                          <a:cs typeface="Arial"/>
                        </a:rPr>
                        <a:t>statali</a:t>
                      </a:r>
                      <a:r>
                        <a:rPr sz="800" b="1" spc="-10" dirty="0">
                          <a:solidFill>
                            <a:srgbClr val="FFFFFF"/>
                          </a:solidFill>
                          <a:latin typeface="Arial"/>
                          <a:cs typeface="Arial"/>
                        </a:rPr>
                        <a:t> </a:t>
                      </a:r>
                      <a:r>
                        <a:rPr sz="800" b="1" spc="-15" dirty="0">
                          <a:solidFill>
                            <a:srgbClr val="FFFFFF"/>
                          </a:solidFill>
                          <a:latin typeface="Arial"/>
                          <a:cs typeface="Arial"/>
                        </a:rPr>
                        <a:t>- </a:t>
                      </a:r>
                      <a:r>
                        <a:rPr sz="800" b="1" spc="95" dirty="0" err="1">
                          <a:solidFill>
                            <a:srgbClr val="FFFFFF"/>
                          </a:solidFill>
                          <a:latin typeface="Arial"/>
                          <a:cs typeface="Arial"/>
                        </a:rPr>
                        <a:t>Denunce</a:t>
                      </a:r>
                      <a:r>
                        <a:rPr sz="800" b="1" spc="-10" dirty="0">
                          <a:solidFill>
                            <a:srgbClr val="FFFFFF"/>
                          </a:solidFill>
                          <a:latin typeface="Arial"/>
                          <a:cs typeface="Arial"/>
                        </a:rPr>
                        <a:t> </a:t>
                      </a:r>
                      <a:r>
                        <a:rPr lang="it-IT" sz="800" b="1" spc="35" dirty="0" smtClean="0">
                          <a:solidFill>
                            <a:srgbClr val="FFFFFF"/>
                          </a:solidFill>
                          <a:latin typeface="Arial"/>
                          <a:cs typeface="Arial"/>
                        </a:rPr>
                        <a:t>d</a:t>
                      </a:r>
                      <a:r>
                        <a:rPr sz="800" b="1" spc="35" dirty="0" err="1" smtClean="0">
                          <a:solidFill>
                            <a:srgbClr val="FFFFFF"/>
                          </a:solidFill>
                          <a:latin typeface="Arial"/>
                          <a:cs typeface="Arial"/>
                        </a:rPr>
                        <a:t>i</a:t>
                      </a:r>
                      <a:r>
                        <a:rPr sz="800" b="1" spc="-15" dirty="0" smtClean="0">
                          <a:solidFill>
                            <a:srgbClr val="FFFFFF"/>
                          </a:solidFill>
                          <a:latin typeface="Arial"/>
                          <a:cs typeface="Arial"/>
                        </a:rPr>
                        <a:t> </a:t>
                      </a:r>
                      <a:r>
                        <a:rPr sz="800" b="1" spc="185" dirty="0">
                          <a:solidFill>
                            <a:srgbClr val="FFFFFF"/>
                          </a:solidFill>
                          <a:latin typeface="Arial"/>
                          <a:cs typeface="Arial"/>
                        </a:rPr>
                        <a:t>infortunio</a:t>
                      </a:r>
                      <a:r>
                        <a:rPr sz="800" b="1" spc="-10" dirty="0">
                          <a:solidFill>
                            <a:srgbClr val="FFFFFF"/>
                          </a:solidFill>
                          <a:latin typeface="Arial"/>
                          <a:cs typeface="Arial"/>
                        </a:rPr>
                        <a:t> </a:t>
                      </a:r>
                      <a:r>
                        <a:rPr sz="800" b="1" spc="105" dirty="0">
                          <a:solidFill>
                            <a:srgbClr val="FFFFFF"/>
                          </a:solidFill>
                          <a:latin typeface="Arial"/>
                          <a:cs typeface="Arial"/>
                        </a:rPr>
                        <a:t>per</a:t>
                      </a:r>
                      <a:r>
                        <a:rPr sz="800" b="1" spc="-10" dirty="0">
                          <a:solidFill>
                            <a:srgbClr val="FFFFFF"/>
                          </a:solidFill>
                          <a:latin typeface="Arial"/>
                          <a:cs typeface="Arial"/>
                        </a:rPr>
                        <a:t> </a:t>
                      </a:r>
                      <a:r>
                        <a:rPr sz="800" b="1" spc="100" dirty="0" err="1" smtClean="0">
                          <a:solidFill>
                            <a:srgbClr val="FFFFFF"/>
                          </a:solidFill>
                          <a:latin typeface="Arial"/>
                          <a:cs typeface="Arial"/>
                        </a:rPr>
                        <a:t>genere</a:t>
                      </a:r>
                      <a:r>
                        <a:rPr lang="it-IT" sz="800" b="1" spc="100" dirty="0" smtClean="0">
                          <a:solidFill>
                            <a:srgbClr val="FFFFFF"/>
                          </a:solidFill>
                          <a:latin typeface="Arial"/>
                          <a:cs typeface="Arial"/>
                        </a:rPr>
                        <a:t>.</a:t>
                      </a:r>
                      <a:r>
                        <a:rPr sz="800" b="1" spc="100" dirty="0" smtClean="0">
                          <a:solidFill>
                            <a:srgbClr val="FFFFFF"/>
                          </a:solidFill>
                          <a:latin typeface="Arial"/>
                          <a:cs typeface="Arial"/>
                        </a:rPr>
                        <a:t>  </a:t>
                      </a:r>
                      <a:r>
                        <a:rPr lang="it-IT" sz="800" b="1" spc="160" dirty="0" smtClean="0">
                          <a:solidFill>
                            <a:srgbClr val="FFFFFF"/>
                          </a:solidFill>
                          <a:latin typeface="Arial"/>
                          <a:cs typeface="Arial"/>
                        </a:rPr>
                        <a:t>A</a:t>
                      </a:r>
                      <a:r>
                        <a:rPr sz="800" b="1" spc="160" dirty="0" err="1" smtClean="0">
                          <a:solidFill>
                            <a:srgbClr val="FFFFFF"/>
                          </a:solidFill>
                          <a:latin typeface="Arial"/>
                          <a:cs typeface="Arial"/>
                        </a:rPr>
                        <a:t>nni</a:t>
                      </a:r>
                      <a:r>
                        <a:rPr sz="800" b="1" spc="-215" dirty="0" smtClean="0">
                          <a:solidFill>
                            <a:srgbClr val="FFFFFF"/>
                          </a:solidFill>
                          <a:latin typeface="Arial"/>
                          <a:cs typeface="Arial"/>
                        </a:rPr>
                        <a:t> </a:t>
                      </a:r>
                      <a:r>
                        <a:rPr lang="it-IT" sz="800" b="1" spc="-215" dirty="0" smtClean="0">
                          <a:solidFill>
                            <a:srgbClr val="FFFFFF"/>
                          </a:solidFill>
                          <a:latin typeface="Arial"/>
                          <a:cs typeface="Arial"/>
                        </a:rPr>
                        <a:t> </a:t>
                      </a:r>
                      <a:r>
                        <a:rPr lang="it-IT" sz="800" b="1" spc="35" dirty="0" smtClean="0">
                          <a:solidFill>
                            <a:srgbClr val="FFFFFF"/>
                          </a:solidFill>
                          <a:latin typeface="Arial"/>
                          <a:cs typeface="Arial"/>
                        </a:rPr>
                        <a:t>d</a:t>
                      </a:r>
                      <a:r>
                        <a:rPr sz="800" b="1" spc="35" dirty="0" err="1" smtClean="0">
                          <a:solidFill>
                            <a:srgbClr val="FFFFFF"/>
                          </a:solidFill>
                          <a:latin typeface="Arial"/>
                          <a:cs typeface="Arial"/>
                        </a:rPr>
                        <a:t>i</a:t>
                      </a:r>
                      <a:r>
                        <a:rPr sz="800" b="1" spc="35" dirty="0" smtClean="0">
                          <a:solidFill>
                            <a:srgbClr val="FFFFFF"/>
                          </a:solidFill>
                          <a:latin typeface="Arial"/>
                          <a:cs typeface="Arial"/>
                        </a:rPr>
                        <a:t> </a:t>
                      </a:r>
                      <a:r>
                        <a:rPr sz="800" b="1" spc="114" dirty="0" err="1" smtClean="0">
                          <a:solidFill>
                            <a:srgbClr val="FFFFFF"/>
                          </a:solidFill>
                          <a:latin typeface="Arial"/>
                          <a:cs typeface="Arial"/>
                        </a:rPr>
                        <a:t>acca</a:t>
                      </a:r>
                      <a:r>
                        <a:rPr lang="it-IT" sz="800" b="1" spc="114" dirty="0" smtClean="0">
                          <a:solidFill>
                            <a:srgbClr val="FFFFFF"/>
                          </a:solidFill>
                          <a:latin typeface="Arial"/>
                          <a:cs typeface="Arial"/>
                        </a:rPr>
                        <a:t>d</a:t>
                      </a:r>
                      <a:r>
                        <a:rPr sz="800" b="1" spc="114" dirty="0" err="1" smtClean="0">
                          <a:solidFill>
                            <a:srgbClr val="FFFFFF"/>
                          </a:solidFill>
                          <a:latin typeface="Arial"/>
                          <a:cs typeface="Arial"/>
                        </a:rPr>
                        <a:t>imento</a:t>
                      </a:r>
                      <a:r>
                        <a:rPr sz="800" b="1" spc="114" dirty="0" smtClean="0">
                          <a:solidFill>
                            <a:srgbClr val="FFFFFF"/>
                          </a:solidFill>
                          <a:latin typeface="Arial"/>
                          <a:cs typeface="Arial"/>
                        </a:rPr>
                        <a:t> </a:t>
                      </a:r>
                      <a:r>
                        <a:rPr sz="800" b="1" spc="10" dirty="0">
                          <a:solidFill>
                            <a:srgbClr val="FFFFFF"/>
                          </a:solidFill>
                          <a:latin typeface="Arial"/>
                          <a:cs typeface="Arial"/>
                        </a:rPr>
                        <a:t>2011-2015</a:t>
                      </a:r>
                      <a:endParaRPr sz="800" dirty="0">
                        <a:latin typeface="Arial"/>
                        <a:cs typeface="Arial"/>
                      </a:endParaRPr>
                    </a:p>
                  </a:txBody>
                  <a:tcPr marL="0" marR="0" marT="2749" marB="0">
                    <a:solidFill>
                      <a:srgbClr val="00568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350935">
                <a:tc>
                  <a:txBody>
                    <a:bodyPr/>
                    <a:lstStyle/>
                    <a:p>
                      <a:pPr marL="74930">
                        <a:lnSpc>
                          <a:spcPct val="100000"/>
                        </a:lnSpc>
                        <a:spcBef>
                          <a:spcPts val="819"/>
                        </a:spcBef>
                      </a:pPr>
                      <a:r>
                        <a:rPr lang="it-IT" sz="700" b="1" spc="50" dirty="0" smtClean="0">
                          <a:solidFill>
                            <a:srgbClr val="231F20"/>
                          </a:solidFill>
                          <a:latin typeface="Arial"/>
                          <a:cs typeface="Arial"/>
                        </a:rPr>
                        <a:t>              </a:t>
                      </a:r>
                      <a:r>
                        <a:rPr sz="700" b="1" spc="50" dirty="0" err="1" smtClean="0">
                          <a:solidFill>
                            <a:srgbClr val="231F20"/>
                          </a:solidFill>
                          <a:latin typeface="Arial"/>
                          <a:cs typeface="Arial"/>
                        </a:rPr>
                        <a:t>genere</a:t>
                      </a:r>
                      <a:endParaRPr sz="700" dirty="0">
                        <a:latin typeface="Arial"/>
                        <a:cs typeface="Arial"/>
                      </a:endParaRPr>
                    </a:p>
                  </a:txBody>
                  <a:tcPr marL="0" marR="0" marT="50090" marB="0">
                    <a:lnL w="6350">
                      <a:solidFill>
                        <a:srgbClr val="00568C"/>
                      </a:solidFill>
                      <a:prstDash val="solid"/>
                    </a:lnL>
                    <a:lnR w="6350">
                      <a:solidFill>
                        <a:srgbClr val="00568C"/>
                      </a:solidFill>
                      <a:prstDash val="solid"/>
                    </a:lnR>
                    <a:lnB w="6350">
                      <a:solidFill>
                        <a:srgbClr val="00568C"/>
                      </a:solidFill>
                      <a:prstDash val="solid"/>
                    </a:lnB>
                    <a:solidFill>
                      <a:srgbClr val="BDBFC5"/>
                    </a:solidFill>
                  </a:tcPr>
                </a:tc>
                <a:tc>
                  <a:txBody>
                    <a:bodyPr/>
                    <a:lstStyle/>
                    <a:p>
                      <a:pPr marL="6350" algn="ctr">
                        <a:lnSpc>
                          <a:spcPct val="100000"/>
                        </a:lnSpc>
                        <a:spcBef>
                          <a:spcPts val="819"/>
                        </a:spcBef>
                      </a:pPr>
                      <a:r>
                        <a:rPr sz="700" b="1" spc="10" dirty="0">
                          <a:solidFill>
                            <a:srgbClr val="231F20"/>
                          </a:solidFill>
                          <a:latin typeface="Arial"/>
                          <a:cs typeface="Arial"/>
                        </a:rPr>
                        <a:t>2011</a:t>
                      </a:r>
                      <a:endParaRPr sz="700">
                        <a:latin typeface="Arial"/>
                        <a:cs typeface="Arial"/>
                      </a:endParaRPr>
                    </a:p>
                  </a:txBody>
                  <a:tcPr marL="0" marR="0" marT="50090" marB="0">
                    <a:lnL w="6350">
                      <a:solidFill>
                        <a:srgbClr val="00568C"/>
                      </a:solidFill>
                      <a:prstDash val="solid"/>
                    </a:lnL>
                    <a:lnR w="6350">
                      <a:solidFill>
                        <a:srgbClr val="00568C"/>
                      </a:solidFill>
                      <a:prstDash val="solid"/>
                    </a:lnR>
                    <a:lnB w="6350">
                      <a:solidFill>
                        <a:srgbClr val="00568C"/>
                      </a:solidFill>
                      <a:prstDash val="solid"/>
                    </a:lnB>
                    <a:solidFill>
                      <a:srgbClr val="BDBFC5"/>
                    </a:solidFill>
                  </a:tcPr>
                </a:tc>
                <a:tc>
                  <a:txBody>
                    <a:bodyPr/>
                    <a:lstStyle/>
                    <a:p>
                      <a:pPr marL="6350" algn="ctr">
                        <a:lnSpc>
                          <a:spcPct val="100000"/>
                        </a:lnSpc>
                        <a:spcBef>
                          <a:spcPts val="819"/>
                        </a:spcBef>
                      </a:pPr>
                      <a:r>
                        <a:rPr sz="700" b="1" spc="10" dirty="0">
                          <a:solidFill>
                            <a:srgbClr val="231F20"/>
                          </a:solidFill>
                          <a:latin typeface="Arial"/>
                          <a:cs typeface="Arial"/>
                        </a:rPr>
                        <a:t>2012</a:t>
                      </a:r>
                      <a:endParaRPr sz="700">
                        <a:latin typeface="Arial"/>
                        <a:cs typeface="Arial"/>
                      </a:endParaRPr>
                    </a:p>
                  </a:txBody>
                  <a:tcPr marL="0" marR="0" marT="50090" marB="0">
                    <a:lnL w="6350">
                      <a:solidFill>
                        <a:srgbClr val="00568C"/>
                      </a:solidFill>
                      <a:prstDash val="solid"/>
                    </a:lnL>
                    <a:lnR w="6350">
                      <a:solidFill>
                        <a:srgbClr val="00568C"/>
                      </a:solidFill>
                      <a:prstDash val="solid"/>
                    </a:lnR>
                    <a:lnB w="6350">
                      <a:solidFill>
                        <a:srgbClr val="00568C"/>
                      </a:solidFill>
                      <a:prstDash val="solid"/>
                    </a:lnB>
                    <a:solidFill>
                      <a:srgbClr val="BDBFC5"/>
                    </a:solidFill>
                  </a:tcPr>
                </a:tc>
                <a:tc>
                  <a:txBody>
                    <a:bodyPr/>
                    <a:lstStyle/>
                    <a:p>
                      <a:pPr marL="6350" algn="ctr">
                        <a:lnSpc>
                          <a:spcPct val="100000"/>
                        </a:lnSpc>
                        <a:spcBef>
                          <a:spcPts val="819"/>
                        </a:spcBef>
                      </a:pPr>
                      <a:r>
                        <a:rPr sz="700" b="1" spc="10" dirty="0">
                          <a:solidFill>
                            <a:srgbClr val="231F20"/>
                          </a:solidFill>
                          <a:latin typeface="Arial"/>
                          <a:cs typeface="Arial"/>
                        </a:rPr>
                        <a:t>2013</a:t>
                      </a:r>
                      <a:endParaRPr sz="700">
                        <a:latin typeface="Arial"/>
                        <a:cs typeface="Arial"/>
                      </a:endParaRPr>
                    </a:p>
                  </a:txBody>
                  <a:tcPr marL="0" marR="0" marT="50090" marB="0">
                    <a:lnL w="6350">
                      <a:solidFill>
                        <a:srgbClr val="00568C"/>
                      </a:solidFill>
                      <a:prstDash val="solid"/>
                    </a:lnL>
                    <a:lnR w="6350">
                      <a:solidFill>
                        <a:srgbClr val="00568C"/>
                      </a:solidFill>
                      <a:prstDash val="solid"/>
                    </a:lnR>
                    <a:lnB w="6350">
                      <a:solidFill>
                        <a:srgbClr val="00568C"/>
                      </a:solidFill>
                      <a:prstDash val="solid"/>
                    </a:lnB>
                    <a:solidFill>
                      <a:srgbClr val="BDBFC5"/>
                    </a:solidFill>
                  </a:tcPr>
                </a:tc>
                <a:tc>
                  <a:txBody>
                    <a:bodyPr/>
                    <a:lstStyle/>
                    <a:p>
                      <a:pPr marL="6350" algn="ctr">
                        <a:lnSpc>
                          <a:spcPct val="100000"/>
                        </a:lnSpc>
                        <a:spcBef>
                          <a:spcPts val="819"/>
                        </a:spcBef>
                      </a:pPr>
                      <a:r>
                        <a:rPr sz="700" b="1" spc="10" dirty="0">
                          <a:solidFill>
                            <a:srgbClr val="231F20"/>
                          </a:solidFill>
                          <a:latin typeface="Arial"/>
                          <a:cs typeface="Arial"/>
                        </a:rPr>
                        <a:t>2014</a:t>
                      </a:r>
                      <a:endParaRPr sz="700" dirty="0">
                        <a:latin typeface="Arial"/>
                        <a:cs typeface="Arial"/>
                      </a:endParaRPr>
                    </a:p>
                  </a:txBody>
                  <a:tcPr marL="0" marR="0" marT="50090" marB="0">
                    <a:lnL w="6350">
                      <a:solidFill>
                        <a:srgbClr val="00568C"/>
                      </a:solidFill>
                      <a:prstDash val="solid"/>
                    </a:lnL>
                    <a:lnR w="6350">
                      <a:solidFill>
                        <a:srgbClr val="00568C"/>
                      </a:solidFill>
                      <a:prstDash val="solid"/>
                    </a:lnR>
                    <a:lnB w="6350">
                      <a:solidFill>
                        <a:srgbClr val="00568C"/>
                      </a:solidFill>
                      <a:prstDash val="solid"/>
                    </a:lnB>
                    <a:solidFill>
                      <a:srgbClr val="BDBFC5"/>
                    </a:solidFill>
                  </a:tcPr>
                </a:tc>
                <a:tc>
                  <a:txBody>
                    <a:bodyPr/>
                    <a:lstStyle/>
                    <a:p>
                      <a:pPr marL="6350" algn="ctr">
                        <a:lnSpc>
                          <a:spcPct val="100000"/>
                        </a:lnSpc>
                        <a:spcBef>
                          <a:spcPts val="819"/>
                        </a:spcBef>
                      </a:pPr>
                      <a:r>
                        <a:rPr sz="700" b="1" spc="10" dirty="0">
                          <a:solidFill>
                            <a:srgbClr val="231F20"/>
                          </a:solidFill>
                          <a:latin typeface="Arial"/>
                          <a:cs typeface="Arial"/>
                        </a:rPr>
                        <a:t>2015</a:t>
                      </a:r>
                      <a:endParaRPr sz="700" dirty="0">
                        <a:latin typeface="Arial"/>
                        <a:cs typeface="Arial"/>
                      </a:endParaRPr>
                    </a:p>
                  </a:txBody>
                  <a:tcPr marL="0" marR="0" marT="50090" marB="0">
                    <a:lnL w="6350">
                      <a:solidFill>
                        <a:srgbClr val="00568C"/>
                      </a:solidFill>
                      <a:prstDash val="solid"/>
                    </a:lnL>
                    <a:lnR w="6350">
                      <a:solidFill>
                        <a:srgbClr val="00568C"/>
                      </a:solidFill>
                      <a:prstDash val="solid"/>
                    </a:lnR>
                    <a:lnB w="6350">
                      <a:solidFill>
                        <a:srgbClr val="00568C"/>
                      </a:solidFill>
                      <a:prstDash val="solid"/>
                    </a:lnB>
                    <a:solidFill>
                      <a:srgbClr val="BDBFC5"/>
                    </a:solidFill>
                  </a:tcPr>
                </a:tc>
                <a:tc>
                  <a:txBody>
                    <a:bodyPr/>
                    <a:lstStyle/>
                    <a:p>
                      <a:pPr marL="173355" marR="60960" indent="-98425">
                        <a:lnSpc>
                          <a:spcPct val="100000"/>
                        </a:lnSpc>
                        <a:spcBef>
                          <a:spcPts val="220"/>
                        </a:spcBef>
                      </a:pPr>
                      <a:r>
                        <a:rPr sz="700" b="1" spc="35" dirty="0">
                          <a:solidFill>
                            <a:srgbClr val="231F20"/>
                          </a:solidFill>
                          <a:latin typeface="Arial"/>
                          <a:cs typeface="Arial"/>
                        </a:rPr>
                        <a:t>variazione</a:t>
                      </a:r>
                      <a:r>
                        <a:rPr sz="700" b="1" spc="-80" dirty="0">
                          <a:solidFill>
                            <a:srgbClr val="231F20"/>
                          </a:solidFill>
                          <a:latin typeface="Arial"/>
                          <a:cs typeface="Arial"/>
                        </a:rPr>
                        <a:t> </a:t>
                      </a:r>
                      <a:r>
                        <a:rPr sz="700" b="1" spc="10" dirty="0">
                          <a:solidFill>
                            <a:srgbClr val="231F20"/>
                          </a:solidFill>
                          <a:latin typeface="Arial"/>
                          <a:cs typeface="Arial"/>
                        </a:rPr>
                        <a:t>%  2015-2014</a:t>
                      </a:r>
                      <a:endParaRPr sz="700">
                        <a:latin typeface="Arial"/>
                        <a:cs typeface="Arial"/>
                      </a:endParaRPr>
                    </a:p>
                  </a:txBody>
                  <a:tcPr marL="0" marR="0" marT="13439" marB="0">
                    <a:lnL w="6350">
                      <a:solidFill>
                        <a:srgbClr val="00568C"/>
                      </a:solidFill>
                      <a:prstDash val="solid"/>
                    </a:lnL>
                    <a:lnR w="6350">
                      <a:solidFill>
                        <a:srgbClr val="00568C"/>
                      </a:solidFill>
                      <a:prstDash val="solid"/>
                    </a:lnR>
                    <a:lnB w="6350">
                      <a:solidFill>
                        <a:srgbClr val="00568C"/>
                      </a:solidFill>
                      <a:prstDash val="solid"/>
                    </a:lnB>
                    <a:solidFill>
                      <a:srgbClr val="BDBFC5"/>
                    </a:solidFill>
                  </a:tcPr>
                </a:tc>
                <a:extLst>
                  <a:ext uri="{0D108BD9-81ED-4DB2-BD59-A6C34878D82A}">
                    <a16:rowId xmlns:a16="http://schemas.microsoft.com/office/drawing/2014/main" xmlns="" val="10001"/>
                  </a:ext>
                </a:extLst>
              </a:tr>
              <a:tr h="124379">
                <a:tc>
                  <a:txBody>
                    <a:bodyPr/>
                    <a:lstStyle/>
                    <a:p>
                      <a:pPr marL="74930">
                        <a:lnSpc>
                          <a:spcPct val="100000"/>
                        </a:lnSpc>
                        <a:spcBef>
                          <a:spcPts val="165"/>
                        </a:spcBef>
                      </a:pPr>
                      <a:r>
                        <a:rPr lang="it-IT" sz="700" spc="5" dirty="0" smtClean="0">
                          <a:solidFill>
                            <a:srgbClr val="231F20"/>
                          </a:solidFill>
                          <a:latin typeface="Noto Serif"/>
                          <a:cs typeface="Noto Serif"/>
                        </a:rPr>
                        <a:t>              </a:t>
                      </a:r>
                      <a:r>
                        <a:rPr lang="it-IT" sz="800" spc="5" dirty="0" smtClean="0">
                          <a:solidFill>
                            <a:srgbClr val="231F20"/>
                          </a:solidFill>
                          <a:latin typeface="Noto Serif"/>
                          <a:cs typeface="Noto Serif"/>
                        </a:rPr>
                        <a:t>F</a:t>
                      </a:r>
                      <a:r>
                        <a:rPr sz="800" spc="5" dirty="0" err="1" smtClean="0">
                          <a:solidFill>
                            <a:srgbClr val="231F20"/>
                          </a:solidFill>
                          <a:latin typeface="Noto Serif"/>
                          <a:cs typeface="Noto Serif"/>
                        </a:rPr>
                        <a:t>emmine</a:t>
                      </a:r>
                      <a:endParaRPr sz="800" dirty="0">
                        <a:latin typeface="Noto Serif"/>
                        <a:cs typeface="Noto Serif"/>
                      </a:endParaRPr>
                    </a:p>
                  </a:txBody>
                  <a:tcPr marL="0" marR="0" marT="10079" marB="0">
                    <a:lnL w="6350">
                      <a:solidFill>
                        <a:srgbClr val="00568C"/>
                      </a:solidFill>
                      <a:prstDash val="solid"/>
                    </a:lnL>
                    <a:lnR w="6350">
                      <a:solidFill>
                        <a:srgbClr val="00568C"/>
                      </a:solidFill>
                      <a:prstDash val="solid"/>
                    </a:lnR>
                    <a:lnT w="6350">
                      <a:solidFill>
                        <a:srgbClr val="00568C"/>
                      </a:solidFill>
                      <a:prstDash val="solid"/>
                    </a:lnT>
                    <a:lnB w="6350">
                      <a:solidFill>
                        <a:srgbClr val="00568C"/>
                      </a:solidFill>
                      <a:prstDash val="solid"/>
                    </a:lnB>
                  </a:tcPr>
                </a:tc>
                <a:tc>
                  <a:txBody>
                    <a:bodyPr/>
                    <a:lstStyle/>
                    <a:p>
                      <a:pPr marL="6350" algn="ctr">
                        <a:lnSpc>
                          <a:spcPct val="100000"/>
                        </a:lnSpc>
                        <a:spcBef>
                          <a:spcPts val="165"/>
                        </a:spcBef>
                      </a:pPr>
                      <a:r>
                        <a:rPr sz="700" spc="10" dirty="0">
                          <a:solidFill>
                            <a:srgbClr val="231F20"/>
                          </a:solidFill>
                          <a:latin typeface="Noto Serif"/>
                          <a:cs typeface="Noto Serif"/>
                        </a:rPr>
                        <a:t>39.133</a:t>
                      </a:r>
                      <a:endParaRPr sz="700">
                        <a:latin typeface="Noto Serif"/>
                        <a:cs typeface="Noto Serif"/>
                      </a:endParaRPr>
                    </a:p>
                  </a:txBody>
                  <a:tcPr marL="0" marR="0" marT="10079" marB="0">
                    <a:lnL w="6350">
                      <a:solidFill>
                        <a:srgbClr val="00568C"/>
                      </a:solidFill>
                      <a:prstDash val="solid"/>
                    </a:lnL>
                    <a:lnR w="6350">
                      <a:solidFill>
                        <a:srgbClr val="00568C"/>
                      </a:solidFill>
                      <a:prstDash val="solid"/>
                    </a:lnR>
                    <a:lnT w="6350">
                      <a:solidFill>
                        <a:srgbClr val="00568C"/>
                      </a:solidFill>
                      <a:prstDash val="solid"/>
                    </a:lnT>
                    <a:lnB w="6350">
                      <a:solidFill>
                        <a:srgbClr val="00568C"/>
                      </a:solidFill>
                      <a:prstDash val="solid"/>
                    </a:lnB>
                  </a:tcPr>
                </a:tc>
                <a:tc>
                  <a:txBody>
                    <a:bodyPr/>
                    <a:lstStyle/>
                    <a:p>
                      <a:pPr marL="6350" algn="ctr">
                        <a:lnSpc>
                          <a:spcPct val="100000"/>
                        </a:lnSpc>
                        <a:spcBef>
                          <a:spcPts val="165"/>
                        </a:spcBef>
                      </a:pPr>
                      <a:r>
                        <a:rPr sz="700" spc="10" dirty="0">
                          <a:solidFill>
                            <a:srgbClr val="231F20"/>
                          </a:solidFill>
                          <a:latin typeface="Noto Serif"/>
                          <a:cs typeface="Noto Serif"/>
                        </a:rPr>
                        <a:t>38.465</a:t>
                      </a:r>
                      <a:endParaRPr sz="700">
                        <a:latin typeface="Noto Serif"/>
                        <a:cs typeface="Noto Serif"/>
                      </a:endParaRPr>
                    </a:p>
                  </a:txBody>
                  <a:tcPr marL="0" marR="0" marT="10079" marB="0">
                    <a:lnL w="6350">
                      <a:solidFill>
                        <a:srgbClr val="00568C"/>
                      </a:solidFill>
                      <a:prstDash val="solid"/>
                    </a:lnL>
                    <a:lnR w="6350">
                      <a:solidFill>
                        <a:srgbClr val="00568C"/>
                      </a:solidFill>
                      <a:prstDash val="solid"/>
                    </a:lnR>
                    <a:lnT w="6350">
                      <a:solidFill>
                        <a:srgbClr val="00568C"/>
                      </a:solidFill>
                      <a:prstDash val="solid"/>
                    </a:lnT>
                    <a:lnB w="6350">
                      <a:solidFill>
                        <a:srgbClr val="00568C"/>
                      </a:solidFill>
                      <a:prstDash val="solid"/>
                    </a:lnB>
                  </a:tcPr>
                </a:tc>
                <a:tc>
                  <a:txBody>
                    <a:bodyPr/>
                    <a:lstStyle/>
                    <a:p>
                      <a:pPr marL="6350" algn="ctr">
                        <a:lnSpc>
                          <a:spcPct val="100000"/>
                        </a:lnSpc>
                        <a:spcBef>
                          <a:spcPts val="165"/>
                        </a:spcBef>
                      </a:pPr>
                      <a:r>
                        <a:rPr sz="700" spc="10" dirty="0">
                          <a:solidFill>
                            <a:srgbClr val="231F20"/>
                          </a:solidFill>
                          <a:latin typeface="Noto Serif"/>
                          <a:cs typeface="Noto Serif"/>
                        </a:rPr>
                        <a:t>38.438</a:t>
                      </a:r>
                      <a:endParaRPr sz="700">
                        <a:latin typeface="Noto Serif"/>
                        <a:cs typeface="Noto Serif"/>
                      </a:endParaRPr>
                    </a:p>
                  </a:txBody>
                  <a:tcPr marL="0" marR="0" marT="10079" marB="0">
                    <a:lnL w="6350">
                      <a:solidFill>
                        <a:srgbClr val="00568C"/>
                      </a:solidFill>
                      <a:prstDash val="solid"/>
                    </a:lnL>
                    <a:lnR w="6350">
                      <a:solidFill>
                        <a:srgbClr val="00568C"/>
                      </a:solidFill>
                      <a:prstDash val="solid"/>
                    </a:lnR>
                    <a:lnT w="6350">
                      <a:solidFill>
                        <a:srgbClr val="00568C"/>
                      </a:solidFill>
                      <a:prstDash val="solid"/>
                    </a:lnT>
                    <a:lnB w="6350">
                      <a:solidFill>
                        <a:srgbClr val="00568C"/>
                      </a:solidFill>
                      <a:prstDash val="solid"/>
                    </a:lnB>
                  </a:tcPr>
                </a:tc>
                <a:tc>
                  <a:txBody>
                    <a:bodyPr/>
                    <a:lstStyle/>
                    <a:p>
                      <a:pPr marL="6350" algn="ctr">
                        <a:lnSpc>
                          <a:spcPct val="100000"/>
                        </a:lnSpc>
                        <a:spcBef>
                          <a:spcPts val="165"/>
                        </a:spcBef>
                      </a:pPr>
                      <a:r>
                        <a:rPr sz="700" spc="10" dirty="0">
                          <a:solidFill>
                            <a:srgbClr val="231F20"/>
                          </a:solidFill>
                          <a:latin typeface="Noto Serif"/>
                          <a:cs typeface="Noto Serif"/>
                        </a:rPr>
                        <a:t>35.567</a:t>
                      </a:r>
                      <a:endParaRPr sz="700" dirty="0">
                        <a:latin typeface="Noto Serif"/>
                        <a:cs typeface="Noto Serif"/>
                      </a:endParaRPr>
                    </a:p>
                  </a:txBody>
                  <a:tcPr marL="0" marR="0" marT="10079" marB="0">
                    <a:lnL w="6350">
                      <a:solidFill>
                        <a:srgbClr val="00568C"/>
                      </a:solidFill>
                      <a:prstDash val="solid"/>
                    </a:lnL>
                    <a:lnR w="6350">
                      <a:solidFill>
                        <a:srgbClr val="00568C"/>
                      </a:solidFill>
                      <a:prstDash val="solid"/>
                    </a:lnR>
                    <a:lnT w="6350">
                      <a:solidFill>
                        <a:srgbClr val="00568C"/>
                      </a:solidFill>
                      <a:prstDash val="solid"/>
                    </a:lnT>
                    <a:lnB w="6350">
                      <a:solidFill>
                        <a:srgbClr val="00568C"/>
                      </a:solidFill>
                      <a:prstDash val="solid"/>
                    </a:lnB>
                  </a:tcPr>
                </a:tc>
                <a:tc>
                  <a:txBody>
                    <a:bodyPr/>
                    <a:lstStyle/>
                    <a:p>
                      <a:pPr marL="6350" algn="ctr">
                        <a:lnSpc>
                          <a:spcPct val="100000"/>
                        </a:lnSpc>
                        <a:spcBef>
                          <a:spcPts val="165"/>
                        </a:spcBef>
                      </a:pPr>
                      <a:r>
                        <a:rPr sz="700" spc="10" dirty="0">
                          <a:solidFill>
                            <a:srgbClr val="231F20"/>
                          </a:solidFill>
                          <a:latin typeface="Noto Serif"/>
                          <a:cs typeface="Noto Serif"/>
                        </a:rPr>
                        <a:t>32.823</a:t>
                      </a:r>
                      <a:endParaRPr sz="700">
                        <a:latin typeface="Noto Serif"/>
                        <a:cs typeface="Noto Serif"/>
                      </a:endParaRPr>
                    </a:p>
                  </a:txBody>
                  <a:tcPr marL="0" marR="0" marT="10079" marB="0">
                    <a:lnL w="6350">
                      <a:solidFill>
                        <a:srgbClr val="00568C"/>
                      </a:solidFill>
                      <a:prstDash val="solid"/>
                    </a:lnL>
                    <a:lnR w="6350">
                      <a:solidFill>
                        <a:srgbClr val="00568C"/>
                      </a:solidFill>
                      <a:prstDash val="solid"/>
                    </a:lnR>
                    <a:lnT w="6350">
                      <a:solidFill>
                        <a:srgbClr val="00568C"/>
                      </a:solidFill>
                      <a:prstDash val="solid"/>
                    </a:lnT>
                    <a:lnB w="6350">
                      <a:solidFill>
                        <a:srgbClr val="00568C"/>
                      </a:solidFill>
                      <a:prstDash val="solid"/>
                    </a:lnB>
                  </a:tcPr>
                </a:tc>
                <a:tc>
                  <a:txBody>
                    <a:bodyPr/>
                    <a:lstStyle/>
                    <a:p>
                      <a:pPr marL="286385">
                        <a:lnSpc>
                          <a:spcPct val="100000"/>
                        </a:lnSpc>
                        <a:spcBef>
                          <a:spcPts val="165"/>
                        </a:spcBef>
                      </a:pPr>
                      <a:r>
                        <a:rPr sz="700" spc="-5" dirty="0">
                          <a:solidFill>
                            <a:srgbClr val="231F20"/>
                          </a:solidFill>
                          <a:latin typeface="Noto Serif"/>
                          <a:cs typeface="Noto Serif"/>
                        </a:rPr>
                        <a:t>-7,72%</a:t>
                      </a:r>
                      <a:endParaRPr sz="700">
                        <a:latin typeface="Noto Serif"/>
                        <a:cs typeface="Noto Serif"/>
                      </a:endParaRPr>
                    </a:p>
                  </a:txBody>
                  <a:tcPr marL="0" marR="0" marT="10079" marB="0">
                    <a:lnL w="6350">
                      <a:solidFill>
                        <a:srgbClr val="00568C"/>
                      </a:solidFill>
                      <a:prstDash val="solid"/>
                    </a:lnL>
                    <a:lnR w="6350">
                      <a:solidFill>
                        <a:srgbClr val="00568C"/>
                      </a:solidFill>
                      <a:prstDash val="solid"/>
                    </a:lnR>
                    <a:lnT w="6350">
                      <a:solidFill>
                        <a:srgbClr val="00568C"/>
                      </a:solidFill>
                      <a:prstDash val="solid"/>
                    </a:lnT>
                    <a:lnB w="6350">
                      <a:solidFill>
                        <a:srgbClr val="00568C"/>
                      </a:solidFill>
                      <a:prstDash val="solid"/>
                    </a:lnB>
                  </a:tcPr>
                </a:tc>
                <a:extLst>
                  <a:ext uri="{0D108BD9-81ED-4DB2-BD59-A6C34878D82A}">
                    <a16:rowId xmlns:a16="http://schemas.microsoft.com/office/drawing/2014/main" xmlns="" val="10002"/>
                  </a:ext>
                </a:extLst>
              </a:tr>
              <a:tr h="124379">
                <a:tc>
                  <a:txBody>
                    <a:bodyPr/>
                    <a:lstStyle/>
                    <a:p>
                      <a:pPr marL="74295">
                        <a:lnSpc>
                          <a:spcPct val="100000"/>
                        </a:lnSpc>
                        <a:spcBef>
                          <a:spcPts val="165"/>
                        </a:spcBef>
                      </a:pPr>
                      <a:r>
                        <a:rPr lang="it-IT" sz="800" spc="-20" dirty="0" smtClean="0">
                          <a:solidFill>
                            <a:srgbClr val="231F20"/>
                          </a:solidFill>
                          <a:latin typeface="Noto Serif"/>
                          <a:cs typeface="Noto Serif"/>
                        </a:rPr>
                        <a:t>               </a:t>
                      </a:r>
                      <a:r>
                        <a:rPr sz="800" spc="-20" dirty="0" err="1" smtClean="0">
                          <a:solidFill>
                            <a:srgbClr val="231F20"/>
                          </a:solidFill>
                          <a:latin typeface="Noto Serif"/>
                          <a:cs typeface="Noto Serif"/>
                        </a:rPr>
                        <a:t>Maschi</a:t>
                      </a:r>
                      <a:endParaRPr sz="800" dirty="0">
                        <a:latin typeface="Noto Serif"/>
                        <a:cs typeface="Noto Serif"/>
                      </a:endParaRPr>
                    </a:p>
                  </a:txBody>
                  <a:tcPr marL="0" marR="0" marT="10079" marB="0">
                    <a:lnL w="6350">
                      <a:solidFill>
                        <a:srgbClr val="00568C"/>
                      </a:solidFill>
                      <a:prstDash val="solid"/>
                    </a:lnL>
                    <a:lnR w="6350">
                      <a:solidFill>
                        <a:srgbClr val="00568C"/>
                      </a:solidFill>
                      <a:prstDash val="solid"/>
                    </a:lnR>
                    <a:lnT w="6350">
                      <a:solidFill>
                        <a:srgbClr val="00568C"/>
                      </a:solidFill>
                      <a:prstDash val="solid"/>
                    </a:lnT>
                    <a:lnB w="6350">
                      <a:solidFill>
                        <a:srgbClr val="00568C"/>
                      </a:solidFill>
                      <a:prstDash val="solid"/>
                    </a:lnB>
                    <a:solidFill>
                      <a:srgbClr val="BDBFC5"/>
                    </a:solidFill>
                  </a:tcPr>
                </a:tc>
                <a:tc>
                  <a:txBody>
                    <a:bodyPr/>
                    <a:lstStyle/>
                    <a:p>
                      <a:pPr marL="6350" algn="ctr">
                        <a:lnSpc>
                          <a:spcPct val="100000"/>
                        </a:lnSpc>
                        <a:spcBef>
                          <a:spcPts val="165"/>
                        </a:spcBef>
                      </a:pPr>
                      <a:r>
                        <a:rPr sz="700" spc="10" dirty="0">
                          <a:solidFill>
                            <a:srgbClr val="231F20"/>
                          </a:solidFill>
                          <a:latin typeface="Noto Serif"/>
                          <a:cs typeface="Noto Serif"/>
                        </a:rPr>
                        <a:t>52.241</a:t>
                      </a:r>
                      <a:endParaRPr sz="700" dirty="0">
                        <a:latin typeface="Noto Serif"/>
                        <a:cs typeface="Noto Serif"/>
                      </a:endParaRPr>
                    </a:p>
                  </a:txBody>
                  <a:tcPr marL="0" marR="0" marT="10079" marB="0">
                    <a:lnL w="6350">
                      <a:solidFill>
                        <a:srgbClr val="00568C"/>
                      </a:solidFill>
                      <a:prstDash val="solid"/>
                    </a:lnL>
                    <a:lnR w="6350">
                      <a:solidFill>
                        <a:srgbClr val="00568C"/>
                      </a:solidFill>
                      <a:prstDash val="solid"/>
                    </a:lnR>
                    <a:lnT w="6350">
                      <a:solidFill>
                        <a:srgbClr val="00568C"/>
                      </a:solidFill>
                      <a:prstDash val="solid"/>
                    </a:lnT>
                    <a:lnB w="6350">
                      <a:solidFill>
                        <a:srgbClr val="00568C"/>
                      </a:solidFill>
                      <a:prstDash val="solid"/>
                    </a:lnB>
                    <a:solidFill>
                      <a:srgbClr val="BDBFC5"/>
                    </a:solidFill>
                  </a:tcPr>
                </a:tc>
                <a:tc>
                  <a:txBody>
                    <a:bodyPr/>
                    <a:lstStyle/>
                    <a:p>
                      <a:pPr marL="6350" algn="ctr">
                        <a:lnSpc>
                          <a:spcPct val="100000"/>
                        </a:lnSpc>
                        <a:spcBef>
                          <a:spcPts val="165"/>
                        </a:spcBef>
                      </a:pPr>
                      <a:r>
                        <a:rPr sz="700" spc="10" dirty="0">
                          <a:solidFill>
                            <a:srgbClr val="231F20"/>
                          </a:solidFill>
                          <a:latin typeface="Noto Serif"/>
                          <a:cs typeface="Noto Serif"/>
                        </a:rPr>
                        <a:t>49.375</a:t>
                      </a:r>
                      <a:endParaRPr sz="700" dirty="0">
                        <a:latin typeface="Noto Serif"/>
                        <a:cs typeface="Noto Serif"/>
                      </a:endParaRPr>
                    </a:p>
                  </a:txBody>
                  <a:tcPr marL="0" marR="0" marT="10079" marB="0">
                    <a:lnL w="6350">
                      <a:solidFill>
                        <a:srgbClr val="00568C"/>
                      </a:solidFill>
                      <a:prstDash val="solid"/>
                    </a:lnL>
                    <a:lnR w="6350">
                      <a:solidFill>
                        <a:srgbClr val="00568C"/>
                      </a:solidFill>
                      <a:prstDash val="solid"/>
                    </a:lnR>
                    <a:lnT w="6350">
                      <a:solidFill>
                        <a:srgbClr val="00568C"/>
                      </a:solidFill>
                      <a:prstDash val="solid"/>
                    </a:lnT>
                    <a:lnB w="6350">
                      <a:solidFill>
                        <a:srgbClr val="00568C"/>
                      </a:solidFill>
                      <a:prstDash val="solid"/>
                    </a:lnB>
                    <a:solidFill>
                      <a:srgbClr val="BDBFC5"/>
                    </a:solidFill>
                  </a:tcPr>
                </a:tc>
                <a:tc>
                  <a:txBody>
                    <a:bodyPr/>
                    <a:lstStyle/>
                    <a:p>
                      <a:pPr marL="6350" algn="ctr">
                        <a:lnSpc>
                          <a:spcPct val="100000"/>
                        </a:lnSpc>
                        <a:spcBef>
                          <a:spcPts val="165"/>
                        </a:spcBef>
                      </a:pPr>
                      <a:r>
                        <a:rPr sz="700" spc="10" dirty="0">
                          <a:solidFill>
                            <a:srgbClr val="231F20"/>
                          </a:solidFill>
                          <a:latin typeface="Noto Serif"/>
                          <a:cs typeface="Noto Serif"/>
                        </a:rPr>
                        <a:t>49.760</a:t>
                      </a:r>
                      <a:endParaRPr sz="700" dirty="0">
                        <a:latin typeface="Noto Serif"/>
                        <a:cs typeface="Noto Serif"/>
                      </a:endParaRPr>
                    </a:p>
                  </a:txBody>
                  <a:tcPr marL="0" marR="0" marT="10079" marB="0">
                    <a:lnL w="6350">
                      <a:solidFill>
                        <a:srgbClr val="00568C"/>
                      </a:solidFill>
                      <a:prstDash val="solid"/>
                    </a:lnL>
                    <a:lnR w="6350">
                      <a:solidFill>
                        <a:srgbClr val="00568C"/>
                      </a:solidFill>
                      <a:prstDash val="solid"/>
                    </a:lnR>
                    <a:lnT w="6350">
                      <a:solidFill>
                        <a:srgbClr val="00568C"/>
                      </a:solidFill>
                      <a:prstDash val="solid"/>
                    </a:lnT>
                    <a:lnB w="6350">
                      <a:solidFill>
                        <a:srgbClr val="00568C"/>
                      </a:solidFill>
                      <a:prstDash val="solid"/>
                    </a:lnB>
                    <a:solidFill>
                      <a:srgbClr val="BDBFC5"/>
                    </a:solidFill>
                  </a:tcPr>
                </a:tc>
                <a:tc>
                  <a:txBody>
                    <a:bodyPr/>
                    <a:lstStyle/>
                    <a:p>
                      <a:pPr marL="5715" algn="ctr">
                        <a:lnSpc>
                          <a:spcPct val="100000"/>
                        </a:lnSpc>
                        <a:spcBef>
                          <a:spcPts val="165"/>
                        </a:spcBef>
                      </a:pPr>
                      <a:r>
                        <a:rPr sz="700" spc="10" dirty="0">
                          <a:solidFill>
                            <a:srgbClr val="231F20"/>
                          </a:solidFill>
                          <a:latin typeface="Noto Serif"/>
                          <a:cs typeface="Noto Serif"/>
                        </a:rPr>
                        <a:t>46.590</a:t>
                      </a:r>
                      <a:endParaRPr sz="700" dirty="0">
                        <a:latin typeface="Noto Serif"/>
                        <a:cs typeface="Noto Serif"/>
                      </a:endParaRPr>
                    </a:p>
                  </a:txBody>
                  <a:tcPr marL="0" marR="0" marT="10079" marB="0">
                    <a:lnL w="6350">
                      <a:solidFill>
                        <a:srgbClr val="00568C"/>
                      </a:solidFill>
                      <a:prstDash val="solid"/>
                    </a:lnL>
                    <a:lnR w="6350">
                      <a:solidFill>
                        <a:srgbClr val="00568C"/>
                      </a:solidFill>
                      <a:prstDash val="solid"/>
                    </a:lnR>
                    <a:lnT w="6350">
                      <a:solidFill>
                        <a:srgbClr val="00568C"/>
                      </a:solidFill>
                      <a:prstDash val="solid"/>
                    </a:lnT>
                    <a:lnB w="6350">
                      <a:solidFill>
                        <a:srgbClr val="00568C"/>
                      </a:solidFill>
                      <a:prstDash val="solid"/>
                    </a:lnB>
                    <a:solidFill>
                      <a:srgbClr val="BDBFC5"/>
                    </a:solidFill>
                  </a:tcPr>
                </a:tc>
                <a:tc>
                  <a:txBody>
                    <a:bodyPr/>
                    <a:lstStyle/>
                    <a:p>
                      <a:pPr marL="5715" algn="ctr">
                        <a:lnSpc>
                          <a:spcPct val="100000"/>
                        </a:lnSpc>
                        <a:spcBef>
                          <a:spcPts val="165"/>
                        </a:spcBef>
                      </a:pPr>
                      <a:r>
                        <a:rPr sz="700" spc="10" dirty="0">
                          <a:solidFill>
                            <a:srgbClr val="231F20"/>
                          </a:solidFill>
                          <a:latin typeface="Noto Serif"/>
                          <a:cs typeface="Noto Serif"/>
                        </a:rPr>
                        <a:t>43.772</a:t>
                      </a:r>
                      <a:endParaRPr sz="700" dirty="0">
                        <a:latin typeface="Noto Serif"/>
                        <a:cs typeface="Noto Serif"/>
                      </a:endParaRPr>
                    </a:p>
                  </a:txBody>
                  <a:tcPr marL="0" marR="0" marT="10079" marB="0">
                    <a:lnL w="6350">
                      <a:solidFill>
                        <a:srgbClr val="00568C"/>
                      </a:solidFill>
                      <a:prstDash val="solid"/>
                    </a:lnL>
                    <a:lnR w="6350">
                      <a:solidFill>
                        <a:srgbClr val="00568C"/>
                      </a:solidFill>
                      <a:prstDash val="solid"/>
                    </a:lnR>
                    <a:lnT w="6350">
                      <a:solidFill>
                        <a:srgbClr val="00568C"/>
                      </a:solidFill>
                      <a:prstDash val="solid"/>
                    </a:lnT>
                    <a:lnB w="6350">
                      <a:solidFill>
                        <a:srgbClr val="00568C"/>
                      </a:solidFill>
                      <a:prstDash val="solid"/>
                    </a:lnB>
                    <a:solidFill>
                      <a:srgbClr val="BDBFC5"/>
                    </a:solidFill>
                  </a:tcPr>
                </a:tc>
                <a:tc>
                  <a:txBody>
                    <a:bodyPr/>
                    <a:lstStyle/>
                    <a:p>
                      <a:pPr marL="286385">
                        <a:lnSpc>
                          <a:spcPct val="100000"/>
                        </a:lnSpc>
                        <a:spcBef>
                          <a:spcPts val="165"/>
                        </a:spcBef>
                      </a:pPr>
                      <a:r>
                        <a:rPr sz="700" spc="-5" dirty="0">
                          <a:solidFill>
                            <a:srgbClr val="231F20"/>
                          </a:solidFill>
                          <a:latin typeface="Noto Serif"/>
                          <a:cs typeface="Noto Serif"/>
                        </a:rPr>
                        <a:t>-6,05%</a:t>
                      </a:r>
                      <a:endParaRPr sz="700" dirty="0">
                        <a:latin typeface="Noto Serif"/>
                        <a:cs typeface="Noto Serif"/>
                      </a:endParaRPr>
                    </a:p>
                  </a:txBody>
                  <a:tcPr marL="0" marR="0" marT="10079" marB="0">
                    <a:lnL w="6350">
                      <a:solidFill>
                        <a:srgbClr val="00568C"/>
                      </a:solidFill>
                      <a:prstDash val="solid"/>
                    </a:lnL>
                    <a:lnR w="6350">
                      <a:solidFill>
                        <a:srgbClr val="00568C"/>
                      </a:solidFill>
                      <a:prstDash val="solid"/>
                    </a:lnR>
                    <a:lnT w="6350">
                      <a:solidFill>
                        <a:srgbClr val="00568C"/>
                      </a:solidFill>
                      <a:prstDash val="solid"/>
                    </a:lnT>
                    <a:lnB w="6350">
                      <a:solidFill>
                        <a:srgbClr val="00568C"/>
                      </a:solidFill>
                      <a:prstDash val="solid"/>
                    </a:lnB>
                    <a:solidFill>
                      <a:srgbClr val="BDBFC5"/>
                    </a:solidFill>
                  </a:tcPr>
                </a:tc>
                <a:extLst>
                  <a:ext uri="{0D108BD9-81ED-4DB2-BD59-A6C34878D82A}">
                    <a16:rowId xmlns:a16="http://schemas.microsoft.com/office/drawing/2014/main" xmlns="" val="10003"/>
                  </a:ext>
                </a:extLst>
              </a:tr>
              <a:tr h="123746">
                <a:tc>
                  <a:txBody>
                    <a:bodyPr/>
                    <a:lstStyle/>
                    <a:p>
                      <a:pPr marL="74295">
                        <a:lnSpc>
                          <a:spcPct val="100000"/>
                        </a:lnSpc>
                        <a:spcBef>
                          <a:spcPts val="175"/>
                        </a:spcBef>
                      </a:pPr>
                      <a:r>
                        <a:rPr lang="it-IT" sz="700" b="1" spc="70" dirty="0" smtClean="0">
                          <a:solidFill>
                            <a:srgbClr val="231F20"/>
                          </a:solidFill>
                          <a:latin typeface="Arial"/>
                          <a:cs typeface="Arial"/>
                        </a:rPr>
                        <a:t>           T</a:t>
                      </a:r>
                      <a:r>
                        <a:rPr sz="700" b="1" spc="70" dirty="0" err="1" smtClean="0">
                          <a:solidFill>
                            <a:srgbClr val="231F20"/>
                          </a:solidFill>
                          <a:latin typeface="Arial"/>
                          <a:cs typeface="Arial"/>
                        </a:rPr>
                        <a:t>otale</a:t>
                      </a:r>
                      <a:endParaRPr sz="700" dirty="0">
                        <a:latin typeface="Arial"/>
                        <a:cs typeface="Arial"/>
                      </a:endParaRPr>
                    </a:p>
                  </a:txBody>
                  <a:tcPr marL="0" marR="0" marT="10691" marB="0">
                    <a:lnL w="6350">
                      <a:solidFill>
                        <a:srgbClr val="00568C"/>
                      </a:solidFill>
                      <a:prstDash val="solid"/>
                    </a:lnL>
                    <a:lnR w="6350">
                      <a:solidFill>
                        <a:srgbClr val="00568C"/>
                      </a:solidFill>
                      <a:prstDash val="solid"/>
                    </a:lnR>
                    <a:lnT w="6350">
                      <a:solidFill>
                        <a:srgbClr val="00568C"/>
                      </a:solidFill>
                      <a:prstDash val="solid"/>
                    </a:lnT>
                    <a:lnB w="6350">
                      <a:solidFill>
                        <a:srgbClr val="00568C"/>
                      </a:solidFill>
                      <a:prstDash val="solid"/>
                    </a:lnB>
                  </a:tcPr>
                </a:tc>
                <a:tc>
                  <a:txBody>
                    <a:bodyPr/>
                    <a:lstStyle/>
                    <a:p>
                      <a:pPr marL="5715" algn="ctr">
                        <a:lnSpc>
                          <a:spcPct val="100000"/>
                        </a:lnSpc>
                        <a:spcBef>
                          <a:spcPts val="170"/>
                        </a:spcBef>
                      </a:pPr>
                      <a:r>
                        <a:rPr sz="700" b="1" spc="10" dirty="0">
                          <a:solidFill>
                            <a:srgbClr val="231F20"/>
                          </a:solidFill>
                          <a:latin typeface="Arial"/>
                          <a:cs typeface="Arial"/>
                        </a:rPr>
                        <a:t>91.374</a:t>
                      </a:r>
                      <a:endParaRPr sz="700" dirty="0">
                        <a:latin typeface="Arial"/>
                        <a:cs typeface="Arial"/>
                      </a:endParaRPr>
                    </a:p>
                  </a:txBody>
                  <a:tcPr marL="0" marR="0" marT="10385" marB="0">
                    <a:lnL w="6350">
                      <a:solidFill>
                        <a:srgbClr val="00568C"/>
                      </a:solidFill>
                      <a:prstDash val="solid"/>
                    </a:lnL>
                    <a:lnR w="6350">
                      <a:solidFill>
                        <a:srgbClr val="00568C"/>
                      </a:solidFill>
                      <a:prstDash val="solid"/>
                    </a:lnR>
                    <a:lnT w="6350">
                      <a:solidFill>
                        <a:srgbClr val="00568C"/>
                      </a:solidFill>
                      <a:prstDash val="solid"/>
                    </a:lnT>
                    <a:lnB w="6350">
                      <a:solidFill>
                        <a:srgbClr val="00568C"/>
                      </a:solidFill>
                      <a:prstDash val="solid"/>
                    </a:lnB>
                  </a:tcPr>
                </a:tc>
                <a:tc>
                  <a:txBody>
                    <a:bodyPr/>
                    <a:lstStyle/>
                    <a:p>
                      <a:pPr marL="5715" algn="ctr">
                        <a:lnSpc>
                          <a:spcPct val="100000"/>
                        </a:lnSpc>
                        <a:spcBef>
                          <a:spcPts val="170"/>
                        </a:spcBef>
                      </a:pPr>
                      <a:r>
                        <a:rPr sz="700" b="1" spc="10" dirty="0">
                          <a:solidFill>
                            <a:srgbClr val="231F20"/>
                          </a:solidFill>
                          <a:latin typeface="Arial"/>
                          <a:cs typeface="Arial"/>
                        </a:rPr>
                        <a:t>87.840</a:t>
                      </a:r>
                      <a:endParaRPr sz="700" dirty="0">
                        <a:latin typeface="Arial"/>
                        <a:cs typeface="Arial"/>
                      </a:endParaRPr>
                    </a:p>
                  </a:txBody>
                  <a:tcPr marL="0" marR="0" marT="10385" marB="0">
                    <a:lnL w="6350">
                      <a:solidFill>
                        <a:srgbClr val="00568C"/>
                      </a:solidFill>
                      <a:prstDash val="solid"/>
                    </a:lnL>
                    <a:lnR w="6350">
                      <a:solidFill>
                        <a:srgbClr val="00568C"/>
                      </a:solidFill>
                      <a:prstDash val="solid"/>
                    </a:lnR>
                    <a:lnT w="6350">
                      <a:solidFill>
                        <a:srgbClr val="00568C"/>
                      </a:solidFill>
                      <a:prstDash val="solid"/>
                    </a:lnT>
                    <a:lnB w="6350">
                      <a:solidFill>
                        <a:srgbClr val="00568C"/>
                      </a:solidFill>
                      <a:prstDash val="solid"/>
                    </a:lnB>
                  </a:tcPr>
                </a:tc>
                <a:tc>
                  <a:txBody>
                    <a:bodyPr/>
                    <a:lstStyle/>
                    <a:p>
                      <a:pPr marL="5715" algn="ctr">
                        <a:lnSpc>
                          <a:spcPct val="100000"/>
                        </a:lnSpc>
                        <a:spcBef>
                          <a:spcPts val="170"/>
                        </a:spcBef>
                      </a:pPr>
                      <a:r>
                        <a:rPr sz="700" b="1" spc="10" dirty="0">
                          <a:solidFill>
                            <a:srgbClr val="231F20"/>
                          </a:solidFill>
                          <a:latin typeface="Arial"/>
                          <a:cs typeface="Arial"/>
                        </a:rPr>
                        <a:t>88.198</a:t>
                      </a:r>
                      <a:endParaRPr sz="700" dirty="0">
                        <a:latin typeface="Arial"/>
                        <a:cs typeface="Arial"/>
                      </a:endParaRPr>
                    </a:p>
                  </a:txBody>
                  <a:tcPr marL="0" marR="0" marT="10385" marB="0">
                    <a:lnL w="6350">
                      <a:solidFill>
                        <a:srgbClr val="00568C"/>
                      </a:solidFill>
                      <a:prstDash val="solid"/>
                    </a:lnL>
                    <a:lnR w="6350">
                      <a:solidFill>
                        <a:srgbClr val="00568C"/>
                      </a:solidFill>
                      <a:prstDash val="solid"/>
                    </a:lnR>
                    <a:lnT w="6350">
                      <a:solidFill>
                        <a:srgbClr val="00568C"/>
                      </a:solidFill>
                      <a:prstDash val="solid"/>
                    </a:lnT>
                    <a:lnB w="6350">
                      <a:solidFill>
                        <a:srgbClr val="00568C"/>
                      </a:solidFill>
                      <a:prstDash val="solid"/>
                    </a:lnB>
                  </a:tcPr>
                </a:tc>
                <a:tc>
                  <a:txBody>
                    <a:bodyPr/>
                    <a:lstStyle/>
                    <a:p>
                      <a:pPr marL="5715" algn="ctr">
                        <a:lnSpc>
                          <a:spcPct val="100000"/>
                        </a:lnSpc>
                        <a:spcBef>
                          <a:spcPts val="170"/>
                        </a:spcBef>
                      </a:pPr>
                      <a:r>
                        <a:rPr sz="700" b="1" spc="10" dirty="0">
                          <a:solidFill>
                            <a:srgbClr val="231F20"/>
                          </a:solidFill>
                          <a:latin typeface="Arial"/>
                          <a:cs typeface="Arial"/>
                        </a:rPr>
                        <a:t>82.157</a:t>
                      </a:r>
                      <a:endParaRPr sz="700" dirty="0">
                        <a:latin typeface="Arial"/>
                        <a:cs typeface="Arial"/>
                      </a:endParaRPr>
                    </a:p>
                  </a:txBody>
                  <a:tcPr marL="0" marR="0" marT="10385" marB="0">
                    <a:lnL w="6350">
                      <a:solidFill>
                        <a:srgbClr val="00568C"/>
                      </a:solidFill>
                      <a:prstDash val="solid"/>
                    </a:lnL>
                    <a:lnR w="6350">
                      <a:solidFill>
                        <a:srgbClr val="00568C"/>
                      </a:solidFill>
                      <a:prstDash val="solid"/>
                    </a:lnR>
                    <a:lnT w="6350">
                      <a:solidFill>
                        <a:srgbClr val="00568C"/>
                      </a:solidFill>
                      <a:prstDash val="solid"/>
                    </a:lnT>
                    <a:lnB w="6350">
                      <a:solidFill>
                        <a:srgbClr val="00568C"/>
                      </a:solidFill>
                      <a:prstDash val="solid"/>
                    </a:lnB>
                  </a:tcPr>
                </a:tc>
                <a:tc>
                  <a:txBody>
                    <a:bodyPr/>
                    <a:lstStyle/>
                    <a:p>
                      <a:pPr marL="5715" algn="ctr">
                        <a:lnSpc>
                          <a:spcPct val="100000"/>
                        </a:lnSpc>
                        <a:spcBef>
                          <a:spcPts val="170"/>
                        </a:spcBef>
                      </a:pPr>
                      <a:r>
                        <a:rPr sz="700" b="1" spc="10" dirty="0">
                          <a:solidFill>
                            <a:srgbClr val="231F20"/>
                          </a:solidFill>
                          <a:latin typeface="Arial"/>
                          <a:cs typeface="Arial"/>
                        </a:rPr>
                        <a:t>76.595</a:t>
                      </a:r>
                      <a:endParaRPr sz="700" dirty="0">
                        <a:latin typeface="Arial"/>
                        <a:cs typeface="Arial"/>
                      </a:endParaRPr>
                    </a:p>
                  </a:txBody>
                  <a:tcPr marL="0" marR="0" marT="10385" marB="0">
                    <a:lnL w="6350">
                      <a:solidFill>
                        <a:srgbClr val="00568C"/>
                      </a:solidFill>
                      <a:prstDash val="solid"/>
                    </a:lnL>
                    <a:lnR w="6350">
                      <a:solidFill>
                        <a:srgbClr val="00568C"/>
                      </a:solidFill>
                      <a:prstDash val="solid"/>
                    </a:lnR>
                    <a:lnT w="6350">
                      <a:solidFill>
                        <a:srgbClr val="00568C"/>
                      </a:solidFill>
                      <a:prstDash val="solid"/>
                    </a:lnT>
                    <a:lnB w="6350">
                      <a:solidFill>
                        <a:srgbClr val="00568C"/>
                      </a:solidFill>
                      <a:prstDash val="solid"/>
                    </a:lnB>
                  </a:tcPr>
                </a:tc>
                <a:tc>
                  <a:txBody>
                    <a:bodyPr/>
                    <a:lstStyle/>
                    <a:p>
                      <a:pPr marL="278765">
                        <a:lnSpc>
                          <a:spcPct val="100000"/>
                        </a:lnSpc>
                        <a:spcBef>
                          <a:spcPts val="170"/>
                        </a:spcBef>
                      </a:pPr>
                      <a:r>
                        <a:rPr sz="700" b="1" spc="5" dirty="0">
                          <a:solidFill>
                            <a:srgbClr val="231F20"/>
                          </a:solidFill>
                          <a:latin typeface="Arial"/>
                          <a:cs typeface="Arial"/>
                        </a:rPr>
                        <a:t>-6,77%</a:t>
                      </a:r>
                      <a:endParaRPr sz="700" dirty="0">
                        <a:latin typeface="Arial"/>
                        <a:cs typeface="Arial"/>
                      </a:endParaRPr>
                    </a:p>
                  </a:txBody>
                  <a:tcPr marL="0" marR="0" marT="10385" marB="0">
                    <a:lnL w="6350">
                      <a:solidFill>
                        <a:srgbClr val="00568C"/>
                      </a:solidFill>
                      <a:prstDash val="solid"/>
                    </a:lnL>
                    <a:lnR w="6350">
                      <a:solidFill>
                        <a:srgbClr val="00568C"/>
                      </a:solidFill>
                      <a:prstDash val="solid"/>
                    </a:lnR>
                    <a:lnT w="6350">
                      <a:solidFill>
                        <a:srgbClr val="00568C"/>
                      </a:solidFill>
                      <a:prstDash val="solid"/>
                    </a:lnT>
                    <a:lnB w="6350">
                      <a:solidFill>
                        <a:srgbClr val="00568C"/>
                      </a:solidFill>
                      <a:prstDash val="solid"/>
                    </a:lnB>
                  </a:tcPr>
                </a:tc>
                <a:extLst>
                  <a:ext uri="{0D108BD9-81ED-4DB2-BD59-A6C34878D82A}">
                    <a16:rowId xmlns:a16="http://schemas.microsoft.com/office/drawing/2014/main" xmlns="" val="10004"/>
                  </a:ext>
                </a:extLst>
              </a:tr>
            </a:tbl>
          </a:graphicData>
        </a:graphic>
      </p:graphicFrame>
      <p:sp>
        <p:nvSpPr>
          <p:cNvPr id="4" name="object 4"/>
          <p:cNvSpPr/>
          <p:nvPr/>
        </p:nvSpPr>
        <p:spPr>
          <a:xfrm>
            <a:off x="2971589" y="3851979"/>
            <a:ext cx="4485278" cy="2137701"/>
          </a:xfrm>
          <a:custGeom>
            <a:avLst/>
            <a:gdLst/>
            <a:ahLst/>
            <a:cxnLst/>
            <a:rect l="l" t="t" r="r" b="b"/>
            <a:pathLst>
              <a:path w="6560184" h="3506470">
                <a:moveTo>
                  <a:pt x="0" y="3505911"/>
                </a:moveTo>
                <a:lnTo>
                  <a:pt x="6559943" y="3505911"/>
                </a:lnTo>
                <a:lnTo>
                  <a:pt x="6559943" y="0"/>
                </a:lnTo>
                <a:lnTo>
                  <a:pt x="0" y="0"/>
                </a:lnTo>
                <a:lnTo>
                  <a:pt x="0" y="3505911"/>
                </a:lnTo>
                <a:close/>
              </a:path>
            </a:pathLst>
          </a:custGeom>
          <a:solidFill>
            <a:srgbClr val="FFFFFF"/>
          </a:solidFill>
        </p:spPr>
        <p:txBody>
          <a:bodyPr wrap="square" lIns="0" tIns="0" rIns="0" bIns="0" rtlCol="0"/>
          <a:lstStyle/>
          <a:p>
            <a:pPr defTabSz="439804"/>
            <a:endParaRPr sz="865">
              <a:solidFill>
                <a:prstClr val="black"/>
              </a:solidFill>
              <a:latin typeface="Calibri"/>
            </a:endParaRPr>
          </a:p>
        </p:txBody>
      </p:sp>
      <p:sp>
        <p:nvSpPr>
          <p:cNvPr id="5" name="object 5"/>
          <p:cNvSpPr/>
          <p:nvPr/>
        </p:nvSpPr>
        <p:spPr>
          <a:xfrm>
            <a:off x="5944368" y="5360824"/>
            <a:ext cx="98960" cy="0"/>
          </a:xfrm>
          <a:custGeom>
            <a:avLst/>
            <a:gdLst/>
            <a:ahLst/>
            <a:cxnLst/>
            <a:rect l="l" t="t" r="r" b="b"/>
            <a:pathLst>
              <a:path w="205740">
                <a:moveTo>
                  <a:pt x="0" y="0"/>
                </a:moveTo>
                <a:lnTo>
                  <a:pt x="205183"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6" name="object 6"/>
          <p:cNvSpPr/>
          <p:nvPr/>
        </p:nvSpPr>
        <p:spPr>
          <a:xfrm>
            <a:off x="5154823" y="5360824"/>
            <a:ext cx="592235" cy="0"/>
          </a:xfrm>
          <a:custGeom>
            <a:avLst/>
            <a:gdLst/>
            <a:ahLst/>
            <a:cxnLst/>
            <a:rect l="l" t="t" r="r" b="b"/>
            <a:pathLst>
              <a:path w="1231264">
                <a:moveTo>
                  <a:pt x="0" y="0"/>
                </a:moveTo>
                <a:lnTo>
                  <a:pt x="1231099"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7" name="object 7"/>
          <p:cNvSpPr/>
          <p:nvPr/>
        </p:nvSpPr>
        <p:spPr>
          <a:xfrm>
            <a:off x="4759977" y="5360824"/>
            <a:ext cx="197615" cy="0"/>
          </a:xfrm>
          <a:custGeom>
            <a:avLst/>
            <a:gdLst/>
            <a:ahLst/>
            <a:cxnLst/>
            <a:rect l="l" t="t" r="r" b="b"/>
            <a:pathLst>
              <a:path w="410845">
                <a:moveTo>
                  <a:pt x="0" y="0"/>
                </a:moveTo>
                <a:lnTo>
                  <a:pt x="410514"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8" name="object 8"/>
          <p:cNvSpPr/>
          <p:nvPr/>
        </p:nvSpPr>
        <p:spPr>
          <a:xfrm>
            <a:off x="4365204" y="5360824"/>
            <a:ext cx="197615" cy="0"/>
          </a:xfrm>
          <a:custGeom>
            <a:avLst/>
            <a:gdLst/>
            <a:ahLst/>
            <a:cxnLst/>
            <a:rect l="l" t="t" r="r" b="b"/>
            <a:pathLst>
              <a:path w="410845">
                <a:moveTo>
                  <a:pt x="0" y="0"/>
                </a:moveTo>
                <a:lnTo>
                  <a:pt x="410362"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9" name="object 9"/>
          <p:cNvSpPr/>
          <p:nvPr/>
        </p:nvSpPr>
        <p:spPr>
          <a:xfrm>
            <a:off x="3970431" y="5360824"/>
            <a:ext cx="197615" cy="0"/>
          </a:xfrm>
          <a:custGeom>
            <a:avLst/>
            <a:gdLst/>
            <a:ahLst/>
            <a:cxnLst/>
            <a:rect l="l" t="t" r="r" b="b"/>
            <a:pathLst>
              <a:path w="410844">
                <a:moveTo>
                  <a:pt x="0" y="0"/>
                </a:moveTo>
                <a:lnTo>
                  <a:pt x="410362"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0" name="object 10"/>
          <p:cNvSpPr/>
          <p:nvPr/>
        </p:nvSpPr>
        <p:spPr>
          <a:xfrm>
            <a:off x="3575658" y="5360824"/>
            <a:ext cx="197615" cy="0"/>
          </a:xfrm>
          <a:custGeom>
            <a:avLst/>
            <a:gdLst/>
            <a:ahLst/>
            <a:cxnLst/>
            <a:rect l="l" t="t" r="r" b="b"/>
            <a:pathLst>
              <a:path w="410844">
                <a:moveTo>
                  <a:pt x="0" y="0"/>
                </a:moveTo>
                <a:lnTo>
                  <a:pt x="410362"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1" name="object 11"/>
          <p:cNvSpPr/>
          <p:nvPr/>
        </p:nvSpPr>
        <p:spPr>
          <a:xfrm>
            <a:off x="3279572" y="5360824"/>
            <a:ext cx="98960" cy="0"/>
          </a:xfrm>
          <a:custGeom>
            <a:avLst/>
            <a:gdLst/>
            <a:ahLst/>
            <a:cxnLst/>
            <a:rect l="l" t="t" r="r" b="b"/>
            <a:pathLst>
              <a:path w="205740">
                <a:moveTo>
                  <a:pt x="0" y="0"/>
                </a:moveTo>
                <a:lnTo>
                  <a:pt x="205191"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2" name="object 12"/>
          <p:cNvSpPr/>
          <p:nvPr/>
        </p:nvSpPr>
        <p:spPr>
          <a:xfrm>
            <a:off x="5944368" y="5262407"/>
            <a:ext cx="98960" cy="0"/>
          </a:xfrm>
          <a:custGeom>
            <a:avLst/>
            <a:gdLst/>
            <a:ahLst/>
            <a:cxnLst/>
            <a:rect l="l" t="t" r="r" b="b"/>
            <a:pathLst>
              <a:path w="205740">
                <a:moveTo>
                  <a:pt x="0" y="0"/>
                </a:moveTo>
                <a:lnTo>
                  <a:pt x="205183"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3" name="object 13"/>
          <p:cNvSpPr/>
          <p:nvPr/>
        </p:nvSpPr>
        <p:spPr>
          <a:xfrm>
            <a:off x="5532540" y="5262407"/>
            <a:ext cx="214720" cy="0"/>
          </a:xfrm>
          <a:custGeom>
            <a:avLst/>
            <a:gdLst/>
            <a:ahLst/>
            <a:cxnLst/>
            <a:rect l="l" t="t" r="r" b="b"/>
            <a:pathLst>
              <a:path w="446404">
                <a:moveTo>
                  <a:pt x="0" y="0"/>
                </a:moveTo>
                <a:lnTo>
                  <a:pt x="445820"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4" name="object 14"/>
          <p:cNvSpPr/>
          <p:nvPr/>
        </p:nvSpPr>
        <p:spPr>
          <a:xfrm>
            <a:off x="5137762" y="5262407"/>
            <a:ext cx="231518" cy="0"/>
          </a:xfrm>
          <a:custGeom>
            <a:avLst/>
            <a:gdLst/>
            <a:ahLst/>
            <a:cxnLst/>
            <a:rect l="l" t="t" r="r" b="b"/>
            <a:pathLst>
              <a:path w="481329">
                <a:moveTo>
                  <a:pt x="0" y="0"/>
                </a:moveTo>
                <a:lnTo>
                  <a:pt x="481228"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5" name="object 15"/>
          <p:cNvSpPr/>
          <p:nvPr/>
        </p:nvSpPr>
        <p:spPr>
          <a:xfrm>
            <a:off x="4365204" y="5262407"/>
            <a:ext cx="214720" cy="0"/>
          </a:xfrm>
          <a:custGeom>
            <a:avLst/>
            <a:gdLst/>
            <a:ahLst/>
            <a:cxnLst/>
            <a:rect l="l" t="t" r="r" b="b"/>
            <a:pathLst>
              <a:path w="446404">
                <a:moveTo>
                  <a:pt x="0" y="0"/>
                </a:moveTo>
                <a:lnTo>
                  <a:pt x="445897"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6" name="object 16"/>
          <p:cNvSpPr/>
          <p:nvPr/>
        </p:nvSpPr>
        <p:spPr>
          <a:xfrm>
            <a:off x="3970431" y="5262407"/>
            <a:ext cx="197615" cy="0"/>
          </a:xfrm>
          <a:custGeom>
            <a:avLst/>
            <a:gdLst/>
            <a:ahLst/>
            <a:cxnLst/>
            <a:rect l="l" t="t" r="r" b="b"/>
            <a:pathLst>
              <a:path w="410844">
                <a:moveTo>
                  <a:pt x="0" y="0"/>
                </a:moveTo>
                <a:lnTo>
                  <a:pt x="410362"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7" name="object 17"/>
          <p:cNvSpPr/>
          <p:nvPr/>
        </p:nvSpPr>
        <p:spPr>
          <a:xfrm>
            <a:off x="3575658" y="5262407"/>
            <a:ext cx="197615" cy="0"/>
          </a:xfrm>
          <a:custGeom>
            <a:avLst/>
            <a:gdLst/>
            <a:ahLst/>
            <a:cxnLst/>
            <a:rect l="l" t="t" r="r" b="b"/>
            <a:pathLst>
              <a:path w="410844">
                <a:moveTo>
                  <a:pt x="0" y="0"/>
                </a:moveTo>
                <a:lnTo>
                  <a:pt x="410362"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8" name="object 18"/>
          <p:cNvSpPr/>
          <p:nvPr/>
        </p:nvSpPr>
        <p:spPr>
          <a:xfrm>
            <a:off x="3279572" y="5262407"/>
            <a:ext cx="98960" cy="0"/>
          </a:xfrm>
          <a:custGeom>
            <a:avLst/>
            <a:gdLst/>
            <a:ahLst/>
            <a:cxnLst/>
            <a:rect l="l" t="t" r="r" b="b"/>
            <a:pathLst>
              <a:path w="205740">
                <a:moveTo>
                  <a:pt x="0" y="0"/>
                </a:moveTo>
                <a:lnTo>
                  <a:pt x="205191"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9" name="object 19"/>
          <p:cNvSpPr/>
          <p:nvPr/>
        </p:nvSpPr>
        <p:spPr>
          <a:xfrm>
            <a:off x="5944368" y="5163990"/>
            <a:ext cx="98960" cy="0"/>
          </a:xfrm>
          <a:custGeom>
            <a:avLst/>
            <a:gdLst/>
            <a:ahLst/>
            <a:cxnLst/>
            <a:rect l="l" t="t" r="r" b="b"/>
            <a:pathLst>
              <a:path w="205740">
                <a:moveTo>
                  <a:pt x="0" y="0"/>
                </a:moveTo>
                <a:lnTo>
                  <a:pt x="205183"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20" name="object 20"/>
          <p:cNvSpPr/>
          <p:nvPr/>
        </p:nvSpPr>
        <p:spPr>
          <a:xfrm>
            <a:off x="4363958" y="5163990"/>
            <a:ext cx="1383308" cy="0"/>
          </a:xfrm>
          <a:custGeom>
            <a:avLst/>
            <a:gdLst/>
            <a:ahLst/>
            <a:cxnLst/>
            <a:rect l="l" t="t" r="r" b="b"/>
            <a:pathLst>
              <a:path w="2875915">
                <a:moveTo>
                  <a:pt x="0" y="0"/>
                </a:moveTo>
                <a:lnTo>
                  <a:pt x="2875318"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21" name="object 21"/>
          <p:cNvSpPr/>
          <p:nvPr/>
        </p:nvSpPr>
        <p:spPr>
          <a:xfrm>
            <a:off x="3970430" y="5163990"/>
            <a:ext cx="198837" cy="0"/>
          </a:xfrm>
          <a:custGeom>
            <a:avLst/>
            <a:gdLst/>
            <a:ahLst/>
            <a:cxnLst/>
            <a:rect l="l" t="t" r="r" b="b"/>
            <a:pathLst>
              <a:path w="413385">
                <a:moveTo>
                  <a:pt x="0" y="0"/>
                </a:moveTo>
                <a:lnTo>
                  <a:pt x="413080"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22" name="object 22"/>
          <p:cNvSpPr/>
          <p:nvPr/>
        </p:nvSpPr>
        <p:spPr>
          <a:xfrm>
            <a:off x="3575658" y="5163990"/>
            <a:ext cx="197615" cy="0"/>
          </a:xfrm>
          <a:custGeom>
            <a:avLst/>
            <a:gdLst/>
            <a:ahLst/>
            <a:cxnLst/>
            <a:rect l="l" t="t" r="r" b="b"/>
            <a:pathLst>
              <a:path w="410844">
                <a:moveTo>
                  <a:pt x="0" y="0"/>
                </a:moveTo>
                <a:lnTo>
                  <a:pt x="410362"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23" name="object 23"/>
          <p:cNvSpPr/>
          <p:nvPr/>
        </p:nvSpPr>
        <p:spPr>
          <a:xfrm>
            <a:off x="3279572" y="5163990"/>
            <a:ext cx="98960" cy="0"/>
          </a:xfrm>
          <a:custGeom>
            <a:avLst/>
            <a:gdLst/>
            <a:ahLst/>
            <a:cxnLst/>
            <a:rect l="l" t="t" r="r" b="b"/>
            <a:pathLst>
              <a:path w="205740">
                <a:moveTo>
                  <a:pt x="0" y="0"/>
                </a:moveTo>
                <a:lnTo>
                  <a:pt x="205191"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24" name="object 24"/>
          <p:cNvSpPr/>
          <p:nvPr/>
        </p:nvSpPr>
        <p:spPr>
          <a:xfrm>
            <a:off x="5943054" y="5066399"/>
            <a:ext cx="100182" cy="0"/>
          </a:xfrm>
          <a:custGeom>
            <a:avLst/>
            <a:gdLst/>
            <a:ahLst/>
            <a:cxnLst/>
            <a:rect l="l" t="t" r="r" b="b"/>
            <a:pathLst>
              <a:path w="208279">
                <a:moveTo>
                  <a:pt x="0" y="0"/>
                </a:moveTo>
                <a:lnTo>
                  <a:pt x="207914"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25" name="object 25"/>
          <p:cNvSpPr/>
          <p:nvPr/>
        </p:nvSpPr>
        <p:spPr>
          <a:xfrm>
            <a:off x="3575657" y="5066399"/>
            <a:ext cx="2172854" cy="0"/>
          </a:xfrm>
          <a:custGeom>
            <a:avLst/>
            <a:gdLst/>
            <a:ahLst/>
            <a:cxnLst/>
            <a:rect l="l" t="t" r="r" b="b"/>
            <a:pathLst>
              <a:path w="4517390">
                <a:moveTo>
                  <a:pt x="0" y="0"/>
                </a:moveTo>
                <a:lnTo>
                  <a:pt x="4516780"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26" name="object 26"/>
          <p:cNvSpPr/>
          <p:nvPr/>
        </p:nvSpPr>
        <p:spPr>
          <a:xfrm>
            <a:off x="3279572" y="5066399"/>
            <a:ext cx="98960" cy="0"/>
          </a:xfrm>
          <a:custGeom>
            <a:avLst/>
            <a:gdLst/>
            <a:ahLst/>
            <a:cxnLst/>
            <a:rect l="l" t="t" r="r" b="b"/>
            <a:pathLst>
              <a:path w="205740">
                <a:moveTo>
                  <a:pt x="0" y="0"/>
                </a:moveTo>
                <a:lnTo>
                  <a:pt x="205191"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27" name="object 27"/>
          <p:cNvSpPr/>
          <p:nvPr/>
        </p:nvSpPr>
        <p:spPr>
          <a:xfrm>
            <a:off x="3969184" y="4967982"/>
            <a:ext cx="2073893" cy="0"/>
          </a:xfrm>
          <a:custGeom>
            <a:avLst/>
            <a:gdLst/>
            <a:ahLst/>
            <a:cxnLst/>
            <a:rect l="l" t="t" r="r" b="b"/>
            <a:pathLst>
              <a:path w="4311650">
                <a:moveTo>
                  <a:pt x="0" y="0"/>
                </a:moveTo>
                <a:lnTo>
                  <a:pt x="4311614"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28" name="object 28"/>
          <p:cNvSpPr/>
          <p:nvPr/>
        </p:nvSpPr>
        <p:spPr>
          <a:xfrm>
            <a:off x="3575657" y="4967982"/>
            <a:ext cx="198837" cy="0"/>
          </a:xfrm>
          <a:custGeom>
            <a:avLst/>
            <a:gdLst/>
            <a:ahLst/>
            <a:cxnLst/>
            <a:rect l="l" t="t" r="r" b="b"/>
            <a:pathLst>
              <a:path w="413385">
                <a:moveTo>
                  <a:pt x="0" y="0"/>
                </a:moveTo>
                <a:lnTo>
                  <a:pt x="413080"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29" name="object 29"/>
          <p:cNvSpPr/>
          <p:nvPr/>
        </p:nvSpPr>
        <p:spPr>
          <a:xfrm>
            <a:off x="3279572" y="4967982"/>
            <a:ext cx="98960" cy="0"/>
          </a:xfrm>
          <a:custGeom>
            <a:avLst/>
            <a:gdLst/>
            <a:ahLst/>
            <a:cxnLst/>
            <a:rect l="l" t="t" r="r" b="b"/>
            <a:pathLst>
              <a:path w="205740">
                <a:moveTo>
                  <a:pt x="0" y="0"/>
                </a:moveTo>
                <a:lnTo>
                  <a:pt x="205191"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30" name="object 30"/>
          <p:cNvSpPr/>
          <p:nvPr/>
        </p:nvSpPr>
        <p:spPr>
          <a:xfrm>
            <a:off x="3575657" y="4869559"/>
            <a:ext cx="2467598" cy="0"/>
          </a:xfrm>
          <a:custGeom>
            <a:avLst/>
            <a:gdLst/>
            <a:ahLst/>
            <a:cxnLst/>
            <a:rect l="l" t="t" r="r" b="b"/>
            <a:pathLst>
              <a:path w="5130165">
                <a:moveTo>
                  <a:pt x="0" y="0"/>
                </a:moveTo>
                <a:lnTo>
                  <a:pt x="5129761"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31" name="object 31"/>
          <p:cNvSpPr/>
          <p:nvPr/>
        </p:nvSpPr>
        <p:spPr>
          <a:xfrm>
            <a:off x="3279572" y="4869559"/>
            <a:ext cx="98960" cy="0"/>
          </a:xfrm>
          <a:custGeom>
            <a:avLst/>
            <a:gdLst/>
            <a:ahLst/>
            <a:cxnLst/>
            <a:rect l="l" t="t" r="r" b="b"/>
            <a:pathLst>
              <a:path w="205740">
                <a:moveTo>
                  <a:pt x="0" y="0"/>
                </a:moveTo>
                <a:lnTo>
                  <a:pt x="205191"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32" name="object 32"/>
          <p:cNvSpPr/>
          <p:nvPr/>
        </p:nvSpPr>
        <p:spPr>
          <a:xfrm>
            <a:off x="3279572" y="4771973"/>
            <a:ext cx="100182" cy="0"/>
          </a:xfrm>
          <a:custGeom>
            <a:avLst/>
            <a:gdLst/>
            <a:ahLst/>
            <a:cxnLst/>
            <a:rect l="l" t="t" r="r" b="b"/>
            <a:pathLst>
              <a:path w="208280">
                <a:moveTo>
                  <a:pt x="0" y="0"/>
                </a:moveTo>
                <a:lnTo>
                  <a:pt x="207909"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33" name="object 33"/>
          <p:cNvSpPr/>
          <p:nvPr/>
        </p:nvSpPr>
        <p:spPr>
          <a:xfrm>
            <a:off x="3279571" y="4673416"/>
            <a:ext cx="2763563" cy="0"/>
          </a:xfrm>
          <a:custGeom>
            <a:avLst/>
            <a:gdLst/>
            <a:ahLst/>
            <a:cxnLst/>
            <a:rect l="l" t="t" r="r" b="b"/>
            <a:pathLst>
              <a:path w="5745480">
                <a:moveTo>
                  <a:pt x="0" y="0"/>
                </a:moveTo>
                <a:lnTo>
                  <a:pt x="5745327"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34" name="object 34"/>
          <p:cNvSpPr/>
          <p:nvPr/>
        </p:nvSpPr>
        <p:spPr>
          <a:xfrm>
            <a:off x="3378269" y="4799102"/>
            <a:ext cx="197615" cy="660042"/>
          </a:xfrm>
          <a:custGeom>
            <a:avLst/>
            <a:gdLst/>
            <a:ahLst/>
            <a:cxnLst/>
            <a:rect l="l" t="t" r="r" b="b"/>
            <a:pathLst>
              <a:path w="410844" h="1372234">
                <a:moveTo>
                  <a:pt x="0" y="1371714"/>
                </a:moveTo>
                <a:lnTo>
                  <a:pt x="410375" y="1371714"/>
                </a:lnTo>
                <a:lnTo>
                  <a:pt x="410375" y="0"/>
                </a:lnTo>
                <a:lnTo>
                  <a:pt x="0" y="0"/>
                </a:lnTo>
                <a:lnTo>
                  <a:pt x="0" y="1371714"/>
                </a:lnTo>
                <a:close/>
              </a:path>
            </a:pathLst>
          </a:custGeom>
          <a:solidFill>
            <a:srgbClr val="4D81C2"/>
          </a:solidFill>
        </p:spPr>
        <p:txBody>
          <a:bodyPr wrap="square" lIns="0" tIns="0" rIns="0" bIns="0" rtlCol="0"/>
          <a:lstStyle/>
          <a:p>
            <a:pPr defTabSz="439804"/>
            <a:endParaRPr sz="865">
              <a:solidFill>
                <a:prstClr val="black"/>
              </a:solidFill>
              <a:latin typeface="Calibri"/>
            </a:endParaRPr>
          </a:p>
        </p:txBody>
      </p:sp>
      <p:sp>
        <p:nvSpPr>
          <p:cNvPr id="35" name="object 35"/>
          <p:cNvSpPr/>
          <p:nvPr/>
        </p:nvSpPr>
        <p:spPr>
          <a:xfrm>
            <a:off x="3378269" y="4799104"/>
            <a:ext cx="197615" cy="660042"/>
          </a:xfrm>
          <a:custGeom>
            <a:avLst/>
            <a:gdLst/>
            <a:ahLst/>
            <a:cxnLst/>
            <a:rect l="l" t="t" r="r" b="b"/>
            <a:pathLst>
              <a:path w="410844" h="1372234">
                <a:moveTo>
                  <a:pt x="0" y="1371714"/>
                </a:moveTo>
                <a:lnTo>
                  <a:pt x="410375" y="1371714"/>
                </a:lnTo>
                <a:lnTo>
                  <a:pt x="410375" y="0"/>
                </a:lnTo>
                <a:lnTo>
                  <a:pt x="0" y="0"/>
                </a:lnTo>
                <a:lnTo>
                  <a:pt x="0" y="1371714"/>
                </a:lnTo>
                <a:close/>
              </a:path>
            </a:pathLst>
          </a:custGeom>
          <a:ln w="28651">
            <a:solidFill>
              <a:srgbClr val="FFFFFF"/>
            </a:solidFill>
          </a:ln>
        </p:spPr>
        <p:txBody>
          <a:bodyPr wrap="square" lIns="0" tIns="0" rIns="0" bIns="0" rtlCol="0"/>
          <a:lstStyle/>
          <a:p>
            <a:pPr defTabSz="439804"/>
            <a:endParaRPr sz="865">
              <a:solidFill>
                <a:prstClr val="black"/>
              </a:solidFill>
              <a:latin typeface="Calibri"/>
            </a:endParaRPr>
          </a:p>
        </p:txBody>
      </p:sp>
      <p:sp>
        <p:nvSpPr>
          <p:cNvPr id="36" name="object 36"/>
          <p:cNvSpPr/>
          <p:nvPr/>
        </p:nvSpPr>
        <p:spPr>
          <a:xfrm>
            <a:off x="3773042" y="5072050"/>
            <a:ext cx="197615" cy="386984"/>
          </a:xfrm>
          <a:custGeom>
            <a:avLst/>
            <a:gdLst/>
            <a:ahLst/>
            <a:cxnLst/>
            <a:rect l="l" t="t" r="r" b="b"/>
            <a:pathLst>
              <a:path w="410844" h="804545">
                <a:moveTo>
                  <a:pt x="0" y="804252"/>
                </a:moveTo>
                <a:lnTo>
                  <a:pt x="410375" y="804252"/>
                </a:lnTo>
                <a:lnTo>
                  <a:pt x="410375" y="0"/>
                </a:lnTo>
                <a:lnTo>
                  <a:pt x="0" y="0"/>
                </a:lnTo>
                <a:lnTo>
                  <a:pt x="0" y="804252"/>
                </a:lnTo>
                <a:close/>
              </a:path>
            </a:pathLst>
          </a:custGeom>
          <a:solidFill>
            <a:srgbClr val="BD5556"/>
          </a:solidFill>
        </p:spPr>
        <p:txBody>
          <a:bodyPr wrap="square" lIns="0" tIns="0" rIns="0" bIns="0" rtlCol="0"/>
          <a:lstStyle/>
          <a:p>
            <a:pPr defTabSz="439804"/>
            <a:endParaRPr sz="865">
              <a:solidFill>
                <a:prstClr val="black"/>
              </a:solidFill>
              <a:latin typeface="Calibri"/>
            </a:endParaRPr>
          </a:p>
        </p:txBody>
      </p:sp>
      <p:sp>
        <p:nvSpPr>
          <p:cNvPr id="37" name="object 37"/>
          <p:cNvSpPr/>
          <p:nvPr/>
        </p:nvSpPr>
        <p:spPr>
          <a:xfrm>
            <a:off x="3773042" y="5072052"/>
            <a:ext cx="197615" cy="386984"/>
          </a:xfrm>
          <a:custGeom>
            <a:avLst/>
            <a:gdLst/>
            <a:ahLst/>
            <a:cxnLst/>
            <a:rect l="l" t="t" r="r" b="b"/>
            <a:pathLst>
              <a:path w="410844" h="804545">
                <a:moveTo>
                  <a:pt x="0" y="804252"/>
                </a:moveTo>
                <a:lnTo>
                  <a:pt x="410375" y="804252"/>
                </a:lnTo>
                <a:lnTo>
                  <a:pt x="410375" y="0"/>
                </a:lnTo>
                <a:lnTo>
                  <a:pt x="0" y="0"/>
                </a:lnTo>
                <a:lnTo>
                  <a:pt x="0" y="804252"/>
                </a:lnTo>
                <a:close/>
              </a:path>
            </a:pathLst>
          </a:custGeom>
          <a:ln w="28651">
            <a:solidFill>
              <a:srgbClr val="FFFFFF"/>
            </a:solidFill>
          </a:ln>
        </p:spPr>
        <p:txBody>
          <a:bodyPr wrap="square" lIns="0" tIns="0" rIns="0" bIns="0" rtlCol="0"/>
          <a:lstStyle/>
          <a:p>
            <a:pPr defTabSz="439804"/>
            <a:endParaRPr sz="865">
              <a:solidFill>
                <a:prstClr val="black"/>
              </a:solidFill>
              <a:latin typeface="Calibri"/>
            </a:endParaRPr>
          </a:p>
        </p:txBody>
      </p:sp>
      <p:sp>
        <p:nvSpPr>
          <p:cNvPr id="38" name="object 38"/>
          <p:cNvSpPr/>
          <p:nvPr/>
        </p:nvSpPr>
        <p:spPr>
          <a:xfrm>
            <a:off x="4167814" y="5229147"/>
            <a:ext cx="197615" cy="229991"/>
          </a:xfrm>
          <a:custGeom>
            <a:avLst/>
            <a:gdLst/>
            <a:ahLst/>
            <a:cxnLst/>
            <a:rect l="l" t="t" r="r" b="b"/>
            <a:pathLst>
              <a:path w="410845" h="478154">
                <a:moveTo>
                  <a:pt x="0" y="477646"/>
                </a:moveTo>
                <a:lnTo>
                  <a:pt x="410375" y="477646"/>
                </a:lnTo>
                <a:lnTo>
                  <a:pt x="410375" y="0"/>
                </a:lnTo>
                <a:lnTo>
                  <a:pt x="0" y="0"/>
                </a:lnTo>
                <a:lnTo>
                  <a:pt x="0" y="477646"/>
                </a:lnTo>
                <a:close/>
              </a:path>
            </a:pathLst>
          </a:custGeom>
          <a:solidFill>
            <a:srgbClr val="91BD68"/>
          </a:solidFill>
        </p:spPr>
        <p:txBody>
          <a:bodyPr wrap="square" lIns="0" tIns="0" rIns="0" bIns="0" rtlCol="0"/>
          <a:lstStyle/>
          <a:p>
            <a:pPr defTabSz="439804"/>
            <a:endParaRPr sz="865">
              <a:solidFill>
                <a:prstClr val="black"/>
              </a:solidFill>
              <a:latin typeface="Calibri"/>
            </a:endParaRPr>
          </a:p>
        </p:txBody>
      </p:sp>
      <p:sp>
        <p:nvSpPr>
          <p:cNvPr id="39" name="object 39"/>
          <p:cNvSpPr/>
          <p:nvPr/>
        </p:nvSpPr>
        <p:spPr>
          <a:xfrm>
            <a:off x="4167814" y="5229149"/>
            <a:ext cx="197615" cy="229991"/>
          </a:xfrm>
          <a:custGeom>
            <a:avLst/>
            <a:gdLst/>
            <a:ahLst/>
            <a:cxnLst/>
            <a:rect l="l" t="t" r="r" b="b"/>
            <a:pathLst>
              <a:path w="410845" h="478154">
                <a:moveTo>
                  <a:pt x="0" y="477646"/>
                </a:moveTo>
                <a:lnTo>
                  <a:pt x="410375" y="477646"/>
                </a:lnTo>
                <a:lnTo>
                  <a:pt x="410375" y="0"/>
                </a:lnTo>
                <a:lnTo>
                  <a:pt x="0" y="0"/>
                </a:lnTo>
                <a:lnTo>
                  <a:pt x="0" y="477646"/>
                </a:lnTo>
                <a:close/>
              </a:path>
            </a:pathLst>
          </a:custGeom>
          <a:ln w="28651">
            <a:solidFill>
              <a:srgbClr val="FFFFFF"/>
            </a:solidFill>
          </a:ln>
        </p:spPr>
        <p:txBody>
          <a:bodyPr wrap="square" lIns="0" tIns="0" rIns="0" bIns="0" rtlCol="0"/>
          <a:lstStyle/>
          <a:p>
            <a:pPr defTabSz="439804"/>
            <a:endParaRPr sz="865">
              <a:solidFill>
                <a:prstClr val="black"/>
              </a:solidFill>
              <a:latin typeface="Calibri"/>
            </a:endParaRPr>
          </a:p>
        </p:txBody>
      </p:sp>
      <p:sp>
        <p:nvSpPr>
          <p:cNvPr id="40" name="object 40"/>
          <p:cNvSpPr/>
          <p:nvPr/>
        </p:nvSpPr>
        <p:spPr>
          <a:xfrm>
            <a:off x="4562587" y="5293948"/>
            <a:ext cx="197615" cy="165239"/>
          </a:xfrm>
          <a:custGeom>
            <a:avLst/>
            <a:gdLst/>
            <a:ahLst/>
            <a:cxnLst/>
            <a:rect l="l" t="t" r="r" b="b"/>
            <a:pathLst>
              <a:path w="410845" h="343534">
                <a:moveTo>
                  <a:pt x="0" y="342925"/>
                </a:moveTo>
                <a:lnTo>
                  <a:pt x="410375" y="342925"/>
                </a:lnTo>
                <a:lnTo>
                  <a:pt x="410375" y="0"/>
                </a:lnTo>
                <a:lnTo>
                  <a:pt x="0" y="0"/>
                </a:lnTo>
                <a:lnTo>
                  <a:pt x="0" y="342925"/>
                </a:lnTo>
                <a:close/>
              </a:path>
            </a:pathLst>
          </a:custGeom>
          <a:solidFill>
            <a:srgbClr val="7C67AA"/>
          </a:solidFill>
        </p:spPr>
        <p:txBody>
          <a:bodyPr wrap="square" lIns="0" tIns="0" rIns="0" bIns="0" rtlCol="0"/>
          <a:lstStyle/>
          <a:p>
            <a:pPr defTabSz="439804"/>
            <a:endParaRPr sz="865">
              <a:solidFill>
                <a:prstClr val="black"/>
              </a:solidFill>
              <a:latin typeface="Calibri"/>
            </a:endParaRPr>
          </a:p>
        </p:txBody>
      </p:sp>
      <p:sp>
        <p:nvSpPr>
          <p:cNvPr id="41" name="object 41"/>
          <p:cNvSpPr/>
          <p:nvPr/>
        </p:nvSpPr>
        <p:spPr>
          <a:xfrm>
            <a:off x="4562587" y="5293950"/>
            <a:ext cx="197615" cy="165239"/>
          </a:xfrm>
          <a:custGeom>
            <a:avLst/>
            <a:gdLst/>
            <a:ahLst/>
            <a:cxnLst/>
            <a:rect l="l" t="t" r="r" b="b"/>
            <a:pathLst>
              <a:path w="410845" h="343534">
                <a:moveTo>
                  <a:pt x="0" y="342925"/>
                </a:moveTo>
                <a:lnTo>
                  <a:pt x="410375" y="342925"/>
                </a:lnTo>
                <a:lnTo>
                  <a:pt x="410375" y="0"/>
                </a:lnTo>
                <a:lnTo>
                  <a:pt x="0" y="0"/>
                </a:lnTo>
                <a:lnTo>
                  <a:pt x="0" y="342925"/>
                </a:lnTo>
                <a:close/>
              </a:path>
            </a:pathLst>
          </a:custGeom>
          <a:ln w="28651">
            <a:solidFill>
              <a:srgbClr val="FFFFFF"/>
            </a:solidFill>
          </a:ln>
        </p:spPr>
        <p:txBody>
          <a:bodyPr wrap="square" lIns="0" tIns="0" rIns="0" bIns="0" rtlCol="0"/>
          <a:lstStyle/>
          <a:p>
            <a:pPr defTabSz="439804"/>
            <a:endParaRPr sz="865">
              <a:solidFill>
                <a:prstClr val="black"/>
              </a:solidFill>
              <a:latin typeface="Calibri"/>
            </a:endParaRPr>
          </a:p>
        </p:txBody>
      </p:sp>
      <p:sp>
        <p:nvSpPr>
          <p:cNvPr id="42" name="object 42"/>
          <p:cNvSpPr/>
          <p:nvPr/>
        </p:nvSpPr>
        <p:spPr>
          <a:xfrm>
            <a:off x="4957434" y="5350885"/>
            <a:ext cx="197615" cy="108124"/>
          </a:xfrm>
          <a:custGeom>
            <a:avLst/>
            <a:gdLst/>
            <a:ahLst/>
            <a:cxnLst/>
            <a:rect l="l" t="t" r="r" b="b"/>
            <a:pathLst>
              <a:path w="410845" h="224790">
                <a:moveTo>
                  <a:pt x="0" y="224548"/>
                </a:moveTo>
                <a:lnTo>
                  <a:pt x="410375" y="224548"/>
                </a:lnTo>
                <a:lnTo>
                  <a:pt x="410375" y="0"/>
                </a:lnTo>
                <a:lnTo>
                  <a:pt x="0" y="0"/>
                </a:lnTo>
                <a:lnTo>
                  <a:pt x="0" y="224548"/>
                </a:lnTo>
                <a:close/>
              </a:path>
            </a:pathLst>
          </a:custGeom>
          <a:solidFill>
            <a:srgbClr val="43ADC8"/>
          </a:solidFill>
        </p:spPr>
        <p:txBody>
          <a:bodyPr wrap="square" lIns="0" tIns="0" rIns="0" bIns="0" rtlCol="0"/>
          <a:lstStyle/>
          <a:p>
            <a:pPr defTabSz="439804"/>
            <a:endParaRPr sz="865">
              <a:solidFill>
                <a:prstClr val="black"/>
              </a:solidFill>
              <a:latin typeface="Calibri"/>
            </a:endParaRPr>
          </a:p>
        </p:txBody>
      </p:sp>
      <p:sp>
        <p:nvSpPr>
          <p:cNvPr id="43" name="object 43"/>
          <p:cNvSpPr/>
          <p:nvPr/>
        </p:nvSpPr>
        <p:spPr>
          <a:xfrm>
            <a:off x="4957434" y="5350888"/>
            <a:ext cx="197615" cy="108124"/>
          </a:xfrm>
          <a:custGeom>
            <a:avLst/>
            <a:gdLst/>
            <a:ahLst/>
            <a:cxnLst/>
            <a:rect l="l" t="t" r="r" b="b"/>
            <a:pathLst>
              <a:path w="410845" h="224790">
                <a:moveTo>
                  <a:pt x="0" y="224548"/>
                </a:moveTo>
                <a:lnTo>
                  <a:pt x="410375" y="224548"/>
                </a:lnTo>
                <a:lnTo>
                  <a:pt x="410375" y="0"/>
                </a:lnTo>
                <a:lnTo>
                  <a:pt x="0" y="0"/>
                </a:lnTo>
                <a:lnTo>
                  <a:pt x="0" y="224548"/>
                </a:lnTo>
                <a:close/>
              </a:path>
            </a:pathLst>
          </a:custGeom>
          <a:ln w="28651">
            <a:solidFill>
              <a:srgbClr val="FFFFFF"/>
            </a:solidFill>
          </a:ln>
        </p:spPr>
        <p:txBody>
          <a:bodyPr wrap="square" lIns="0" tIns="0" rIns="0" bIns="0" rtlCol="0"/>
          <a:lstStyle/>
          <a:p>
            <a:pPr defTabSz="439804"/>
            <a:endParaRPr sz="865">
              <a:solidFill>
                <a:prstClr val="black"/>
              </a:solidFill>
              <a:latin typeface="Calibri"/>
            </a:endParaRPr>
          </a:p>
        </p:txBody>
      </p:sp>
      <p:sp>
        <p:nvSpPr>
          <p:cNvPr id="44" name="object 44"/>
          <p:cNvSpPr/>
          <p:nvPr/>
        </p:nvSpPr>
        <p:spPr>
          <a:xfrm>
            <a:off x="5352206" y="5372492"/>
            <a:ext cx="197615" cy="86438"/>
          </a:xfrm>
          <a:custGeom>
            <a:avLst/>
            <a:gdLst/>
            <a:ahLst/>
            <a:cxnLst/>
            <a:rect l="l" t="t" r="r" b="b"/>
            <a:pathLst>
              <a:path w="410845" h="179704">
                <a:moveTo>
                  <a:pt x="0" y="179628"/>
                </a:moveTo>
                <a:lnTo>
                  <a:pt x="410375" y="179628"/>
                </a:lnTo>
                <a:lnTo>
                  <a:pt x="410375" y="0"/>
                </a:lnTo>
                <a:lnTo>
                  <a:pt x="0" y="0"/>
                </a:lnTo>
                <a:lnTo>
                  <a:pt x="0" y="179628"/>
                </a:lnTo>
                <a:close/>
              </a:path>
            </a:pathLst>
          </a:custGeom>
          <a:solidFill>
            <a:srgbClr val="F79450"/>
          </a:solidFill>
        </p:spPr>
        <p:txBody>
          <a:bodyPr wrap="square" lIns="0" tIns="0" rIns="0" bIns="0" rtlCol="0"/>
          <a:lstStyle/>
          <a:p>
            <a:pPr defTabSz="439804"/>
            <a:endParaRPr sz="865">
              <a:solidFill>
                <a:prstClr val="black"/>
              </a:solidFill>
              <a:latin typeface="Calibri"/>
            </a:endParaRPr>
          </a:p>
        </p:txBody>
      </p:sp>
      <p:sp>
        <p:nvSpPr>
          <p:cNvPr id="45" name="object 45"/>
          <p:cNvSpPr/>
          <p:nvPr/>
        </p:nvSpPr>
        <p:spPr>
          <a:xfrm>
            <a:off x="5352206" y="5372494"/>
            <a:ext cx="197615" cy="86438"/>
          </a:xfrm>
          <a:custGeom>
            <a:avLst/>
            <a:gdLst/>
            <a:ahLst/>
            <a:cxnLst/>
            <a:rect l="l" t="t" r="r" b="b"/>
            <a:pathLst>
              <a:path w="410845" h="179704">
                <a:moveTo>
                  <a:pt x="0" y="179628"/>
                </a:moveTo>
                <a:lnTo>
                  <a:pt x="410375" y="179628"/>
                </a:lnTo>
                <a:lnTo>
                  <a:pt x="410375" y="0"/>
                </a:lnTo>
                <a:lnTo>
                  <a:pt x="0" y="0"/>
                </a:lnTo>
                <a:lnTo>
                  <a:pt x="0" y="179628"/>
                </a:lnTo>
                <a:close/>
              </a:path>
            </a:pathLst>
          </a:custGeom>
          <a:ln w="28651">
            <a:solidFill>
              <a:srgbClr val="FFFFFF"/>
            </a:solidFill>
          </a:ln>
        </p:spPr>
        <p:txBody>
          <a:bodyPr wrap="square" lIns="0" tIns="0" rIns="0" bIns="0" rtlCol="0"/>
          <a:lstStyle/>
          <a:p>
            <a:pPr defTabSz="439804"/>
            <a:endParaRPr sz="865">
              <a:solidFill>
                <a:prstClr val="black"/>
              </a:solidFill>
              <a:latin typeface="Calibri"/>
            </a:endParaRPr>
          </a:p>
        </p:txBody>
      </p:sp>
      <p:sp>
        <p:nvSpPr>
          <p:cNvPr id="46" name="object 46"/>
          <p:cNvSpPr/>
          <p:nvPr/>
        </p:nvSpPr>
        <p:spPr>
          <a:xfrm>
            <a:off x="5746979" y="5129001"/>
            <a:ext cx="197615" cy="330173"/>
          </a:xfrm>
          <a:custGeom>
            <a:avLst/>
            <a:gdLst/>
            <a:ahLst/>
            <a:cxnLst/>
            <a:rect l="l" t="t" r="r" b="b"/>
            <a:pathLst>
              <a:path w="410845" h="686434">
                <a:moveTo>
                  <a:pt x="0" y="685850"/>
                </a:moveTo>
                <a:lnTo>
                  <a:pt x="410375" y="685850"/>
                </a:lnTo>
                <a:lnTo>
                  <a:pt x="410375" y="0"/>
                </a:lnTo>
                <a:lnTo>
                  <a:pt x="0" y="0"/>
                </a:lnTo>
                <a:lnTo>
                  <a:pt x="0" y="685850"/>
                </a:lnTo>
                <a:close/>
              </a:path>
            </a:pathLst>
          </a:custGeom>
          <a:solidFill>
            <a:srgbClr val="34527B"/>
          </a:solidFill>
        </p:spPr>
        <p:txBody>
          <a:bodyPr wrap="square" lIns="0" tIns="0" rIns="0" bIns="0" rtlCol="0"/>
          <a:lstStyle/>
          <a:p>
            <a:pPr defTabSz="439804"/>
            <a:endParaRPr sz="865">
              <a:solidFill>
                <a:prstClr val="black"/>
              </a:solidFill>
              <a:latin typeface="Calibri"/>
            </a:endParaRPr>
          </a:p>
        </p:txBody>
      </p:sp>
      <p:sp>
        <p:nvSpPr>
          <p:cNvPr id="47" name="object 47"/>
          <p:cNvSpPr/>
          <p:nvPr/>
        </p:nvSpPr>
        <p:spPr>
          <a:xfrm>
            <a:off x="5746979" y="5129003"/>
            <a:ext cx="197615" cy="330173"/>
          </a:xfrm>
          <a:custGeom>
            <a:avLst/>
            <a:gdLst/>
            <a:ahLst/>
            <a:cxnLst/>
            <a:rect l="l" t="t" r="r" b="b"/>
            <a:pathLst>
              <a:path w="410845" h="686434">
                <a:moveTo>
                  <a:pt x="0" y="685850"/>
                </a:moveTo>
                <a:lnTo>
                  <a:pt x="410375" y="685850"/>
                </a:lnTo>
                <a:lnTo>
                  <a:pt x="410375" y="0"/>
                </a:lnTo>
                <a:lnTo>
                  <a:pt x="0" y="0"/>
                </a:lnTo>
                <a:lnTo>
                  <a:pt x="0" y="685850"/>
                </a:lnTo>
                <a:close/>
              </a:path>
            </a:pathLst>
          </a:custGeom>
          <a:ln w="28651">
            <a:solidFill>
              <a:srgbClr val="FFFFFF"/>
            </a:solidFill>
          </a:ln>
        </p:spPr>
        <p:txBody>
          <a:bodyPr wrap="square" lIns="0" tIns="0" rIns="0" bIns="0" rtlCol="0"/>
          <a:lstStyle/>
          <a:p>
            <a:pPr defTabSz="439804"/>
            <a:endParaRPr sz="865">
              <a:solidFill>
                <a:prstClr val="black"/>
              </a:solidFill>
              <a:latin typeface="Calibri"/>
            </a:endParaRPr>
          </a:p>
        </p:txBody>
      </p:sp>
      <p:sp>
        <p:nvSpPr>
          <p:cNvPr id="48" name="object 48"/>
          <p:cNvSpPr/>
          <p:nvPr/>
        </p:nvSpPr>
        <p:spPr>
          <a:xfrm>
            <a:off x="3279572" y="4673413"/>
            <a:ext cx="0" cy="785575"/>
          </a:xfrm>
          <a:custGeom>
            <a:avLst/>
            <a:gdLst/>
            <a:ahLst/>
            <a:cxnLst/>
            <a:rect l="l" t="t" r="r" b="b"/>
            <a:pathLst>
              <a:path h="1633220">
                <a:moveTo>
                  <a:pt x="0" y="1633029"/>
                </a:moveTo>
                <a:lnTo>
                  <a:pt x="0"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49" name="object 49"/>
          <p:cNvSpPr/>
          <p:nvPr/>
        </p:nvSpPr>
        <p:spPr>
          <a:xfrm>
            <a:off x="3257710" y="5458895"/>
            <a:ext cx="21992" cy="0"/>
          </a:xfrm>
          <a:custGeom>
            <a:avLst/>
            <a:gdLst/>
            <a:ahLst/>
            <a:cxnLst/>
            <a:rect l="l" t="t" r="r" b="b"/>
            <a:pathLst>
              <a:path w="45719">
                <a:moveTo>
                  <a:pt x="0" y="0"/>
                </a:moveTo>
                <a:lnTo>
                  <a:pt x="45453"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50" name="object 50"/>
          <p:cNvSpPr/>
          <p:nvPr/>
        </p:nvSpPr>
        <p:spPr>
          <a:xfrm>
            <a:off x="3257710" y="5360821"/>
            <a:ext cx="21992" cy="0"/>
          </a:xfrm>
          <a:custGeom>
            <a:avLst/>
            <a:gdLst/>
            <a:ahLst/>
            <a:cxnLst/>
            <a:rect l="l" t="t" r="r" b="b"/>
            <a:pathLst>
              <a:path w="45719">
                <a:moveTo>
                  <a:pt x="0" y="0"/>
                </a:moveTo>
                <a:lnTo>
                  <a:pt x="45453"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51" name="object 51"/>
          <p:cNvSpPr/>
          <p:nvPr/>
        </p:nvSpPr>
        <p:spPr>
          <a:xfrm>
            <a:off x="3257710" y="5262404"/>
            <a:ext cx="21992" cy="0"/>
          </a:xfrm>
          <a:custGeom>
            <a:avLst/>
            <a:gdLst/>
            <a:ahLst/>
            <a:cxnLst/>
            <a:rect l="l" t="t" r="r" b="b"/>
            <a:pathLst>
              <a:path w="45719">
                <a:moveTo>
                  <a:pt x="0" y="0"/>
                </a:moveTo>
                <a:lnTo>
                  <a:pt x="45453"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52" name="object 52"/>
          <p:cNvSpPr/>
          <p:nvPr/>
        </p:nvSpPr>
        <p:spPr>
          <a:xfrm>
            <a:off x="3257710" y="5163987"/>
            <a:ext cx="21992" cy="0"/>
          </a:xfrm>
          <a:custGeom>
            <a:avLst/>
            <a:gdLst/>
            <a:ahLst/>
            <a:cxnLst/>
            <a:rect l="l" t="t" r="r" b="b"/>
            <a:pathLst>
              <a:path w="45719">
                <a:moveTo>
                  <a:pt x="0" y="0"/>
                </a:moveTo>
                <a:lnTo>
                  <a:pt x="45453"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53" name="object 53"/>
          <p:cNvSpPr/>
          <p:nvPr/>
        </p:nvSpPr>
        <p:spPr>
          <a:xfrm>
            <a:off x="3257710" y="5066396"/>
            <a:ext cx="21992" cy="0"/>
          </a:xfrm>
          <a:custGeom>
            <a:avLst/>
            <a:gdLst/>
            <a:ahLst/>
            <a:cxnLst/>
            <a:rect l="l" t="t" r="r" b="b"/>
            <a:pathLst>
              <a:path w="45719">
                <a:moveTo>
                  <a:pt x="0" y="0"/>
                </a:moveTo>
                <a:lnTo>
                  <a:pt x="45453"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54" name="object 54"/>
          <p:cNvSpPr/>
          <p:nvPr/>
        </p:nvSpPr>
        <p:spPr>
          <a:xfrm>
            <a:off x="3257710" y="4967978"/>
            <a:ext cx="21992" cy="0"/>
          </a:xfrm>
          <a:custGeom>
            <a:avLst/>
            <a:gdLst/>
            <a:ahLst/>
            <a:cxnLst/>
            <a:rect l="l" t="t" r="r" b="b"/>
            <a:pathLst>
              <a:path w="45719">
                <a:moveTo>
                  <a:pt x="0" y="0"/>
                </a:moveTo>
                <a:lnTo>
                  <a:pt x="45453"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55" name="object 55"/>
          <p:cNvSpPr/>
          <p:nvPr/>
        </p:nvSpPr>
        <p:spPr>
          <a:xfrm>
            <a:off x="3257710" y="4869562"/>
            <a:ext cx="21992" cy="0"/>
          </a:xfrm>
          <a:custGeom>
            <a:avLst/>
            <a:gdLst/>
            <a:ahLst/>
            <a:cxnLst/>
            <a:rect l="l" t="t" r="r" b="b"/>
            <a:pathLst>
              <a:path w="45719">
                <a:moveTo>
                  <a:pt x="0" y="0"/>
                </a:moveTo>
                <a:lnTo>
                  <a:pt x="45453"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56" name="object 56"/>
          <p:cNvSpPr/>
          <p:nvPr/>
        </p:nvSpPr>
        <p:spPr>
          <a:xfrm>
            <a:off x="3257710" y="4771970"/>
            <a:ext cx="21992" cy="0"/>
          </a:xfrm>
          <a:custGeom>
            <a:avLst/>
            <a:gdLst/>
            <a:ahLst/>
            <a:cxnLst/>
            <a:rect l="l" t="t" r="r" b="b"/>
            <a:pathLst>
              <a:path w="45719">
                <a:moveTo>
                  <a:pt x="0" y="0"/>
                </a:moveTo>
                <a:lnTo>
                  <a:pt x="45453"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57" name="object 57"/>
          <p:cNvSpPr/>
          <p:nvPr/>
        </p:nvSpPr>
        <p:spPr>
          <a:xfrm>
            <a:off x="3257710" y="4673413"/>
            <a:ext cx="21992" cy="0"/>
          </a:xfrm>
          <a:custGeom>
            <a:avLst/>
            <a:gdLst/>
            <a:ahLst/>
            <a:cxnLst/>
            <a:rect l="l" t="t" r="r" b="b"/>
            <a:pathLst>
              <a:path w="45719">
                <a:moveTo>
                  <a:pt x="0" y="0"/>
                </a:moveTo>
                <a:lnTo>
                  <a:pt x="45453"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58" name="object 58"/>
          <p:cNvSpPr/>
          <p:nvPr/>
        </p:nvSpPr>
        <p:spPr>
          <a:xfrm>
            <a:off x="3279571" y="5458895"/>
            <a:ext cx="2763563" cy="0"/>
          </a:xfrm>
          <a:custGeom>
            <a:avLst/>
            <a:gdLst/>
            <a:ahLst/>
            <a:cxnLst/>
            <a:rect l="l" t="t" r="r" b="b"/>
            <a:pathLst>
              <a:path w="5745480">
                <a:moveTo>
                  <a:pt x="0" y="0"/>
                </a:moveTo>
                <a:lnTo>
                  <a:pt x="5745327"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59" name="object 59"/>
          <p:cNvSpPr/>
          <p:nvPr/>
        </p:nvSpPr>
        <p:spPr>
          <a:xfrm>
            <a:off x="3279572" y="5458895"/>
            <a:ext cx="0" cy="21992"/>
          </a:xfrm>
          <a:custGeom>
            <a:avLst/>
            <a:gdLst/>
            <a:ahLst/>
            <a:cxnLst/>
            <a:rect l="l" t="t" r="r" b="b"/>
            <a:pathLst>
              <a:path h="45720">
                <a:moveTo>
                  <a:pt x="0" y="0"/>
                </a:moveTo>
                <a:lnTo>
                  <a:pt x="0" y="45427"/>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60" name="object 60"/>
          <p:cNvSpPr/>
          <p:nvPr/>
        </p:nvSpPr>
        <p:spPr>
          <a:xfrm>
            <a:off x="3674411" y="5458895"/>
            <a:ext cx="0" cy="21992"/>
          </a:xfrm>
          <a:custGeom>
            <a:avLst/>
            <a:gdLst/>
            <a:ahLst/>
            <a:cxnLst/>
            <a:rect l="l" t="t" r="r" b="b"/>
            <a:pathLst>
              <a:path h="45720">
                <a:moveTo>
                  <a:pt x="0" y="0"/>
                </a:moveTo>
                <a:lnTo>
                  <a:pt x="0" y="45427"/>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61" name="object 61"/>
          <p:cNvSpPr/>
          <p:nvPr/>
        </p:nvSpPr>
        <p:spPr>
          <a:xfrm>
            <a:off x="4068916" y="5458895"/>
            <a:ext cx="0" cy="21992"/>
          </a:xfrm>
          <a:custGeom>
            <a:avLst/>
            <a:gdLst/>
            <a:ahLst/>
            <a:cxnLst/>
            <a:rect l="l" t="t" r="r" b="b"/>
            <a:pathLst>
              <a:path h="45720">
                <a:moveTo>
                  <a:pt x="0" y="0"/>
                </a:moveTo>
                <a:lnTo>
                  <a:pt x="0" y="45427"/>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62" name="object 62"/>
          <p:cNvSpPr/>
          <p:nvPr/>
        </p:nvSpPr>
        <p:spPr>
          <a:xfrm>
            <a:off x="4464238" y="5458895"/>
            <a:ext cx="0" cy="21992"/>
          </a:xfrm>
          <a:custGeom>
            <a:avLst/>
            <a:gdLst/>
            <a:ahLst/>
            <a:cxnLst/>
            <a:rect l="l" t="t" r="r" b="b"/>
            <a:pathLst>
              <a:path h="45720">
                <a:moveTo>
                  <a:pt x="0" y="0"/>
                </a:moveTo>
                <a:lnTo>
                  <a:pt x="0" y="45427"/>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63" name="object 63"/>
          <p:cNvSpPr/>
          <p:nvPr/>
        </p:nvSpPr>
        <p:spPr>
          <a:xfrm>
            <a:off x="4858736" y="5458895"/>
            <a:ext cx="0" cy="21992"/>
          </a:xfrm>
          <a:custGeom>
            <a:avLst/>
            <a:gdLst/>
            <a:ahLst/>
            <a:cxnLst/>
            <a:rect l="l" t="t" r="r" b="b"/>
            <a:pathLst>
              <a:path h="45720">
                <a:moveTo>
                  <a:pt x="0" y="0"/>
                </a:moveTo>
                <a:lnTo>
                  <a:pt x="0" y="45427"/>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64" name="object 64"/>
          <p:cNvSpPr/>
          <p:nvPr/>
        </p:nvSpPr>
        <p:spPr>
          <a:xfrm>
            <a:off x="5253233" y="5458895"/>
            <a:ext cx="0" cy="21992"/>
          </a:xfrm>
          <a:custGeom>
            <a:avLst/>
            <a:gdLst/>
            <a:ahLst/>
            <a:cxnLst/>
            <a:rect l="l" t="t" r="r" b="b"/>
            <a:pathLst>
              <a:path h="45720">
                <a:moveTo>
                  <a:pt x="0" y="0"/>
                </a:moveTo>
                <a:lnTo>
                  <a:pt x="0" y="45427"/>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65" name="object 65"/>
          <p:cNvSpPr/>
          <p:nvPr/>
        </p:nvSpPr>
        <p:spPr>
          <a:xfrm>
            <a:off x="5648563" y="5458895"/>
            <a:ext cx="0" cy="21992"/>
          </a:xfrm>
          <a:custGeom>
            <a:avLst/>
            <a:gdLst/>
            <a:ahLst/>
            <a:cxnLst/>
            <a:rect l="l" t="t" r="r" b="b"/>
            <a:pathLst>
              <a:path h="45720">
                <a:moveTo>
                  <a:pt x="0" y="0"/>
                </a:moveTo>
                <a:lnTo>
                  <a:pt x="0" y="45427"/>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66" name="object 66"/>
          <p:cNvSpPr/>
          <p:nvPr/>
        </p:nvSpPr>
        <p:spPr>
          <a:xfrm>
            <a:off x="6043060" y="5458895"/>
            <a:ext cx="0" cy="21992"/>
          </a:xfrm>
          <a:custGeom>
            <a:avLst/>
            <a:gdLst/>
            <a:ahLst/>
            <a:cxnLst/>
            <a:rect l="l" t="t" r="r" b="b"/>
            <a:pathLst>
              <a:path h="45720">
                <a:moveTo>
                  <a:pt x="0" y="0"/>
                </a:moveTo>
                <a:lnTo>
                  <a:pt x="0" y="45427"/>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67" name="object 67"/>
          <p:cNvSpPr txBox="1"/>
          <p:nvPr/>
        </p:nvSpPr>
        <p:spPr>
          <a:xfrm>
            <a:off x="3394696" y="4690599"/>
            <a:ext cx="2654522" cy="129587"/>
          </a:xfrm>
          <a:prstGeom prst="rect">
            <a:avLst/>
          </a:prstGeom>
        </p:spPr>
        <p:txBody>
          <a:bodyPr vert="horz" wrap="square" lIns="0" tIns="6414" rIns="0" bIns="0" rtlCol="0">
            <a:spAutoFit/>
          </a:bodyPr>
          <a:lstStyle/>
          <a:p>
            <a:pPr marL="6109" defTabSz="439804">
              <a:spcBef>
                <a:spcPts val="50"/>
              </a:spcBef>
              <a:tabLst>
                <a:tab pos="2647984" algn="l"/>
              </a:tabLst>
            </a:pPr>
            <a:r>
              <a:rPr sz="800" spc="-50" dirty="0">
                <a:solidFill>
                  <a:srgbClr val="636466"/>
                </a:solidFill>
                <a:latin typeface="Arial Black"/>
                <a:cs typeface="Arial Black"/>
              </a:rPr>
              <a:t>33,6%</a:t>
            </a:r>
            <a:r>
              <a:rPr sz="800" spc="17" dirty="0">
                <a:solidFill>
                  <a:srgbClr val="636466"/>
                </a:solidFill>
                <a:latin typeface="Arial Black"/>
                <a:cs typeface="Arial Black"/>
              </a:rPr>
              <a:t> </a:t>
            </a:r>
            <a:r>
              <a:rPr sz="800" u="sng" spc="-32" dirty="0">
                <a:solidFill>
                  <a:srgbClr val="636466"/>
                </a:solidFill>
                <a:uFill>
                  <a:solidFill>
                    <a:srgbClr val="9A9D9F"/>
                  </a:solidFill>
                </a:uFill>
                <a:latin typeface="Arial Black"/>
                <a:cs typeface="Arial Black"/>
              </a:rPr>
              <a:t> </a:t>
            </a:r>
            <a:r>
              <a:rPr sz="433" u="sng" dirty="0">
                <a:solidFill>
                  <a:srgbClr val="636466"/>
                </a:solidFill>
                <a:uFill>
                  <a:solidFill>
                    <a:srgbClr val="9A9D9F"/>
                  </a:solidFill>
                </a:uFill>
                <a:latin typeface="Arial Black"/>
                <a:cs typeface="Arial Black"/>
              </a:rPr>
              <a:t>	</a:t>
            </a:r>
            <a:endParaRPr sz="433" dirty="0">
              <a:solidFill>
                <a:prstClr val="black"/>
              </a:solidFill>
              <a:latin typeface="Arial Black"/>
              <a:cs typeface="Arial Black"/>
            </a:endParaRPr>
          </a:p>
        </p:txBody>
      </p:sp>
      <p:sp>
        <p:nvSpPr>
          <p:cNvPr id="68" name="object 68"/>
          <p:cNvSpPr txBox="1"/>
          <p:nvPr/>
        </p:nvSpPr>
        <p:spPr>
          <a:xfrm>
            <a:off x="3789535" y="4955960"/>
            <a:ext cx="279381" cy="252698"/>
          </a:xfrm>
          <a:prstGeom prst="rect">
            <a:avLst/>
          </a:prstGeom>
        </p:spPr>
        <p:txBody>
          <a:bodyPr vert="horz" wrap="square" lIns="0" tIns="6414" rIns="0" bIns="0" rtlCol="0">
            <a:spAutoFit/>
          </a:bodyPr>
          <a:lstStyle/>
          <a:p>
            <a:pPr marL="6109" defTabSz="439804">
              <a:spcBef>
                <a:spcPts val="50"/>
              </a:spcBef>
            </a:pPr>
            <a:r>
              <a:rPr sz="800" spc="-50" dirty="0">
                <a:solidFill>
                  <a:srgbClr val="636466"/>
                </a:solidFill>
                <a:latin typeface="Arial Black"/>
                <a:cs typeface="Arial Black"/>
              </a:rPr>
              <a:t>19</a:t>
            </a:r>
            <a:r>
              <a:rPr sz="800" spc="-28" dirty="0">
                <a:solidFill>
                  <a:srgbClr val="636466"/>
                </a:solidFill>
                <a:latin typeface="Arial Black"/>
                <a:cs typeface="Arial Black"/>
              </a:rPr>
              <a:t>,</a:t>
            </a:r>
            <a:r>
              <a:rPr sz="800" spc="-60" dirty="0">
                <a:solidFill>
                  <a:srgbClr val="636466"/>
                </a:solidFill>
                <a:latin typeface="Arial Black"/>
                <a:cs typeface="Arial Black"/>
              </a:rPr>
              <a:t>7%</a:t>
            </a:r>
            <a:endParaRPr sz="800" dirty="0">
              <a:solidFill>
                <a:prstClr val="black"/>
              </a:solidFill>
              <a:latin typeface="Arial Black"/>
              <a:cs typeface="Arial Black"/>
            </a:endParaRPr>
          </a:p>
        </p:txBody>
      </p:sp>
      <p:sp>
        <p:nvSpPr>
          <p:cNvPr id="69" name="object 69"/>
          <p:cNvSpPr/>
          <p:nvPr/>
        </p:nvSpPr>
        <p:spPr>
          <a:xfrm>
            <a:off x="4169121" y="5112672"/>
            <a:ext cx="194867" cy="95906"/>
          </a:xfrm>
          <a:custGeom>
            <a:avLst/>
            <a:gdLst/>
            <a:ahLst/>
            <a:cxnLst/>
            <a:rect l="l" t="t" r="r" b="b"/>
            <a:pathLst>
              <a:path w="405129" h="199390">
                <a:moveTo>
                  <a:pt x="0" y="199097"/>
                </a:moveTo>
                <a:lnTo>
                  <a:pt x="405066" y="199097"/>
                </a:lnTo>
                <a:lnTo>
                  <a:pt x="405066" y="0"/>
                </a:lnTo>
                <a:lnTo>
                  <a:pt x="0" y="0"/>
                </a:lnTo>
                <a:lnTo>
                  <a:pt x="0" y="199097"/>
                </a:lnTo>
                <a:close/>
              </a:path>
            </a:pathLst>
          </a:custGeom>
          <a:solidFill>
            <a:srgbClr val="FFFFFF"/>
          </a:solidFill>
        </p:spPr>
        <p:txBody>
          <a:bodyPr wrap="square" lIns="0" tIns="0" rIns="0" bIns="0" rtlCol="0"/>
          <a:lstStyle/>
          <a:p>
            <a:pPr defTabSz="439804"/>
            <a:endParaRPr sz="865">
              <a:solidFill>
                <a:prstClr val="black"/>
              </a:solidFill>
              <a:latin typeface="Calibri"/>
            </a:endParaRPr>
          </a:p>
        </p:txBody>
      </p:sp>
      <p:sp>
        <p:nvSpPr>
          <p:cNvPr id="70" name="object 70"/>
          <p:cNvSpPr txBox="1"/>
          <p:nvPr/>
        </p:nvSpPr>
        <p:spPr>
          <a:xfrm>
            <a:off x="4184380" y="5108438"/>
            <a:ext cx="247433" cy="252698"/>
          </a:xfrm>
          <a:prstGeom prst="rect">
            <a:avLst/>
          </a:prstGeom>
        </p:spPr>
        <p:txBody>
          <a:bodyPr vert="horz" wrap="square" lIns="0" tIns="6414" rIns="0" bIns="0" rtlCol="0">
            <a:spAutoFit/>
          </a:bodyPr>
          <a:lstStyle/>
          <a:p>
            <a:pPr marL="6109" defTabSz="439804">
              <a:spcBef>
                <a:spcPts val="50"/>
              </a:spcBef>
            </a:pPr>
            <a:r>
              <a:rPr sz="800" spc="-50" dirty="0">
                <a:solidFill>
                  <a:srgbClr val="636466"/>
                </a:solidFill>
                <a:latin typeface="Arial Black"/>
                <a:cs typeface="Arial Black"/>
              </a:rPr>
              <a:t>11</a:t>
            </a:r>
            <a:r>
              <a:rPr sz="800" spc="-28" dirty="0">
                <a:solidFill>
                  <a:srgbClr val="636466"/>
                </a:solidFill>
                <a:latin typeface="Arial Black"/>
                <a:cs typeface="Arial Black"/>
              </a:rPr>
              <a:t>,</a:t>
            </a:r>
            <a:r>
              <a:rPr sz="800" spc="-60" dirty="0">
                <a:solidFill>
                  <a:srgbClr val="636466"/>
                </a:solidFill>
                <a:latin typeface="Arial Black"/>
                <a:cs typeface="Arial Black"/>
              </a:rPr>
              <a:t>7%</a:t>
            </a:r>
            <a:endParaRPr sz="800" dirty="0">
              <a:solidFill>
                <a:prstClr val="black"/>
              </a:solidFill>
              <a:latin typeface="Arial Black"/>
              <a:cs typeface="Arial Black"/>
            </a:endParaRPr>
          </a:p>
        </p:txBody>
      </p:sp>
      <p:sp>
        <p:nvSpPr>
          <p:cNvPr id="71" name="object 71"/>
          <p:cNvSpPr txBox="1"/>
          <p:nvPr/>
        </p:nvSpPr>
        <p:spPr>
          <a:xfrm>
            <a:off x="4595073" y="5166725"/>
            <a:ext cx="536670" cy="145682"/>
          </a:xfrm>
          <a:prstGeom prst="rect">
            <a:avLst/>
          </a:prstGeom>
        </p:spPr>
        <p:txBody>
          <a:bodyPr vert="horz" wrap="square" lIns="0" tIns="6414" rIns="0" bIns="0" rtlCol="0">
            <a:spAutoFit/>
          </a:bodyPr>
          <a:lstStyle/>
          <a:p>
            <a:pPr marL="6109" defTabSz="439804">
              <a:lnSpc>
                <a:spcPts val="484"/>
              </a:lnSpc>
              <a:spcBef>
                <a:spcPts val="50"/>
              </a:spcBef>
              <a:tabLst>
                <a:tab pos="379025" algn="l"/>
              </a:tabLst>
            </a:pPr>
            <a:r>
              <a:rPr sz="800" spc="-50" dirty="0">
                <a:solidFill>
                  <a:srgbClr val="636466"/>
                </a:solidFill>
                <a:latin typeface="Arial Black"/>
                <a:cs typeface="Arial Black"/>
              </a:rPr>
              <a:t>8,4%</a:t>
            </a:r>
            <a:r>
              <a:rPr sz="800" spc="12" dirty="0">
                <a:solidFill>
                  <a:srgbClr val="636466"/>
                </a:solidFill>
                <a:latin typeface="Arial Black"/>
                <a:cs typeface="Arial Black"/>
              </a:rPr>
              <a:t> </a:t>
            </a:r>
            <a:r>
              <a:rPr sz="800" u="sng" spc="-32" dirty="0">
                <a:solidFill>
                  <a:srgbClr val="636466"/>
                </a:solidFill>
                <a:uFill>
                  <a:solidFill>
                    <a:srgbClr val="9A9D9F"/>
                  </a:solidFill>
                </a:uFill>
                <a:latin typeface="Arial Black"/>
                <a:cs typeface="Arial Black"/>
              </a:rPr>
              <a:t> </a:t>
            </a:r>
            <a:r>
              <a:rPr sz="800" u="sng" dirty="0">
                <a:solidFill>
                  <a:srgbClr val="636466"/>
                </a:solidFill>
                <a:uFill>
                  <a:solidFill>
                    <a:srgbClr val="9A9D9F"/>
                  </a:solidFill>
                </a:uFill>
                <a:latin typeface="Arial Black"/>
                <a:cs typeface="Arial Black"/>
              </a:rPr>
              <a:t>	</a:t>
            </a:r>
            <a:endParaRPr sz="800" dirty="0" smtClean="0">
              <a:solidFill>
                <a:prstClr val="black"/>
              </a:solidFill>
              <a:latin typeface="Arial Black"/>
              <a:cs typeface="Arial Black"/>
            </a:endParaRPr>
          </a:p>
          <a:p>
            <a:pPr marR="2444" algn="r" defTabSz="439804">
              <a:lnSpc>
                <a:spcPts val="484"/>
              </a:lnSpc>
            </a:pPr>
            <a:r>
              <a:rPr lang="it-IT" sz="800" spc="-55" dirty="0" smtClean="0">
                <a:solidFill>
                  <a:srgbClr val="636466"/>
                </a:solidFill>
                <a:latin typeface="Arial Black"/>
                <a:cs typeface="Arial Black"/>
              </a:rPr>
              <a:t>  </a:t>
            </a:r>
            <a:r>
              <a:rPr sz="800" spc="-55" dirty="0" smtClean="0">
                <a:solidFill>
                  <a:srgbClr val="636466"/>
                </a:solidFill>
                <a:latin typeface="Arial Black"/>
                <a:cs typeface="Arial Black"/>
              </a:rPr>
              <a:t>5</a:t>
            </a:r>
            <a:r>
              <a:rPr sz="800" spc="-32" dirty="0" smtClean="0">
                <a:solidFill>
                  <a:srgbClr val="636466"/>
                </a:solidFill>
                <a:latin typeface="Arial Black"/>
                <a:cs typeface="Arial Black"/>
              </a:rPr>
              <a:t>,</a:t>
            </a:r>
            <a:r>
              <a:rPr sz="800" spc="-60" dirty="0" smtClean="0">
                <a:solidFill>
                  <a:srgbClr val="636466"/>
                </a:solidFill>
                <a:latin typeface="Arial Black"/>
                <a:cs typeface="Arial Black"/>
              </a:rPr>
              <a:t>5%</a:t>
            </a:r>
            <a:endParaRPr sz="800" dirty="0">
              <a:solidFill>
                <a:prstClr val="black"/>
              </a:solidFill>
              <a:latin typeface="Arial Black"/>
              <a:cs typeface="Arial Black"/>
            </a:endParaRPr>
          </a:p>
        </p:txBody>
      </p:sp>
      <p:sp>
        <p:nvSpPr>
          <p:cNvPr id="72" name="object 72"/>
          <p:cNvSpPr txBox="1"/>
          <p:nvPr/>
        </p:nvSpPr>
        <p:spPr>
          <a:xfrm>
            <a:off x="5384758" y="5286077"/>
            <a:ext cx="234030" cy="252698"/>
          </a:xfrm>
          <a:prstGeom prst="rect">
            <a:avLst/>
          </a:prstGeom>
        </p:spPr>
        <p:txBody>
          <a:bodyPr vert="horz" wrap="square" lIns="0" tIns="6414" rIns="0" bIns="0" rtlCol="0">
            <a:spAutoFit/>
          </a:bodyPr>
          <a:lstStyle/>
          <a:p>
            <a:pPr marL="6109" defTabSz="439804">
              <a:spcBef>
                <a:spcPts val="50"/>
              </a:spcBef>
            </a:pPr>
            <a:r>
              <a:rPr sz="800" spc="-55" dirty="0">
                <a:solidFill>
                  <a:srgbClr val="636466"/>
                </a:solidFill>
                <a:latin typeface="Arial Black"/>
                <a:cs typeface="Arial Black"/>
              </a:rPr>
              <a:t>4</a:t>
            </a:r>
            <a:r>
              <a:rPr sz="800" spc="-32" dirty="0">
                <a:solidFill>
                  <a:srgbClr val="636466"/>
                </a:solidFill>
                <a:latin typeface="Arial Black"/>
                <a:cs typeface="Arial Black"/>
              </a:rPr>
              <a:t>,</a:t>
            </a:r>
            <a:r>
              <a:rPr sz="800" spc="-60" dirty="0">
                <a:solidFill>
                  <a:srgbClr val="636466"/>
                </a:solidFill>
                <a:latin typeface="Arial Black"/>
                <a:cs typeface="Arial Black"/>
              </a:rPr>
              <a:t>4%</a:t>
            </a:r>
            <a:endParaRPr sz="800" dirty="0">
              <a:solidFill>
                <a:prstClr val="black"/>
              </a:solidFill>
              <a:latin typeface="Arial Black"/>
              <a:cs typeface="Arial Black"/>
            </a:endParaRPr>
          </a:p>
        </p:txBody>
      </p:sp>
      <p:sp>
        <p:nvSpPr>
          <p:cNvPr id="73" name="object 73"/>
          <p:cNvSpPr/>
          <p:nvPr/>
        </p:nvSpPr>
        <p:spPr>
          <a:xfrm>
            <a:off x="5748218" y="5012533"/>
            <a:ext cx="194867" cy="95906"/>
          </a:xfrm>
          <a:custGeom>
            <a:avLst/>
            <a:gdLst/>
            <a:ahLst/>
            <a:cxnLst/>
            <a:rect l="l" t="t" r="r" b="b"/>
            <a:pathLst>
              <a:path w="405129" h="199390">
                <a:moveTo>
                  <a:pt x="0" y="199097"/>
                </a:moveTo>
                <a:lnTo>
                  <a:pt x="405066" y="199097"/>
                </a:lnTo>
                <a:lnTo>
                  <a:pt x="405066" y="0"/>
                </a:lnTo>
                <a:lnTo>
                  <a:pt x="0" y="0"/>
                </a:lnTo>
                <a:lnTo>
                  <a:pt x="0" y="199097"/>
                </a:lnTo>
                <a:close/>
              </a:path>
            </a:pathLst>
          </a:custGeom>
          <a:solidFill>
            <a:srgbClr val="FFFFFF"/>
          </a:solidFill>
        </p:spPr>
        <p:txBody>
          <a:bodyPr wrap="square" lIns="0" tIns="0" rIns="0" bIns="0" rtlCol="0"/>
          <a:lstStyle/>
          <a:p>
            <a:pPr defTabSz="439804"/>
            <a:endParaRPr sz="865">
              <a:solidFill>
                <a:prstClr val="black"/>
              </a:solidFill>
              <a:latin typeface="Calibri"/>
            </a:endParaRPr>
          </a:p>
        </p:txBody>
      </p:sp>
      <p:sp>
        <p:nvSpPr>
          <p:cNvPr id="74" name="object 74"/>
          <p:cNvSpPr txBox="1"/>
          <p:nvPr/>
        </p:nvSpPr>
        <p:spPr>
          <a:xfrm>
            <a:off x="5763888" y="4971655"/>
            <a:ext cx="274348" cy="252698"/>
          </a:xfrm>
          <a:prstGeom prst="rect">
            <a:avLst/>
          </a:prstGeom>
        </p:spPr>
        <p:txBody>
          <a:bodyPr vert="horz" wrap="square" lIns="0" tIns="6414" rIns="0" bIns="0" rtlCol="0">
            <a:spAutoFit/>
          </a:bodyPr>
          <a:lstStyle/>
          <a:p>
            <a:pPr marL="6109" defTabSz="439804">
              <a:spcBef>
                <a:spcPts val="50"/>
              </a:spcBef>
            </a:pPr>
            <a:r>
              <a:rPr sz="800" spc="-50" dirty="0">
                <a:solidFill>
                  <a:srgbClr val="636466"/>
                </a:solidFill>
                <a:latin typeface="Arial Black"/>
                <a:cs typeface="Arial Black"/>
              </a:rPr>
              <a:t>16</a:t>
            </a:r>
            <a:r>
              <a:rPr sz="800" spc="-28" dirty="0">
                <a:solidFill>
                  <a:srgbClr val="636466"/>
                </a:solidFill>
                <a:latin typeface="Arial Black"/>
                <a:cs typeface="Arial Black"/>
              </a:rPr>
              <a:t>,</a:t>
            </a:r>
            <a:r>
              <a:rPr sz="800" spc="-60" dirty="0">
                <a:solidFill>
                  <a:srgbClr val="636466"/>
                </a:solidFill>
                <a:latin typeface="Arial Black"/>
                <a:cs typeface="Arial Black"/>
              </a:rPr>
              <a:t>8%</a:t>
            </a:r>
            <a:endParaRPr sz="800" dirty="0">
              <a:solidFill>
                <a:prstClr val="black"/>
              </a:solidFill>
              <a:latin typeface="Arial Black"/>
              <a:cs typeface="Arial Black"/>
            </a:endParaRPr>
          </a:p>
        </p:txBody>
      </p:sp>
      <p:sp>
        <p:nvSpPr>
          <p:cNvPr id="75" name="object 75"/>
          <p:cNvSpPr txBox="1"/>
          <p:nvPr/>
        </p:nvSpPr>
        <p:spPr>
          <a:xfrm>
            <a:off x="3038462" y="4602775"/>
            <a:ext cx="183566" cy="858925"/>
          </a:xfrm>
          <a:prstGeom prst="rect">
            <a:avLst/>
          </a:prstGeom>
        </p:spPr>
        <p:txBody>
          <a:bodyPr vert="horz" wrap="square" lIns="0" tIns="23213" rIns="0" bIns="0" rtlCol="0">
            <a:spAutoFit/>
          </a:bodyPr>
          <a:lstStyle/>
          <a:p>
            <a:pPr algn="ctr" defTabSz="439804">
              <a:spcBef>
                <a:spcPts val="183"/>
              </a:spcBef>
            </a:pPr>
            <a:r>
              <a:rPr sz="529" spc="-22" dirty="0">
                <a:solidFill>
                  <a:srgbClr val="231F20"/>
                </a:solidFill>
                <a:latin typeface="Arial"/>
                <a:cs typeface="Arial"/>
              </a:rPr>
              <a:t>4</a:t>
            </a:r>
            <a:r>
              <a:rPr sz="529" spc="-17" dirty="0">
                <a:solidFill>
                  <a:srgbClr val="231F20"/>
                </a:solidFill>
                <a:latin typeface="Arial"/>
                <a:cs typeface="Arial"/>
              </a:rPr>
              <a:t>0</a:t>
            </a:r>
            <a:r>
              <a:rPr sz="529" spc="-20" dirty="0">
                <a:solidFill>
                  <a:srgbClr val="231F20"/>
                </a:solidFill>
                <a:latin typeface="Arial"/>
                <a:cs typeface="Arial"/>
              </a:rPr>
              <a:t>,</a:t>
            </a:r>
            <a:r>
              <a:rPr sz="529" spc="-17" dirty="0">
                <a:solidFill>
                  <a:srgbClr val="231F20"/>
                </a:solidFill>
                <a:latin typeface="Arial"/>
                <a:cs typeface="Arial"/>
              </a:rPr>
              <a:t>0</a:t>
            </a:r>
            <a:r>
              <a:rPr sz="529" spc="-84" dirty="0">
                <a:solidFill>
                  <a:srgbClr val="231F20"/>
                </a:solidFill>
                <a:latin typeface="Arial"/>
                <a:cs typeface="Arial"/>
              </a:rPr>
              <a:t>%</a:t>
            </a:r>
            <a:endParaRPr sz="529">
              <a:solidFill>
                <a:prstClr val="black"/>
              </a:solidFill>
              <a:latin typeface="Arial"/>
              <a:cs typeface="Arial"/>
            </a:endParaRPr>
          </a:p>
          <a:p>
            <a:pPr algn="ctr" defTabSz="439804">
              <a:spcBef>
                <a:spcPts val="137"/>
              </a:spcBef>
            </a:pPr>
            <a:r>
              <a:rPr sz="529" spc="-22" dirty="0">
                <a:solidFill>
                  <a:srgbClr val="231F20"/>
                </a:solidFill>
                <a:latin typeface="Arial"/>
                <a:cs typeface="Arial"/>
              </a:rPr>
              <a:t>3</a:t>
            </a:r>
            <a:r>
              <a:rPr sz="529" spc="-17" dirty="0">
                <a:solidFill>
                  <a:srgbClr val="231F20"/>
                </a:solidFill>
                <a:latin typeface="Arial"/>
                <a:cs typeface="Arial"/>
              </a:rPr>
              <a:t>5</a:t>
            </a:r>
            <a:r>
              <a:rPr sz="529" spc="-20" dirty="0">
                <a:solidFill>
                  <a:srgbClr val="231F20"/>
                </a:solidFill>
                <a:latin typeface="Arial"/>
                <a:cs typeface="Arial"/>
              </a:rPr>
              <a:t>,</a:t>
            </a:r>
            <a:r>
              <a:rPr sz="529" spc="-17" dirty="0">
                <a:solidFill>
                  <a:srgbClr val="231F20"/>
                </a:solidFill>
                <a:latin typeface="Arial"/>
                <a:cs typeface="Arial"/>
              </a:rPr>
              <a:t>0</a:t>
            </a:r>
            <a:r>
              <a:rPr sz="529" spc="-84" dirty="0">
                <a:solidFill>
                  <a:srgbClr val="231F20"/>
                </a:solidFill>
                <a:latin typeface="Arial"/>
                <a:cs typeface="Arial"/>
              </a:rPr>
              <a:t>%</a:t>
            </a:r>
            <a:endParaRPr sz="529">
              <a:solidFill>
                <a:prstClr val="black"/>
              </a:solidFill>
              <a:latin typeface="Arial"/>
              <a:cs typeface="Arial"/>
            </a:endParaRPr>
          </a:p>
          <a:p>
            <a:pPr algn="ctr" defTabSz="439804">
              <a:spcBef>
                <a:spcPts val="140"/>
              </a:spcBef>
            </a:pPr>
            <a:r>
              <a:rPr sz="529" spc="-22" dirty="0">
                <a:solidFill>
                  <a:srgbClr val="231F20"/>
                </a:solidFill>
                <a:latin typeface="Arial"/>
                <a:cs typeface="Arial"/>
              </a:rPr>
              <a:t>3</a:t>
            </a:r>
            <a:r>
              <a:rPr sz="529" spc="-17" dirty="0">
                <a:solidFill>
                  <a:srgbClr val="231F20"/>
                </a:solidFill>
                <a:latin typeface="Arial"/>
                <a:cs typeface="Arial"/>
              </a:rPr>
              <a:t>0</a:t>
            </a:r>
            <a:r>
              <a:rPr sz="529" spc="-20" dirty="0">
                <a:solidFill>
                  <a:srgbClr val="231F20"/>
                </a:solidFill>
                <a:latin typeface="Arial"/>
                <a:cs typeface="Arial"/>
              </a:rPr>
              <a:t>,</a:t>
            </a:r>
            <a:r>
              <a:rPr sz="529" spc="-17" dirty="0">
                <a:solidFill>
                  <a:srgbClr val="231F20"/>
                </a:solidFill>
                <a:latin typeface="Arial"/>
                <a:cs typeface="Arial"/>
              </a:rPr>
              <a:t>0</a:t>
            </a:r>
            <a:r>
              <a:rPr sz="529" spc="-84" dirty="0">
                <a:solidFill>
                  <a:srgbClr val="231F20"/>
                </a:solidFill>
                <a:latin typeface="Arial"/>
                <a:cs typeface="Arial"/>
              </a:rPr>
              <a:t>%</a:t>
            </a:r>
            <a:endParaRPr sz="529">
              <a:solidFill>
                <a:prstClr val="black"/>
              </a:solidFill>
              <a:latin typeface="Arial"/>
              <a:cs typeface="Arial"/>
            </a:endParaRPr>
          </a:p>
          <a:p>
            <a:pPr algn="ctr" defTabSz="439804">
              <a:spcBef>
                <a:spcPts val="140"/>
              </a:spcBef>
            </a:pPr>
            <a:r>
              <a:rPr sz="529" spc="-22" dirty="0">
                <a:solidFill>
                  <a:srgbClr val="231F20"/>
                </a:solidFill>
                <a:latin typeface="Arial"/>
                <a:cs typeface="Arial"/>
              </a:rPr>
              <a:t>2</a:t>
            </a:r>
            <a:r>
              <a:rPr sz="529" spc="-17" dirty="0">
                <a:solidFill>
                  <a:srgbClr val="231F20"/>
                </a:solidFill>
                <a:latin typeface="Arial"/>
                <a:cs typeface="Arial"/>
              </a:rPr>
              <a:t>5</a:t>
            </a:r>
            <a:r>
              <a:rPr sz="529" spc="-20" dirty="0">
                <a:solidFill>
                  <a:srgbClr val="231F20"/>
                </a:solidFill>
                <a:latin typeface="Arial"/>
                <a:cs typeface="Arial"/>
              </a:rPr>
              <a:t>,</a:t>
            </a:r>
            <a:r>
              <a:rPr sz="529" spc="-17" dirty="0">
                <a:solidFill>
                  <a:srgbClr val="231F20"/>
                </a:solidFill>
                <a:latin typeface="Arial"/>
                <a:cs typeface="Arial"/>
              </a:rPr>
              <a:t>0</a:t>
            </a:r>
            <a:r>
              <a:rPr sz="529" spc="-84" dirty="0">
                <a:solidFill>
                  <a:srgbClr val="231F20"/>
                </a:solidFill>
                <a:latin typeface="Arial"/>
                <a:cs typeface="Arial"/>
              </a:rPr>
              <a:t>%</a:t>
            </a:r>
            <a:endParaRPr sz="529">
              <a:solidFill>
                <a:prstClr val="black"/>
              </a:solidFill>
              <a:latin typeface="Arial"/>
              <a:cs typeface="Arial"/>
            </a:endParaRPr>
          </a:p>
          <a:p>
            <a:pPr algn="ctr" defTabSz="439804">
              <a:spcBef>
                <a:spcPts val="137"/>
              </a:spcBef>
            </a:pPr>
            <a:r>
              <a:rPr sz="529" spc="-22" dirty="0">
                <a:solidFill>
                  <a:srgbClr val="231F20"/>
                </a:solidFill>
                <a:latin typeface="Arial"/>
                <a:cs typeface="Arial"/>
              </a:rPr>
              <a:t>2</a:t>
            </a:r>
            <a:r>
              <a:rPr sz="529" spc="-17" dirty="0">
                <a:solidFill>
                  <a:srgbClr val="231F20"/>
                </a:solidFill>
                <a:latin typeface="Arial"/>
                <a:cs typeface="Arial"/>
              </a:rPr>
              <a:t>0</a:t>
            </a:r>
            <a:r>
              <a:rPr sz="529" spc="-20" dirty="0">
                <a:solidFill>
                  <a:srgbClr val="231F20"/>
                </a:solidFill>
                <a:latin typeface="Arial"/>
                <a:cs typeface="Arial"/>
              </a:rPr>
              <a:t>,</a:t>
            </a:r>
            <a:r>
              <a:rPr sz="529" spc="-17" dirty="0">
                <a:solidFill>
                  <a:srgbClr val="231F20"/>
                </a:solidFill>
                <a:latin typeface="Arial"/>
                <a:cs typeface="Arial"/>
              </a:rPr>
              <a:t>0</a:t>
            </a:r>
            <a:r>
              <a:rPr sz="529" spc="-84" dirty="0">
                <a:solidFill>
                  <a:srgbClr val="231F20"/>
                </a:solidFill>
                <a:latin typeface="Arial"/>
                <a:cs typeface="Arial"/>
              </a:rPr>
              <a:t>%</a:t>
            </a:r>
            <a:endParaRPr sz="529">
              <a:solidFill>
                <a:prstClr val="black"/>
              </a:solidFill>
              <a:latin typeface="Arial"/>
              <a:cs typeface="Arial"/>
            </a:endParaRPr>
          </a:p>
          <a:p>
            <a:pPr algn="ctr" defTabSz="439804">
              <a:spcBef>
                <a:spcPts val="140"/>
              </a:spcBef>
            </a:pPr>
            <a:r>
              <a:rPr sz="529" spc="-22" dirty="0">
                <a:solidFill>
                  <a:srgbClr val="231F20"/>
                </a:solidFill>
                <a:latin typeface="Arial"/>
                <a:cs typeface="Arial"/>
              </a:rPr>
              <a:t>1</a:t>
            </a:r>
            <a:r>
              <a:rPr sz="529" spc="-17" dirty="0">
                <a:solidFill>
                  <a:srgbClr val="231F20"/>
                </a:solidFill>
                <a:latin typeface="Arial"/>
                <a:cs typeface="Arial"/>
              </a:rPr>
              <a:t>5</a:t>
            </a:r>
            <a:r>
              <a:rPr sz="529" spc="-20" dirty="0">
                <a:solidFill>
                  <a:srgbClr val="231F20"/>
                </a:solidFill>
                <a:latin typeface="Arial"/>
                <a:cs typeface="Arial"/>
              </a:rPr>
              <a:t>,</a:t>
            </a:r>
            <a:r>
              <a:rPr sz="529" spc="-17" dirty="0">
                <a:solidFill>
                  <a:srgbClr val="231F20"/>
                </a:solidFill>
                <a:latin typeface="Arial"/>
                <a:cs typeface="Arial"/>
              </a:rPr>
              <a:t>0</a:t>
            </a:r>
            <a:r>
              <a:rPr sz="529" spc="-84" dirty="0">
                <a:solidFill>
                  <a:srgbClr val="231F20"/>
                </a:solidFill>
                <a:latin typeface="Arial"/>
                <a:cs typeface="Arial"/>
              </a:rPr>
              <a:t>%</a:t>
            </a:r>
            <a:endParaRPr sz="529">
              <a:solidFill>
                <a:prstClr val="black"/>
              </a:solidFill>
              <a:latin typeface="Arial"/>
              <a:cs typeface="Arial"/>
            </a:endParaRPr>
          </a:p>
          <a:p>
            <a:pPr algn="ctr" defTabSz="439804">
              <a:spcBef>
                <a:spcPts val="137"/>
              </a:spcBef>
            </a:pPr>
            <a:r>
              <a:rPr sz="529" spc="-22" dirty="0">
                <a:solidFill>
                  <a:srgbClr val="231F20"/>
                </a:solidFill>
                <a:latin typeface="Arial"/>
                <a:cs typeface="Arial"/>
              </a:rPr>
              <a:t>1</a:t>
            </a:r>
            <a:r>
              <a:rPr sz="529" spc="-17" dirty="0">
                <a:solidFill>
                  <a:srgbClr val="231F20"/>
                </a:solidFill>
                <a:latin typeface="Arial"/>
                <a:cs typeface="Arial"/>
              </a:rPr>
              <a:t>0</a:t>
            </a:r>
            <a:r>
              <a:rPr sz="529" spc="-20" dirty="0">
                <a:solidFill>
                  <a:srgbClr val="231F20"/>
                </a:solidFill>
                <a:latin typeface="Arial"/>
                <a:cs typeface="Arial"/>
              </a:rPr>
              <a:t>,</a:t>
            </a:r>
            <a:r>
              <a:rPr sz="529" spc="-17" dirty="0">
                <a:solidFill>
                  <a:srgbClr val="231F20"/>
                </a:solidFill>
                <a:latin typeface="Arial"/>
                <a:cs typeface="Arial"/>
              </a:rPr>
              <a:t>0</a:t>
            </a:r>
            <a:r>
              <a:rPr sz="529" spc="-84" dirty="0">
                <a:solidFill>
                  <a:srgbClr val="231F20"/>
                </a:solidFill>
                <a:latin typeface="Arial"/>
                <a:cs typeface="Arial"/>
              </a:rPr>
              <a:t>%</a:t>
            </a:r>
            <a:endParaRPr sz="529">
              <a:solidFill>
                <a:prstClr val="black"/>
              </a:solidFill>
              <a:latin typeface="Arial"/>
              <a:cs typeface="Arial"/>
            </a:endParaRPr>
          </a:p>
          <a:p>
            <a:pPr marL="34207" algn="ctr" defTabSz="439804">
              <a:spcBef>
                <a:spcPts val="137"/>
              </a:spcBef>
            </a:pPr>
            <a:r>
              <a:rPr sz="529" spc="-36" dirty="0">
                <a:solidFill>
                  <a:srgbClr val="231F20"/>
                </a:solidFill>
                <a:latin typeface="Arial"/>
                <a:cs typeface="Arial"/>
              </a:rPr>
              <a:t>5,0%</a:t>
            </a:r>
            <a:endParaRPr sz="529">
              <a:solidFill>
                <a:prstClr val="black"/>
              </a:solidFill>
              <a:latin typeface="Arial"/>
              <a:cs typeface="Arial"/>
            </a:endParaRPr>
          </a:p>
          <a:p>
            <a:pPr marL="34207" algn="ctr" defTabSz="439804">
              <a:spcBef>
                <a:spcPts val="140"/>
              </a:spcBef>
            </a:pPr>
            <a:r>
              <a:rPr sz="529" spc="-36" dirty="0">
                <a:solidFill>
                  <a:srgbClr val="231F20"/>
                </a:solidFill>
                <a:latin typeface="Arial"/>
                <a:cs typeface="Arial"/>
              </a:rPr>
              <a:t>0,0%</a:t>
            </a:r>
            <a:endParaRPr sz="529">
              <a:solidFill>
                <a:prstClr val="black"/>
              </a:solidFill>
              <a:latin typeface="Arial"/>
              <a:cs typeface="Arial"/>
            </a:endParaRPr>
          </a:p>
        </p:txBody>
      </p:sp>
      <p:sp>
        <p:nvSpPr>
          <p:cNvPr id="76" name="object 76"/>
          <p:cNvSpPr txBox="1"/>
          <p:nvPr/>
        </p:nvSpPr>
        <p:spPr>
          <a:xfrm>
            <a:off x="4972516" y="5493642"/>
            <a:ext cx="266825" cy="134360"/>
          </a:xfrm>
          <a:prstGeom prst="rect">
            <a:avLst/>
          </a:prstGeom>
        </p:spPr>
        <p:txBody>
          <a:bodyPr vert="horz" wrap="square" lIns="0" tIns="7331" rIns="0" bIns="0" rtlCol="0">
            <a:spAutoFit/>
          </a:bodyPr>
          <a:lstStyle/>
          <a:p>
            <a:pPr marL="6109" defTabSz="439804">
              <a:spcBef>
                <a:spcPts val="58"/>
              </a:spcBef>
            </a:pPr>
            <a:r>
              <a:rPr sz="825" spc="-74" dirty="0">
                <a:solidFill>
                  <a:srgbClr val="231F20"/>
                </a:solidFill>
                <a:latin typeface="Arial"/>
                <a:cs typeface="Arial"/>
              </a:rPr>
              <a:t>P</a:t>
            </a:r>
            <a:r>
              <a:rPr sz="825" spc="5" dirty="0">
                <a:solidFill>
                  <a:srgbClr val="231F20"/>
                </a:solidFill>
                <a:latin typeface="Arial"/>
                <a:cs typeface="Arial"/>
              </a:rPr>
              <a:t>i</a:t>
            </a:r>
            <a:r>
              <a:rPr sz="825" spc="-24" dirty="0">
                <a:solidFill>
                  <a:srgbClr val="231F20"/>
                </a:solidFill>
                <a:latin typeface="Arial"/>
                <a:cs typeface="Arial"/>
              </a:rPr>
              <a:t>ede</a:t>
            </a:r>
            <a:endParaRPr sz="825" dirty="0">
              <a:solidFill>
                <a:prstClr val="black"/>
              </a:solidFill>
              <a:latin typeface="Arial"/>
              <a:cs typeface="Arial"/>
            </a:endParaRPr>
          </a:p>
        </p:txBody>
      </p:sp>
      <p:sp>
        <p:nvSpPr>
          <p:cNvPr id="77" name="object 77"/>
          <p:cNvSpPr txBox="1"/>
          <p:nvPr/>
        </p:nvSpPr>
        <p:spPr>
          <a:xfrm>
            <a:off x="5359601" y="5468833"/>
            <a:ext cx="361715" cy="134360"/>
          </a:xfrm>
          <a:prstGeom prst="rect">
            <a:avLst/>
          </a:prstGeom>
        </p:spPr>
        <p:txBody>
          <a:bodyPr vert="horz" wrap="square" lIns="0" tIns="7331" rIns="0" bIns="0" rtlCol="0">
            <a:spAutoFit/>
          </a:bodyPr>
          <a:lstStyle/>
          <a:p>
            <a:pPr marL="6109" defTabSz="439804">
              <a:spcBef>
                <a:spcPts val="58"/>
              </a:spcBef>
            </a:pPr>
            <a:r>
              <a:rPr sz="825" spc="-50" dirty="0">
                <a:solidFill>
                  <a:srgbClr val="231F20"/>
                </a:solidFill>
                <a:latin typeface="Arial"/>
                <a:cs typeface="Arial"/>
              </a:rPr>
              <a:t>Fac</a:t>
            </a:r>
            <a:r>
              <a:rPr sz="825" spc="-38" dirty="0">
                <a:solidFill>
                  <a:srgbClr val="231F20"/>
                </a:solidFill>
                <a:latin typeface="Arial"/>
                <a:cs typeface="Arial"/>
              </a:rPr>
              <a:t>c</a:t>
            </a:r>
            <a:r>
              <a:rPr sz="825" spc="5" dirty="0">
                <a:solidFill>
                  <a:srgbClr val="231F20"/>
                </a:solidFill>
                <a:latin typeface="Arial"/>
                <a:cs typeface="Arial"/>
              </a:rPr>
              <a:t>i</a:t>
            </a:r>
            <a:r>
              <a:rPr sz="825" spc="-36" dirty="0">
                <a:solidFill>
                  <a:srgbClr val="231F20"/>
                </a:solidFill>
                <a:latin typeface="Arial"/>
                <a:cs typeface="Arial"/>
              </a:rPr>
              <a:t>a</a:t>
            </a:r>
            <a:endParaRPr sz="825" dirty="0">
              <a:solidFill>
                <a:prstClr val="black"/>
              </a:solidFill>
              <a:latin typeface="Arial"/>
              <a:cs typeface="Arial"/>
            </a:endParaRPr>
          </a:p>
        </p:txBody>
      </p:sp>
      <p:sp>
        <p:nvSpPr>
          <p:cNvPr id="78" name="object 78"/>
          <p:cNvSpPr txBox="1"/>
          <p:nvPr/>
        </p:nvSpPr>
        <p:spPr>
          <a:xfrm>
            <a:off x="5707423" y="5484007"/>
            <a:ext cx="427281" cy="134360"/>
          </a:xfrm>
          <a:prstGeom prst="rect">
            <a:avLst/>
          </a:prstGeom>
        </p:spPr>
        <p:txBody>
          <a:bodyPr vert="horz" wrap="square" lIns="0" tIns="7331" rIns="0" bIns="0" rtlCol="0">
            <a:spAutoFit/>
          </a:bodyPr>
          <a:lstStyle/>
          <a:p>
            <a:pPr marL="6109" defTabSz="439804">
              <a:spcBef>
                <a:spcPts val="58"/>
              </a:spcBef>
            </a:pPr>
            <a:r>
              <a:rPr sz="825" spc="-5" dirty="0">
                <a:solidFill>
                  <a:srgbClr val="231F20"/>
                </a:solidFill>
                <a:latin typeface="Arial"/>
                <a:cs typeface="Arial"/>
              </a:rPr>
              <a:t>Altre</a:t>
            </a:r>
            <a:r>
              <a:rPr sz="825" spc="-44" dirty="0">
                <a:solidFill>
                  <a:srgbClr val="231F20"/>
                </a:solidFill>
                <a:latin typeface="Arial"/>
                <a:cs typeface="Arial"/>
              </a:rPr>
              <a:t> </a:t>
            </a:r>
            <a:r>
              <a:rPr sz="825" spc="-24" dirty="0">
                <a:solidFill>
                  <a:srgbClr val="231F20"/>
                </a:solidFill>
                <a:latin typeface="Arial"/>
                <a:cs typeface="Arial"/>
              </a:rPr>
              <a:t>sedi</a:t>
            </a:r>
            <a:endParaRPr sz="825" dirty="0">
              <a:solidFill>
                <a:prstClr val="black"/>
              </a:solidFill>
              <a:latin typeface="Arial"/>
              <a:cs typeface="Arial"/>
            </a:endParaRPr>
          </a:p>
        </p:txBody>
      </p:sp>
      <p:sp>
        <p:nvSpPr>
          <p:cNvPr id="79" name="object 79"/>
          <p:cNvSpPr txBox="1"/>
          <p:nvPr/>
        </p:nvSpPr>
        <p:spPr>
          <a:xfrm>
            <a:off x="3487021" y="4171527"/>
            <a:ext cx="2357855" cy="357675"/>
          </a:xfrm>
          <a:prstGeom prst="rect">
            <a:avLst/>
          </a:prstGeom>
        </p:spPr>
        <p:txBody>
          <a:bodyPr vert="horz" wrap="square" lIns="0" tIns="6109" rIns="0" bIns="0" rtlCol="0">
            <a:spAutoFit/>
          </a:bodyPr>
          <a:lstStyle/>
          <a:p>
            <a:pPr marL="6109" marR="2444" indent="207380" defTabSz="439804">
              <a:lnSpc>
                <a:spcPct val="112799"/>
              </a:lnSpc>
              <a:spcBef>
                <a:spcPts val="48"/>
              </a:spcBef>
            </a:pPr>
            <a:r>
              <a:rPr sz="675" spc="-82" dirty="0">
                <a:solidFill>
                  <a:srgbClr val="77787B"/>
                </a:solidFill>
                <a:latin typeface="Arial Black"/>
                <a:cs typeface="Arial Black"/>
              </a:rPr>
              <a:t>STUDENTI </a:t>
            </a:r>
            <a:r>
              <a:rPr sz="675" spc="-84" dirty="0">
                <a:solidFill>
                  <a:srgbClr val="77787B"/>
                </a:solidFill>
                <a:latin typeface="Arial Black"/>
                <a:cs typeface="Arial Black"/>
              </a:rPr>
              <a:t>DELLE SCUOLE </a:t>
            </a:r>
            <a:r>
              <a:rPr sz="675" spc="-80" dirty="0">
                <a:solidFill>
                  <a:srgbClr val="77787B"/>
                </a:solidFill>
                <a:latin typeface="Arial Black"/>
                <a:cs typeface="Arial Black"/>
              </a:rPr>
              <a:t>PUBBLICHE </a:t>
            </a:r>
            <a:r>
              <a:rPr sz="675" spc="-96" dirty="0">
                <a:solidFill>
                  <a:srgbClr val="77787B"/>
                </a:solidFill>
                <a:latin typeface="Arial Black"/>
                <a:cs typeface="Arial Black"/>
              </a:rPr>
              <a:t>STATALI  </a:t>
            </a:r>
            <a:r>
              <a:rPr sz="675" spc="-72" dirty="0">
                <a:solidFill>
                  <a:srgbClr val="77787B"/>
                </a:solidFill>
                <a:latin typeface="Arial Black"/>
                <a:cs typeface="Arial Black"/>
              </a:rPr>
              <a:t>INFORTUNI </a:t>
            </a:r>
            <a:r>
              <a:rPr sz="675" spc="-94" dirty="0">
                <a:solidFill>
                  <a:srgbClr val="77787B"/>
                </a:solidFill>
                <a:latin typeface="Arial Black"/>
                <a:cs typeface="Arial Black"/>
              </a:rPr>
              <a:t>ACCERTATI </a:t>
            </a:r>
            <a:r>
              <a:rPr sz="675" spc="-82" dirty="0">
                <a:solidFill>
                  <a:srgbClr val="77787B"/>
                </a:solidFill>
                <a:latin typeface="Arial Black"/>
                <a:cs typeface="Arial Black"/>
              </a:rPr>
              <a:t>POSITIVI </a:t>
            </a:r>
            <a:r>
              <a:rPr sz="675" spc="-94" dirty="0">
                <a:solidFill>
                  <a:srgbClr val="77787B"/>
                </a:solidFill>
                <a:latin typeface="Arial Black"/>
                <a:cs typeface="Arial Black"/>
              </a:rPr>
              <a:t>PER </a:t>
            </a:r>
            <a:r>
              <a:rPr sz="675" spc="-89" dirty="0">
                <a:solidFill>
                  <a:srgbClr val="77787B"/>
                </a:solidFill>
                <a:latin typeface="Arial Black"/>
                <a:cs typeface="Arial Black"/>
              </a:rPr>
              <a:t>SEDE </a:t>
            </a:r>
            <a:r>
              <a:rPr sz="675" spc="-82" dirty="0">
                <a:solidFill>
                  <a:srgbClr val="77787B"/>
                </a:solidFill>
                <a:latin typeface="Arial Black"/>
                <a:cs typeface="Arial Black"/>
              </a:rPr>
              <a:t>DELLA LESIONE</a:t>
            </a:r>
            <a:endParaRPr sz="675" dirty="0">
              <a:solidFill>
                <a:prstClr val="black"/>
              </a:solidFill>
              <a:latin typeface="Arial Black"/>
              <a:cs typeface="Arial Black"/>
            </a:endParaRPr>
          </a:p>
          <a:p>
            <a:pPr marL="493252" defTabSz="439804">
              <a:spcBef>
                <a:spcPts val="94"/>
              </a:spcBef>
            </a:pPr>
            <a:r>
              <a:rPr sz="675" spc="-58" dirty="0">
                <a:solidFill>
                  <a:srgbClr val="77787B"/>
                </a:solidFill>
                <a:latin typeface="Arial Black"/>
                <a:cs typeface="Arial Black"/>
              </a:rPr>
              <a:t>ANNO </a:t>
            </a:r>
            <a:r>
              <a:rPr sz="675" spc="-50" dirty="0">
                <a:solidFill>
                  <a:srgbClr val="77787B"/>
                </a:solidFill>
                <a:latin typeface="Arial Black"/>
                <a:cs typeface="Arial Black"/>
              </a:rPr>
              <a:t>DI </a:t>
            </a:r>
            <a:r>
              <a:rPr sz="675" spc="-72" dirty="0">
                <a:solidFill>
                  <a:srgbClr val="77787B"/>
                </a:solidFill>
                <a:latin typeface="Arial Black"/>
                <a:cs typeface="Arial Black"/>
              </a:rPr>
              <a:t>ACCADIMENTO</a:t>
            </a:r>
            <a:r>
              <a:rPr sz="675" spc="-50" dirty="0">
                <a:solidFill>
                  <a:srgbClr val="77787B"/>
                </a:solidFill>
                <a:latin typeface="Arial Black"/>
                <a:cs typeface="Arial Black"/>
              </a:rPr>
              <a:t> </a:t>
            </a:r>
            <a:r>
              <a:rPr sz="675" spc="-60" dirty="0">
                <a:solidFill>
                  <a:srgbClr val="77787B"/>
                </a:solidFill>
                <a:latin typeface="Arial Black"/>
                <a:cs typeface="Arial Black"/>
              </a:rPr>
              <a:t>2015</a:t>
            </a:r>
            <a:endParaRPr sz="675" dirty="0">
              <a:solidFill>
                <a:prstClr val="black"/>
              </a:solidFill>
              <a:latin typeface="Arial Black"/>
              <a:cs typeface="Arial Black"/>
            </a:endParaRPr>
          </a:p>
        </p:txBody>
      </p:sp>
      <p:sp>
        <p:nvSpPr>
          <p:cNvPr id="80" name="object 80"/>
          <p:cNvSpPr/>
          <p:nvPr/>
        </p:nvSpPr>
        <p:spPr>
          <a:xfrm>
            <a:off x="2974582" y="2243908"/>
            <a:ext cx="3680575" cy="1788746"/>
          </a:xfrm>
          <a:custGeom>
            <a:avLst/>
            <a:gdLst/>
            <a:ahLst/>
            <a:cxnLst/>
            <a:rect l="l" t="t" r="r" b="b"/>
            <a:pathLst>
              <a:path w="6560184" h="3453765">
                <a:moveTo>
                  <a:pt x="0" y="3453218"/>
                </a:moveTo>
                <a:lnTo>
                  <a:pt x="6559943" y="3453218"/>
                </a:lnTo>
                <a:lnTo>
                  <a:pt x="6559943" y="0"/>
                </a:lnTo>
                <a:lnTo>
                  <a:pt x="0" y="0"/>
                </a:lnTo>
                <a:lnTo>
                  <a:pt x="0" y="3453218"/>
                </a:lnTo>
                <a:close/>
              </a:path>
            </a:pathLst>
          </a:custGeom>
          <a:solidFill>
            <a:srgbClr val="FFFFFF"/>
          </a:solidFill>
        </p:spPr>
        <p:txBody>
          <a:bodyPr wrap="square" lIns="0" tIns="0" rIns="0" bIns="0" rtlCol="0"/>
          <a:lstStyle/>
          <a:p>
            <a:pPr defTabSz="439804"/>
            <a:endParaRPr sz="865">
              <a:solidFill>
                <a:prstClr val="black"/>
              </a:solidFill>
              <a:latin typeface="Calibri"/>
            </a:endParaRPr>
          </a:p>
        </p:txBody>
      </p:sp>
      <p:sp>
        <p:nvSpPr>
          <p:cNvPr id="81" name="object 81"/>
          <p:cNvSpPr/>
          <p:nvPr/>
        </p:nvSpPr>
        <p:spPr>
          <a:xfrm>
            <a:off x="5844876" y="3456146"/>
            <a:ext cx="193645" cy="0"/>
          </a:xfrm>
          <a:custGeom>
            <a:avLst/>
            <a:gdLst/>
            <a:ahLst/>
            <a:cxnLst/>
            <a:rect l="l" t="t" r="r" b="b"/>
            <a:pathLst>
              <a:path w="402590">
                <a:moveTo>
                  <a:pt x="0" y="0"/>
                </a:moveTo>
                <a:lnTo>
                  <a:pt x="401995"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82" name="object 82"/>
          <p:cNvSpPr/>
          <p:nvPr/>
        </p:nvSpPr>
        <p:spPr>
          <a:xfrm>
            <a:off x="4800654" y="3456146"/>
            <a:ext cx="881176" cy="0"/>
          </a:xfrm>
          <a:custGeom>
            <a:avLst/>
            <a:gdLst/>
            <a:ahLst/>
            <a:cxnLst/>
            <a:rect l="l" t="t" r="r" b="b"/>
            <a:pathLst>
              <a:path w="1831975">
                <a:moveTo>
                  <a:pt x="0" y="0"/>
                </a:moveTo>
                <a:lnTo>
                  <a:pt x="1831441"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83" name="object 83"/>
          <p:cNvSpPr/>
          <p:nvPr/>
        </p:nvSpPr>
        <p:spPr>
          <a:xfrm>
            <a:off x="4250672" y="3456146"/>
            <a:ext cx="275195" cy="0"/>
          </a:xfrm>
          <a:custGeom>
            <a:avLst/>
            <a:gdLst/>
            <a:ahLst/>
            <a:cxnLst/>
            <a:rect l="l" t="t" r="r" b="b"/>
            <a:pathLst>
              <a:path w="572135">
                <a:moveTo>
                  <a:pt x="0" y="0"/>
                </a:moveTo>
                <a:lnTo>
                  <a:pt x="571677"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84" name="object 84"/>
          <p:cNvSpPr/>
          <p:nvPr/>
        </p:nvSpPr>
        <p:spPr>
          <a:xfrm>
            <a:off x="3700624" y="3456146"/>
            <a:ext cx="275195" cy="0"/>
          </a:xfrm>
          <a:custGeom>
            <a:avLst/>
            <a:gdLst/>
            <a:ahLst/>
            <a:cxnLst/>
            <a:rect l="l" t="t" r="r" b="b"/>
            <a:pathLst>
              <a:path w="572135">
                <a:moveTo>
                  <a:pt x="0" y="0"/>
                </a:moveTo>
                <a:lnTo>
                  <a:pt x="571817"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85" name="object 85"/>
          <p:cNvSpPr/>
          <p:nvPr/>
        </p:nvSpPr>
        <p:spPr>
          <a:xfrm>
            <a:off x="3288118" y="3456146"/>
            <a:ext cx="137750" cy="0"/>
          </a:xfrm>
          <a:custGeom>
            <a:avLst/>
            <a:gdLst/>
            <a:ahLst/>
            <a:cxnLst/>
            <a:rect l="l" t="t" r="r" b="b"/>
            <a:pathLst>
              <a:path w="286384">
                <a:moveTo>
                  <a:pt x="0" y="0"/>
                </a:moveTo>
                <a:lnTo>
                  <a:pt x="285861"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86" name="object 86"/>
          <p:cNvSpPr/>
          <p:nvPr/>
        </p:nvSpPr>
        <p:spPr>
          <a:xfrm>
            <a:off x="5294827" y="3358555"/>
            <a:ext cx="743425" cy="0"/>
          </a:xfrm>
          <a:custGeom>
            <a:avLst/>
            <a:gdLst/>
            <a:ahLst/>
            <a:cxnLst/>
            <a:rect l="l" t="t" r="r" b="b"/>
            <a:pathLst>
              <a:path w="1545590">
                <a:moveTo>
                  <a:pt x="0" y="0"/>
                </a:moveTo>
                <a:lnTo>
                  <a:pt x="1545554"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87" name="object 87"/>
          <p:cNvSpPr/>
          <p:nvPr/>
        </p:nvSpPr>
        <p:spPr>
          <a:xfrm>
            <a:off x="4800654" y="3358555"/>
            <a:ext cx="331090" cy="0"/>
          </a:xfrm>
          <a:custGeom>
            <a:avLst/>
            <a:gdLst/>
            <a:ahLst/>
            <a:cxnLst/>
            <a:rect l="l" t="t" r="r" b="b"/>
            <a:pathLst>
              <a:path w="688339">
                <a:moveTo>
                  <a:pt x="0" y="0"/>
                </a:moveTo>
                <a:lnTo>
                  <a:pt x="687882"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88" name="object 88"/>
          <p:cNvSpPr/>
          <p:nvPr/>
        </p:nvSpPr>
        <p:spPr>
          <a:xfrm>
            <a:off x="4250672" y="3358555"/>
            <a:ext cx="275195" cy="0"/>
          </a:xfrm>
          <a:custGeom>
            <a:avLst/>
            <a:gdLst/>
            <a:ahLst/>
            <a:cxnLst/>
            <a:rect l="l" t="t" r="r" b="b"/>
            <a:pathLst>
              <a:path w="572135">
                <a:moveTo>
                  <a:pt x="0" y="0"/>
                </a:moveTo>
                <a:lnTo>
                  <a:pt x="571677"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89" name="object 89"/>
          <p:cNvSpPr/>
          <p:nvPr/>
        </p:nvSpPr>
        <p:spPr>
          <a:xfrm>
            <a:off x="3700624" y="3358555"/>
            <a:ext cx="275195" cy="0"/>
          </a:xfrm>
          <a:custGeom>
            <a:avLst/>
            <a:gdLst/>
            <a:ahLst/>
            <a:cxnLst/>
            <a:rect l="l" t="t" r="r" b="b"/>
            <a:pathLst>
              <a:path w="572135">
                <a:moveTo>
                  <a:pt x="0" y="0"/>
                </a:moveTo>
                <a:lnTo>
                  <a:pt x="571817"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90" name="object 90"/>
          <p:cNvSpPr/>
          <p:nvPr/>
        </p:nvSpPr>
        <p:spPr>
          <a:xfrm>
            <a:off x="3288118" y="3358555"/>
            <a:ext cx="137750" cy="0"/>
          </a:xfrm>
          <a:custGeom>
            <a:avLst/>
            <a:gdLst/>
            <a:ahLst/>
            <a:cxnLst/>
            <a:rect l="l" t="t" r="r" b="b"/>
            <a:pathLst>
              <a:path w="286384">
                <a:moveTo>
                  <a:pt x="0" y="0"/>
                </a:moveTo>
                <a:lnTo>
                  <a:pt x="285861"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91" name="object 91"/>
          <p:cNvSpPr/>
          <p:nvPr/>
        </p:nvSpPr>
        <p:spPr>
          <a:xfrm>
            <a:off x="4800654" y="3260138"/>
            <a:ext cx="1237616" cy="0"/>
          </a:xfrm>
          <a:custGeom>
            <a:avLst/>
            <a:gdLst/>
            <a:ahLst/>
            <a:cxnLst/>
            <a:rect l="l" t="t" r="r" b="b"/>
            <a:pathLst>
              <a:path w="2573020">
                <a:moveTo>
                  <a:pt x="0" y="0"/>
                </a:moveTo>
                <a:lnTo>
                  <a:pt x="2572946"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92" name="object 92"/>
          <p:cNvSpPr/>
          <p:nvPr/>
        </p:nvSpPr>
        <p:spPr>
          <a:xfrm>
            <a:off x="4250672" y="3260138"/>
            <a:ext cx="275195" cy="0"/>
          </a:xfrm>
          <a:custGeom>
            <a:avLst/>
            <a:gdLst/>
            <a:ahLst/>
            <a:cxnLst/>
            <a:rect l="l" t="t" r="r" b="b"/>
            <a:pathLst>
              <a:path w="572135">
                <a:moveTo>
                  <a:pt x="0" y="0"/>
                </a:moveTo>
                <a:lnTo>
                  <a:pt x="571677"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93" name="object 93"/>
          <p:cNvSpPr/>
          <p:nvPr/>
        </p:nvSpPr>
        <p:spPr>
          <a:xfrm>
            <a:off x="3700624" y="3260138"/>
            <a:ext cx="275195" cy="0"/>
          </a:xfrm>
          <a:custGeom>
            <a:avLst/>
            <a:gdLst/>
            <a:ahLst/>
            <a:cxnLst/>
            <a:rect l="l" t="t" r="r" b="b"/>
            <a:pathLst>
              <a:path w="572135">
                <a:moveTo>
                  <a:pt x="0" y="0"/>
                </a:moveTo>
                <a:lnTo>
                  <a:pt x="571817"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94" name="object 94"/>
          <p:cNvSpPr/>
          <p:nvPr/>
        </p:nvSpPr>
        <p:spPr>
          <a:xfrm>
            <a:off x="3288118" y="3260138"/>
            <a:ext cx="137750" cy="0"/>
          </a:xfrm>
          <a:custGeom>
            <a:avLst/>
            <a:gdLst/>
            <a:ahLst/>
            <a:cxnLst/>
            <a:rect l="l" t="t" r="r" b="b"/>
            <a:pathLst>
              <a:path w="286384">
                <a:moveTo>
                  <a:pt x="0" y="0"/>
                </a:moveTo>
                <a:lnTo>
                  <a:pt x="285861"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95" name="object 95"/>
          <p:cNvSpPr/>
          <p:nvPr/>
        </p:nvSpPr>
        <p:spPr>
          <a:xfrm>
            <a:off x="4800654" y="3162545"/>
            <a:ext cx="1237616" cy="0"/>
          </a:xfrm>
          <a:custGeom>
            <a:avLst/>
            <a:gdLst/>
            <a:ahLst/>
            <a:cxnLst/>
            <a:rect l="l" t="t" r="r" b="b"/>
            <a:pathLst>
              <a:path w="2573020">
                <a:moveTo>
                  <a:pt x="0" y="0"/>
                </a:moveTo>
                <a:lnTo>
                  <a:pt x="2572946"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96" name="object 96"/>
          <p:cNvSpPr/>
          <p:nvPr/>
        </p:nvSpPr>
        <p:spPr>
          <a:xfrm>
            <a:off x="4250672" y="3162545"/>
            <a:ext cx="275195" cy="0"/>
          </a:xfrm>
          <a:custGeom>
            <a:avLst/>
            <a:gdLst/>
            <a:ahLst/>
            <a:cxnLst/>
            <a:rect l="l" t="t" r="r" b="b"/>
            <a:pathLst>
              <a:path w="572135">
                <a:moveTo>
                  <a:pt x="0" y="0"/>
                </a:moveTo>
                <a:lnTo>
                  <a:pt x="571677"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97" name="object 97"/>
          <p:cNvSpPr/>
          <p:nvPr/>
        </p:nvSpPr>
        <p:spPr>
          <a:xfrm>
            <a:off x="3700624" y="3162545"/>
            <a:ext cx="275195" cy="0"/>
          </a:xfrm>
          <a:custGeom>
            <a:avLst/>
            <a:gdLst/>
            <a:ahLst/>
            <a:cxnLst/>
            <a:rect l="l" t="t" r="r" b="b"/>
            <a:pathLst>
              <a:path w="572135">
                <a:moveTo>
                  <a:pt x="0" y="0"/>
                </a:moveTo>
                <a:lnTo>
                  <a:pt x="571817"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98" name="object 98"/>
          <p:cNvSpPr/>
          <p:nvPr/>
        </p:nvSpPr>
        <p:spPr>
          <a:xfrm>
            <a:off x="3288118" y="3162545"/>
            <a:ext cx="137750" cy="0"/>
          </a:xfrm>
          <a:custGeom>
            <a:avLst/>
            <a:gdLst/>
            <a:ahLst/>
            <a:cxnLst/>
            <a:rect l="l" t="t" r="r" b="b"/>
            <a:pathLst>
              <a:path w="286384">
                <a:moveTo>
                  <a:pt x="0" y="0"/>
                </a:moveTo>
                <a:lnTo>
                  <a:pt x="285861"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99" name="object 99"/>
          <p:cNvSpPr/>
          <p:nvPr/>
        </p:nvSpPr>
        <p:spPr>
          <a:xfrm>
            <a:off x="4250671" y="3064130"/>
            <a:ext cx="1787702" cy="0"/>
          </a:xfrm>
          <a:custGeom>
            <a:avLst/>
            <a:gdLst/>
            <a:ahLst/>
            <a:cxnLst/>
            <a:rect l="l" t="t" r="r" b="b"/>
            <a:pathLst>
              <a:path w="3716654">
                <a:moveTo>
                  <a:pt x="0" y="0"/>
                </a:moveTo>
                <a:lnTo>
                  <a:pt x="3716365"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00" name="object 100"/>
          <p:cNvSpPr/>
          <p:nvPr/>
        </p:nvSpPr>
        <p:spPr>
          <a:xfrm>
            <a:off x="3700624" y="3064130"/>
            <a:ext cx="275195" cy="0"/>
          </a:xfrm>
          <a:custGeom>
            <a:avLst/>
            <a:gdLst/>
            <a:ahLst/>
            <a:cxnLst/>
            <a:rect l="l" t="t" r="r" b="b"/>
            <a:pathLst>
              <a:path w="572135">
                <a:moveTo>
                  <a:pt x="0" y="0"/>
                </a:moveTo>
                <a:lnTo>
                  <a:pt x="571817"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01" name="object 101"/>
          <p:cNvSpPr/>
          <p:nvPr/>
        </p:nvSpPr>
        <p:spPr>
          <a:xfrm>
            <a:off x="3288118" y="3064130"/>
            <a:ext cx="137750" cy="0"/>
          </a:xfrm>
          <a:custGeom>
            <a:avLst/>
            <a:gdLst/>
            <a:ahLst/>
            <a:cxnLst/>
            <a:rect l="l" t="t" r="r" b="b"/>
            <a:pathLst>
              <a:path w="286384">
                <a:moveTo>
                  <a:pt x="0" y="0"/>
                </a:moveTo>
                <a:lnTo>
                  <a:pt x="285861"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02" name="object 102"/>
          <p:cNvSpPr/>
          <p:nvPr/>
        </p:nvSpPr>
        <p:spPr>
          <a:xfrm>
            <a:off x="4250671" y="2966537"/>
            <a:ext cx="1787702" cy="0"/>
          </a:xfrm>
          <a:custGeom>
            <a:avLst/>
            <a:gdLst/>
            <a:ahLst/>
            <a:cxnLst/>
            <a:rect l="l" t="t" r="r" b="b"/>
            <a:pathLst>
              <a:path w="3716654">
                <a:moveTo>
                  <a:pt x="0" y="0"/>
                </a:moveTo>
                <a:lnTo>
                  <a:pt x="3716365"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03" name="object 103"/>
          <p:cNvSpPr/>
          <p:nvPr/>
        </p:nvSpPr>
        <p:spPr>
          <a:xfrm>
            <a:off x="3700624" y="2966537"/>
            <a:ext cx="275195" cy="0"/>
          </a:xfrm>
          <a:custGeom>
            <a:avLst/>
            <a:gdLst/>
            <a:ahLst/>
            <a:cxnLst/>
            <a:rect l="l" t="t" r="r" b="b"/>
            <a:pathLst>
              <a:path w="572135">
                <a:moveTo>
                  <a:pt x="0" y="0"/>
                </a:moveTo>
                <a:lnTo>
                  <a:pt x="571817"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04" name="object 104"/>
          <p:cNvSpPr/>
          <p:nvPr/>
        </p:nvSpPr>
        <p:spPr>
          <a:xfrm>
            <a:off x="3288118" y="2966537"/>
            <a:ext cx="137750" cy="0"/>
          </a:xfrm>
          <a:custGeom>
            <a:avLst/>
            <a:gdLst/>
            <a:ahLst/>
            <a:cxnLst/>
            <a:rect l="l" t="t" r="r" b="b"/>
            <a:pathLst>
              <a:path w="286384">
                <a:moveTo>
                  <a:pt x="0" y="0"/>
                </a:moveTo>
                <a:lnTo>
                  <a:pt x="285861"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05" name="object 105"/>
          <p:cNvSpPr/>
          <p:nvPr/>
        </p:nvSpPr>
        <p:spPr>
          <a:xfrm>
            <a:off x="3700622" y="2868120"/>
            <a:ext cx="315207" cy="0"/>
          </a:xfrm>
          <a:custGeom>
            <a:avLst/>
            <a:gdLst/>
            <a:ahLst/>
            <a:cxnLst/>
            <a:rect l="l" t="t" r="r" b="b"/>
            <a:pathLst>
              <a:path w="655319">
                <a:moveTo>
                  <a:pt x="0" y="0"/>
                </a:moveTo>
                <a:lnTo>
                  <a:pt x="655205"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06" name="object 106"/>
          <p:cNvSpPr/>
          <p:nvPr/>
        </p:nvSpPr>
        <p:spPr>
          <a:xfrm>
            <a:off x="3288118" y="2868120"/>
            <a:ext cx="137750" cy="0"/>
          </a:xfrm>
          <a:custGeom>
            <a:avLst/>
            <a:gdLst/>
            <a:ahLst/>
            <a:cxnLst/>
            <a:rect l="l" t="t" r="r" b="b"/>
            <a:pathLst>
              <a:path w="286384">
                <a:moveTo>
                  <a:pt x="0" y="0"/>
                </a:moveTo>
                <a:lnTo>
                  <a:pt x="285861"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07" name="object 107"/>
          <p:cNvSpPr/>
          <p:nvPr/>
        </p:nvSpPr>
        <p:spPr>
          <a:xfrm>
            <a:off x="3288118" y="2770186"/>
            <a:ext cx="177762" cy="0"/>
          </a:xfrm>
          <a:custGeom>
            <a:avLst/>
            <a:gdLst/>
            <a:ahLst/>
            <a:cxnLst/>
            <a:rect l="l" t="t" r="r" b="b"/>
            <a:pathLst>
              <a:path w="369569">
                <a:moveTo>
                  <a:pt x="0" y="0"/>
                </a:moveTo>
                <a:lnTo>
                  <a:pt x="369249"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08" name="object 108"/>
          <p:cNvSpPr/>
          <p:nvPr/>
        </p:nvSpPr>
        <p:spPr>
          <a:xfrm>
            <a:off x="3425617" y="2825116"/>
            <a:ext cx="275195" cy="729680"/>
          </a:xfrm>
          <a:custGeom>
            <a:avLst/>
            <a:gdLst/>
            <a:ahLst/>
            <a:cxnLst/>
            <a:rect l="l" t="t" r="r" b="b"/>
            <a:pathLst>
              <a:path w="572135" h="1517014">
                <a:moveTo>
                  <a:pt x="0" y="1516392"/>
                </a:moveTo>
                <a:lnTo>
                  <a:pt x="571741" y="1516392"/>
                </a:lnTo>
                <a:lnTo>
                  <a:pt x="571741" y="0"/>
                </a:lnTo>
                <a:lnTo>
                  <a:pt x="0" y="0"/>
                </a:lnTo>
                <a:lnTo>
                  <a:pt x="0" y="1516392"/>
                </a:lnTo>
                <a:close/>
              </a:path>
            </a:pathLst>
          </a:custGeom>
          <a:solidFill>
            <a:srgbClr val="4D81C2"/>
          </a:solidFill>
        </p:spPr>
        <p:txBody>
          <a:bodyPr wrap="square" lIns="0" tIns="0" rIns="0" bIns="0" rtlCol="0"/>
          <a:lstStyle/>
          <a:p>
            <a:pPr defTabSz="439804"/>
            <a:endParaRPr sz="865">
              <a:solidFill>
                <a:prstClr val="black"/>
              </a:solidFill>
              <a:latin typeface="Calibri"/>
            </a:endParaRPr>
          </a:p>
        </p:txBody>
      </p:sp>
      <p:sp>
        <p:nvSpPr>
          <p:cNvPr id="109" name="object 109"/>
          <p:cNvSpPr/>
          <p:nvPr/>
        </p:nvSpPr>
        <p:spPr>
          <a:xfrm>
            <a:off x="3425617" y="2825116"/>
            <a:ext cx="275195" cy="729680"/>
          </a:xfrm>
          <a:custGeom>
            <a:avLst/>
            <a:gdLst/>
            <a:ahLst/>
            <a:cxnLst/>
            <a:rect l="l" t="t" r="r" b="b"/>
            <a:pathLst>
              <a:path w="572135" h="1517014">
                <a:moveTo>
                  <a:pt x="0" y="1516392"/>
                </a:moveTo>
                <a:lnTo>
                  <a:pt x="571741" y="1516392"/>
                </a:lnTo>
                <a:lnTo>
                  <a:pt x="571741" y="0"/>
                </a:lnTo>
                <a:lnTo>
                  <a:pt x="0" y="0"/>
                </a:lnTo>
                <a:lnTo>
                  <a:pt x="0" y="1516392"/>
                </a:lnTo>
                <a:close/>
              </a:path>
            </a:pathLst>
          </a:custGeom>
          <a:ln w="28651">
            <a:solidFill>
              <a:srgbClr val="FFFFFF"/>
            </a:solidFill>
          </a:ln>
        </p:spPr>
        <p:txBody>
          <a:bodyPr wrap="square" lIns="0" tIns="0" rIns="0" bIns="0" rtlCol="0"/>
          <a:lstStyle/>
          <a:p>
            <a:pPr defTabSz="439804"/>
            <a:endParaRPr sz="865">
              <a:solidFill>
                <a:prstClr val="black"/>
              </a:solidFill>
              <a:latin typeface="Calibri"/>
            </a:endParaRPr>
          </a:p>
        </p:txBody>
      </p:sp>
      <p:sp>
        <p:nvSpPr>
          <p:cNvPr id="110" name="object 110"/>
          <p:cNvSpPr/>
          <p:nvPr/>
        </p:nvSpPr>
        <p:spPr>
          <a:xfrm>
            <a:off x="3975667" y="2895670"/>
            <a:ext cx="275195" cy="659126"/>
          </a:xfrm>
          <a:custGeom>
            <a:avLst/>
            <a:gdLst/>
            <a:ahLst/>
            <a:cxnLst/>
            <a:rect l="l" t="t" r="r" b="b"/>
            <a:pathLst>
              <a:path w="572135" h="1370329">
                <a:moveTo>
                  <a:pt x="0" y="1369707"/>
                </a:moveTo>
                <a:lnTo>
                  <a:pt x="571741" y="1369707"/>
                </a:lnTo>
                <a:lnTo>
                  <a:pt x="571741" y="0"/>
                </a:lnTo>
                <a:lnTo>
                  <a:pt x="0" y="0"/>
                </a:lnTo>
                <a:lnTo>
                  <a:pt x="0" y="1369707"/>
                </a:lnTo>
                <a:close/>
              </a:path>
            </a:pathLst>
          </a:custGeom>
          <a:solidFill>
            <a:srgbClr val="BD5556"/>
          </a:solidFill>
        </p:spPr>
        <p:txBody>
          <a:bodyPr wrap="square" lIns="0" tIns="0" rIns="0" bIns="0" rtlCol="0"/>
          <a:lstStyle/>
          <a:p>
            <a:pPr defTabSz="439804"/>
            <a:endParaRPr sz="865">
              <a:solidFill>
                <a:prstClr val="black"/>
              </a:solidFill>
              <a:latin typeface="Calibri"/>
            </a:endParaRPr>
          </a:p>
        </p:txBody>
      </p:sp>
      <p:sp>
        <p:nvSpPr>
          <p:cNvPr id="111" name="object 111"/>
          <p:cNvSpPr/>
          <p:nvPr/>
        </p:nvSpPr>
        <p:spPr>
          <a:xfrm>
            <a:off x="3975667" y="2895670"/>
            <a:ext cx="275195" cy="659126"/>
          </a:xfrm>
          <a:custGeom>
            <a:avLst/>
            <a:gdLst/>
            <a:ahLst/>
            <a:cxnLst/>
            <a:rect l="l" t="t" r="r" b="b"/>
            <a:pathLst>
              <a:path w="572135" h="1370329">
                <a:moveTo>
                  <a:pt x="0" y="1369707"/>
                </a:moveTo>
                <a:lnTo>
                  <a:pt x="571741" y="1369707"/>
                </a:lnTo>
                <a:lnTo>
                  <a:pt x="571741" y="0"/>
                </a:lnTo>
                <a:lnTo>
                  <a:pt x="0" y="0"/>
                </a:lnTo>
                <a:lnTo>
                  <a:pt x="0" y="1369707"/>
                </a:lnTo>
                <a:close/>
              </a:path>
            </a:pathLst>
          </a:custGeom>
          <a:ln w="28651">
            <a:solidFill>
              <a:srgbClr val="FFFFFF"/>
            </a:solidFill>
          </a:ln>
        </p:spPr>
        <p:txBody>
          <a:bodyPr wrap="square" lIns="0" tIns="0" rIns="0" bIns="0" rtlCol="0"/>
          <a:lstStyle/>
          <a:p>
            <a:pPr defTabSz="439804"/>
            <a:endParaRPr sz="865">
              <a:solidFill>
                <a:prstClr val="black"/>
              </a:solidFill>
              <a:latin typeface="Calibri"/>
            </a:endParaRPr>
          </a:p>
        </p:txBody>
      </p:sp>
      <p:sp>
        <p:nvSpPr>
          <p:cNvPr id="112" name="object 112"/>
          <p:cNvSpPr/>
          <p:nvPr/>
        </p:nvSpPr>
        <p:spPr>
          <a:xfrm>
            <a:off x="4525648" y="3085870"/>
            <a:ext cx="275195" cy="468841"/>
          </a:xfrm>
          <a:custGeom>
            <a:avLst/>
            <a:gdLst/>
            <a:ahLst/>
            <a:cxnLst/>
            <a:rect l="l" t="t" r="r" b="b"/>
            <a:pathLst>
              <a:path w="572135" h="974725">
                <a:moveTo>
                  <a:pt x="0" y="974280"/>
                </a:moveTo>
                <a:lnTo>
                  <a:pt x="571741" y="974280"/>
                </a:lnTo>
                <a:lnTo>
                  <a:pt x="571741" y="0"/>
                </a:lnTo>
                <a:lnTo>
                  <a:pt x="0" y="0"/>
                </a:lnTo>
                <a:lnTo>
                  <a:pt x="0" y="974280"/>
                </a:lnTo>
                <a:close/>
              </a:path>
            </a:pathLst>
          </a:custGeom>
          <a:solidFill>
            <a:srgbClr val="91BD68"/>
          </a:solidFill>
        </p:spPr>
        <p:txBody>
          <a:bodyPr wrap="square" lIns="0" tIns="0" rIns="0" bIns="0" rtlCol="0"/>
          <a:lstStyle/>
          <a:p>
            <a:pPr defTabSz="439804"/>
            <a:endParaRPr sz="865">
              <a:solidFill>
                <a:prstClr val="black"/>
              </a:solidFill>
              <a:latin typeface="Calibri"/>
            </a:endParaRPr>
          </a:p>
        </p:txBody>
      </p:sp>
      <p:sp>
        <p:nvSpPr>
          <p:cNvPr id="113" name="object 113"/>
          <p:cNvSpPr/>
          <p:nvPr/>
        </p:nvSpPr>
        <p:spPr>
          <a:xfrm>
            <a:off x="4525648" y="3085870"/>
            <a:ext cx="275195" cy="468841"/>
          </a:xfrm>
          <a:custGeom>
            <a:avLst/>
            <a:gdLst/>
            <a:ahLst/>
            <a:cxnLst/>
            <a:rect l="l" t="t" r="r" b="b"/>
            <a:pathLst>
              <a:path w="572135" h="974725">
                <a:moveTo>
                  <a:pt x="0" y="974280"/>
                </a:moveTo>
                <a:lnTo>
                  <a:pt x="571741" y="974280"/>
                </a:lnTo>
                <a:lnTo>
                  <a:pt x="571741" y="0"/>
                </a:lnTo>
                <a:lnTo>
                  <a:pt x="0" y="0"/>
                </a:lnTo>
                <a:lnTo>
                  <a:pt x="0" y="974280"/>
                </a:lnTo>
                <a:close/>
              </a:path>
            </a:pathLst>
          </a:custGeom>
          <a:ln w="28651">
            <a:solidFill>
              <a:srgbClr val="FFFFFF"/>
            </a:solidFill>
          </a:ln>
        </p:spPr>
        <p:txBody>
          <a:bodyPr wrap="square" lIns="0" tIns="0" rIns="0" bIns="0" rtlCol="0"/>
          <a:lstStyle/>
          <a:p>
            <a:pPr defTabSz="439804"/>
            <a:endParaRPr sz="865">
              <a:solidFill>
                <a:prstClr val="black"/>
              </a:solidFill>
              <a:latin typeface="Calibri"/>
            </a:endParaRPr>
          </a:p>
        </p:txBody>
      </p:sp>
      <p:sp>
        <p:nvSpPr>
          <p:cNvPr id="114" name="object 114"/>
          <p:cNvSpPr/>
          <p:nvPr/>
        </p:nvSpPr>
        <p:spPr>
          <a:xfrm>
            <a:off x="5075698" y="3470179"/>
            <a:ext cx="275195" cy="84605"/>
          </a:xfrm>
          <a:custGeom>
            <a:avLst/>
            <a:gdLst/>
            <a:ahLst/>
            <a:cxnLst/>
            <a:rect l="l" t="t" r="r" b="b"/>
            <a:pathLst>
              <a:path w="572135" h="175895">
                <a:moveTo>
                  <a:pt x="0" y="175298"/>
                </a:moveTo>
                <a:lnTo>
                  <a:pt x="571741" y="175298"/>
                </a:lnTo>
                <a:lnTo>
                  <a:pt x="571741" y="0"/>
                </a:lnTo>
                <a:lnTo>
                  <a:pt x="0" y="0"/>
                </a:lnTo>
                <a:lnTo>
                  <a:pt x="0" y="175298"/>
                </a:lnTo>
                <a:close/>
              </a:path>
            </a:pathLst>
          </a:custGeom>
          <a:solidFill>
            <a:srgbClr val="7C67AA"/>
          </a:solidFill>
        </p:spPr>
        <p:txBody>
          <a:bodyPr wrap="square" lIns="0" tIns="0" rIns="0" bIns="0" rtlCol="0"/>
          <a:lstStyle/>
          <a:p>
            <a:pPr defTabSz="439804"/>
            <a:endParaRPr sz="865">
              <a:solidFill>
                <a:prstClr val="black"/>
              </a:solidFill>
              <a:latin typeface="Calibri"/>
            </a:endParaRPr>
          </a:p>
        </p:txBody>
      </p:sp>
      <p:sp>
        <p:nvSpPr>
          <p:cNvPr id="115" name="object 115"/>
          <p:cNvSpPr/>
          <p:nvPr/>
        </p:nvSpPr>
        <p:spPr>
          <a:xfrm>
            <a:off x="5075698" y="3470179"/>
            <a:ext cx="275195" cy="84605"/>
          </a:xfrm>
          <a:custGeom>
            <a:avLst/>
            <a:gdLst/>
            <a:ahLst/>
            <a:cxnLst/>
            <a:rect l="l" t="t" r="r" b="b"/>
            <a:pathLst>
              <a:path w="572135" h="175895">
                <a:moveTo>
                  <a:pt x="0" y="175298"/>
                </a:moveTo>
                <a:lnTo>
                  <a:pt x="571741" y="175298"/>
                </a:lnTo>
                <a:lnTo>
                  <a:pt x="571741" y="0"/>
                </a:lnTo>
                <a:lnTo>
                  <a:pt x="0" y="0"/>
                </a:lnTo>
                <a:lnTo>
                  <a:pt x="0" y="175298"/>
                </a:lnTo>
                <a:close/>
              </a:path>
            </a:pathLst>
          </a:custGeom>
          <a:ln w="28651">
            <a:solidFill>
              <a:srgbClr val="FFFFFF"/>
            </a:solidFill>
          </a:ln>
        </p:spPr>
        <p:txBody>
          <a:bodyPr wrap="square" lIns="0" tIns="0" rIns="0" bIns="0" rtlCol="0"/>
          <a:lstStyle/>
          <a:p>
            <a:pPr defTabSz="439804"/>
            <a:endParaRPr sz="865">
              <a:solidFill>
                <a:prstClr val="black"/>
              </a:solidFill>
              <a:latin typeface="Calibri"/>
            </a:endParaRPr>
          </a:p>
        </p:txBody>
      </p:sp>
      <p:sp>
        <p:nvSpPr>
          <p:cNvPr id="116" name="object 116"/>
          <p:cNvSpPr/>
          <p:nvPr/>
        </p:nvSpPr>
        <p:spPr>
          <a:xfrm>
            <a:off x="5618788" y="3544692"/>
            <a:ext cx="288940" cy="0"/>
          </a:xfrm>
          <a:custGeom>
            <a:avLst/>
            <a:gdLst/>
            <a:ahLst/>
            <a:cxnLst/>
            <a:rect l="l" t="t" r="r" b="b"/>
            <a:pathLst>
              <a:path w="600709">
                <a:moveTo>
                  <a:pt x="0" y="0"/>
                </a:moveTo>
                <a:lnTo>
                  <a:pt x="600392" y="0"/>
                </a:lnTo>
              </a:path>
            </a:pathLst>
          </a:custGeom>
          <a:ln w="69418">
            <a:solidFill>
              <a:srgbClr val="FFFFFF"/>
            </a:solidFill>
          </a:ln>
        </p:spPr>
        <p:txBody>
          <a:bodyPr wrap="square" lIns="0" tIns="0" rIns="0" bIns="0" rtlCol="0"/>
          <a:lstStyle/>
          <a:p>
            <a:pPr defTabSz="439804"/>
            <a:endParaRPr sz="865">
              <a:solidFill>
                <a:prstClr val="black"/>
              </a:solidFill>
              <a:latin typeface="Calibri"/>
            </a:endParaRPr>
          </a:p>
        </p:txBody>
      </p:sp>
      <p:sp>
        <p:nvSpPr>
          <p:cNvPr id="117" name="object 117"/>
          <p:cNvSpPr/>
          <p:nvPr/>
        </p:nvSpPr>
        <p:spPr>
          <a:xfrm>
            <a:off x="3288117" y="2770186"/>
            <a:ext cx="0" cy="784353"/>
          </a:xfrm>
          <a:custGeom>
            <a:avLst/>
            <a:gdLst/>
            <a:ahLst/>
            <a:cxnLst/>
            <a:rect l="l" t="t" r="r" b="b"/>
            <a:pathLst>
              <a:path h="1630679">
                <a:moveTo>
                  <a:pt x="0" y="1630591"/>
                </a:moveTo>
                <a:lnTo>
                  <a:pt x="0"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18" name="object 118"/>
          <p:cNvSpPr/>
          <p:nvPr/>
        </p:nvSpPr>
        <p:spPr>
          <a:xfrm>
            <a:off x="3266270" y="3554496"/>
            <a:ext cx="21992" cy="0"/>
          </a:xfrm>
          <a:custGeom>
            <a:avLst/>
            <a:gdLst/>
            <a:ahLst/>
            <a:cxnLst/>
            <a:rect l="l" t="t" r="r" b="b"/>
            <a:pathLst>
              <a:path w="45719">
                <a:moveTo>
                  <a:pt x="0" y="0"/>
                </a:moveTo>
                <a:lnTo>
                  <a:pt x="45415"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19" name="object 119"/>
          <p:cNvSpPr/>
          <p:nvPr/>
        </p:nvSpPr>
        <p:spPr>
          <a:xfrm>
            <a:off x="3266270" y="3456146"/>
            <a:ext cx="21992" cy="0"/>
          </a:xfrm>
          <a:custGeom>
            <a:avLst/>
            <a:gdLst/>
            <a:ahLst/>
            <a:cxnLst/>
            <a:rect l="l" t="t" r="r" b="b"/>
            <a:pathLst>
              <a:path w="45719">
                <a:moveTo>
                  <a:pt x="0" y="0"/>
                </a:moveTo>
                <a:lnTo>
                  <a:pt x="45415"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20" name="object 120"/>
          <p:cNvSpPr/>
          <p:nvPr/>
        </p:nvSpPr>
        <p:spPr>
          <a:xfrm>
            <a:off x="3266270" y="3358555"/>
            <a:ext cx="21992" cy="0"/>
          </a:xfrm>
          <a:custGeom>
            <a:avLst/>
            <a:gdLst/>
            <a:ahLst/>
            <a:cxnLst/>
            <a:rect l="l" t="t" r="r" b="b"/>
            <a:pathLst>
              <a:path w="45719">
                <a:moveTo>
                  <a:pt x="0" y="0"/>
                </a:moveTo>
                <a:lnTo>
                  <a:pt x="45415"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21" name="object 121"/>
          <p:cNvSpPr/>
          <p:nvPr/>
        </p:nvSpPr>
        <p:spPr>
          <a:xfrm>
            <a:off x="3266270" y="3260138"/>
            <a:ext cx="21992" cy="0"/>
          </a:xfrm>
          <a:custGeom>
            <a:avLst/>
            <a:gdLst/>
            <a:ahLst/>
            <a:cxnLst/>
            <a:rect l="l" t="t" r="r" b="b"/>
            <a:pathLst>
              <a:path w="45719">
                <a:moveTo>
                  <a:pt x="0" y="0"/>
                </a:moveTo>
                <a:lnTo>
                  <a:pt x="45415"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22" name="object 122"/>
          <p:cNvSpPr/>
          <p:nvPr/>
        </p:nvSpPr>
        <p:spPr>
          <a:xfrm>
            <a:off x="3266270" y="3162545"/>
            <a:ext cx="21992" cy="0"/>
          </a:xfrm>
          <a:custGeom>
            <a:avLst/>
            <a:gdLst/>
            <a:ahLst/>
            <a:cxnLst/>
            <a:rect l="l" t="t" r="r" b="b"/>
            <a:pathLst>
              <a:path w="45719">
                <a:moveTo>
                  <a:pt x="0" y="0"/>
                </a:moveTo>
                <a:lnTo>
                  <a:pt x="45415"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23" name="object 123"/>
          <p:cNvSpPr/>
          <p:nvPr/>
        </p:nvSpPr>
        <p:spPr>
          <a:xfrm>
            <a:off x="3266270" y="3064130"/>
            <a:ext cx="21992" cy="0"/>
          </a:xfrm>
          <a:custGeom>
            <a:avLst/>
            <a:gdLst/>
            <a:ahLst/>
            <a:cxnLst/>
            <a:rect l="l" t="t" r="r" b="b"/>
            <a:pathLst>
              <a:path w="45719">
                <a:moveTo>
                  <a:pt x="0" y="0"/>
                </a:moveTo>
                <a:lnTo>
                  <a:pt x="45415"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24" name="object 124"/>
          <p:cNvSpPr/>
          <p:nvPr/>
        </p:nvSpPr>
        <p:spPr>
          <a:xfrm>
            <a:off x="3266270" y="2966537"/>
            <a:ext cx="21992" cy="0"/>
          </a:xfrm>
          <a:custGeom>
            <a:avLst/>
            <a:gdLst/>
            <a:ahLst/>
            <a:cxnLst/>
            <a:rect l="l" t="t" r="r" b="b"/>
            <a:pathLst>
              <a:path w="45719">
                <a:moveTo>
                  <a:pt x="0" y="0"/>
                </a:moveTo>
                <a:lnTo>
                  <a:pt x="45415"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25" name="object 125"/>
          <p:cNvSpPr/>
          <p:nvPr/>
        </p:nvSpPr>
        <p:spPr>
          <a:xfrm>
            <a:off x="3266270" y="2868120"/>
            <a:ext cx="21992" cy="0"/>
          </a:xfrm>
          <a:custGeom>
            <a:avLst/>
            <a:gdLst/>
            <a:ahLst/>
            <a:cxnLst/>
            <a:rect l="l" t="t" r="r" b="b"/>
            <a:pathLst>
              <a:path w="45719">
                <a:moveTo>
                  <a:pt x="0" y="0"/>
                </a:moveTo>
                <a:lnTo>
                  <a:pt x="45415"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26" name="object 126"/>
          <p:cNvSpPr/>
          <p:nvPr/>
        </p:nvSpPr>
        <p:spPr>
          <a:xfrm>
            <a:off x="3266270" y="2770186"/>
            <a:ext cx="21992" cy="0"/>
          </a:xfrm>
          <a:custGeom>
            <a:avLst/>
            <a:gdLst/>
            <a:ahLst/>
            <a:cxnLst/>
            <a:rect l="l" t="t" r="r" b="b"/>
            <a:pathLst>
              <a:path w="45719">
                <a:moveTo>
                  <a:pt x="0" y="0"/>
                </a:moveTo>
                <a:lnTo>
                  <a:pt x="45415"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27" name="object 127"/>
          <p:cNvSpPr/>
          <p:nvPr/>
        </p:nvSpPr>
        <p:spPr>
          <a:xfrm>
            <a:off x="3288118" y="3554496"/>
            <a:ext cx="2750123" cy="0"/>
          </a:xfrm>
          <a:custGeom>
            <a:avLst/>
            <a:gdLst/>
            <a:ahLst/>
            <a:cxnLst/>
            <a:rect l="l" t="t" r="r" b="b"/>
            <a:pathLst>
              <a:path w="5717540">
                <a:moveTo>
                  <a:pt x="0" y="0"/>
                </a:moveTo>
                <a:lnTo>
                  <a:pt x="5717527" y="0"/>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28" name="object 128"/>
          <p:cNvSpPr/>
          <p:nvPr/>
        </p:nvSpPr>
        <p:spPr>
          <a:xfrm>
            <a:off x="3288117" y="3554496"/>
            <a:ext cx="0" cy="21992"/>
          </a:xfrm>
          <a:custGeom>
            <a:avLst/>
            <a:gdLst/>
            <a:ahLst/>
            <a:cxnLst/>
            <a:rect l="l" t="t" r="r" b="b"/>
            <a:pathLst>
              <a:path h="45720">
                <a:moveTo>
                  <a:pt x="0" y="0"/>
                </a:moveTo>
                <a:lnTo>
                  <a:pt x="0" y="45567"/>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29" name="object 129"/>
          <p:cNvSpPr/>
          <p:nvPr/>
        </p:nvSpPr>
        <p:spPr>
          <a:xfrm>
            <a:off x="3838166" y="3554496"/>
            <a:ext cx="0" cy="21992"/>
          </a:xfrm>
          <a:custGeom>
            <a:avLst/>
            <a:gdLst/>
            <a:ahLst/>
            <a:cxnLst/>
            <a:rect l="l" t="t" r="r" b="b"/>
            <a:pathLst>
              <a:path h="45720">
                <a:moveTo>
                  <a:pt x="0" y="0"/>
                </a:moveTo>
                <a:lnTo>
                  <a:pt x="0" y="45567"/>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30" name="object 130"/>
          <p:cNvSpPr/>
          <p:nvPr/>
        </p:nvSpPr>
        <p:spPr>
          <a:xfrm>
            <a:off x="4388148" y="3554496"/>
            <a:ext cx="0" cy="21992"/>
          </a:xfrm>
          <a:custGeom>
            <a:avLst/>
            <a:gdLst/>
            <a:ahLst/>
            <a:cxnLst/>
            <a:rect l="l" t="t" r="r" b="b"/>
            <a:pathLst>
              <a:path h="45720">
                <a:moveTo>
                  <a:pt x="0" y="0"/>
                </a:moveTo>
                <a:lnTo>
                  <a:pt x="0" y="45567"/>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31" name="object 131"/>
          <p:cNvSpPr/>
          <p:nvPr/>
        </p:nvSpPr>
        <p:spPr>
          <a:xfrm>
            <a:off x="4938130" y="3554496"/>
            <a:ext cx="0" cy="21992"/>
          </a:xfrm>
          <a:custGeom>
            <a:avLst/>
            <a:gdLst/>
            <a:ahLst/>
            <a:cxnLst/>
            <a:rect l="l" t="t" r="r" b="b"/>
            <a:pathLst>
              <a:path h="45720">
                <a:moveTo>
                  <a:pt x="0" y="0"/>
                </a:moveTo>
                <a:lnTo>
                  <a:pt x="0" y="45567"/>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32" name="object 132"/>
          <p:cNvSpPr/>
          <p:nvPr/>
        </p:nvSpPr>
        <p:spPr>
          <a:xfrm>
            <a:off x="5488112" y="3554496"/>
            <a:ext cx="0" cy="21992"/>
          </a:xfrm>
          <a:custGeom>
            <a:avLst/>
            <a:gdLst/>
            <a:ahLst/>
            <a:cxnLst/>
            <a:rect l="l" t="t" r="r" b="b"/>
            <a:pathLst>
              <a:path h="45720">
                <a:moveTo>
                  <a:pt x="0" y="0"/>
                </a:moveTo>
                <a:lnTo>
                  <a:pt x="0" y="45567"/>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33" name="object 133"/>
          <p:cNvSpPr/>
          <p:nvPr/>
        </p:nvSpPr>
        <p:spPr>
          <a:xfrm>
            <a:off x="6038235" y="3554496"/>
            <a:ext cx="0" cy="21992"/>
          </a:xfrm>
          <a:custGeom>
            <a:avLst/>
            <a:gdLst/>
            <a:ahLst/>
            <a:cxnLst/>
            <a:rect l="l" t="t" r="r" b="b"/>
            <a:pathLst>
              <a:path h="45720">
                <a:moveTo>
                  <a:pt x="0" y="0"/>
                </a:moveTo>
                <a:lnTo>
                  <a:pt x="0" y="45567"/>
                </a:lnTo>
              </a:path>
            </a:pathLst>
          </a:custGeom>
          <a:ln w="7162">
            <a:solidFill>
              <a:srgbClr val="9A9D9F"/>
            </a:solidFill>
          </a:ln>
        </p:spPr>
        <p:txBody>
          <a:bodyPr wrap="square" lIns="0" tIns="0" rIns="0" bIns="0" rtlCol="0"/>
          <a:lstStyle/>
          <a:p>
            <a:pPr defTabSz="439804"/>
            <a:endParaRPr sz="865">
              <a:solidFill>
                <a:prstClr val="black"/>
              </a:solidFill>
              <a:latin typeface="Calibri"/>
            </a:endParaRPr>
          </a:p>
        </p:txBody>
      </p:sp>
      <p:sp>
        <p:nvSpPr>
          <p:cNvPr id="134" name="object 134"/>
          <p:cNvSpPr txBox="1"/>
          <p:nvPr/>
        </p:nvSpPr>
        <p:spPr>
          <a:xfrm>
            <a:off x="3486593" y="2573644"/>
            <a:ext cx="2557395" cy="472151"/>
          </a:xfrm>
          <a:prstGeom prst="rect">
            <a:avLst/>
          </a:prstGeom>
        </p:spPr>
        <p:txBody>
          <a:bodyPr vert="horz" wrap="square" lIns="0" tIns="10385" rIns="0" bIns="0" rtlCol="0">
            <a:spAutoFit/>
          </a:bodyPr>
          <a:lstStyle/>
          <a:p>
            <a:pPr defTabSz="439804">
              <a:spcBef>
                <a:spcPts val="82"/>
              </a:spcBef>
              <a:tabLst>
                <a:tab pos="2550860" algn="l"/>
              </a:tabLst>
            </a:pPr>
            <a:r>
              <a:rPr sz="600" spc="-50" dirty="0">
                <a:solidFill>
                  <a:srgbClr val="636466"/>
                </a:solidFill>
                <a:latin typeface="Arial Black"/>
                <a:cs typeface="Arial Black"/>
              </a:rPr>
              <a:t>37,2%</a:t>
            </a:r>
            <a:r>
              <a:rPr sz="600" spc="14" dirty="0">
                <a:solidFill>
                  <a:srgbClr val="636466"/>
                </a:solidFill>
                <a:latin typeface="Arial Black"/>
                <a:cs typeface="Arial Black"/>
              </a:rPr>
              <a:t> </a:t>
            </a:r>
            <a:r>
              <a:rPr sz="600" u="sng" spc="-32" dirty="0">
                <a:solidFill>
                  <a:srgbClr val="636466"/>
                </a:solidFill>
                <a:uFill>
                  <a:solidFill>
                    <a:srgbClr val="9A9D9F"/>
                  </a:solidFill>
                </a:uFill>
                <a:latin typeface="Arial Black"/>
                <a:cs typeface="Arial Black"/>
              </a:rPr>
              <a:t> </a:t>
            </a:r>
            <a:r>
              <a:rPr sz="433" u="sng" dirty="0">
                <a:solidFill>
                  <a:srgbClr val="636466"/>
                </a:solidFill>
                <a:uFill>
                  <a:solidFill>
                    <a:srgbClr val="9A9D9F"/>
                  </a:solidFill>
                </a:uFill>
                <a:latin typeface="Arial Black"/>
                <a:cs typeface="Arial Black"/>
              </a:rPr>
              <a:t>	</a:t>
            </a:r>
            <a:endParaRPr sz="433" dirty="0">
              <a:solidFill>
                <a:prstClr val="black"/>
              </a:solidFill>
              <a:latin typeface="Arial Black"/>
              <a:cs typeface="Arial Black"/>
            </a:endParaRPr>
          </a:p>
          <a:p>
            <a:pPr marL="550060" defTabSz="439804">
              <a:spcBef>
                <a:spcPts val="38"/>
              </a:spcBef>
              <a:tabLst>
                <a:tab pos="2550860" algn="l"/>
              </a:tabLst>
            </a:pPr>
            <a:r>
              <a:rPr sz="600" spc="-50" dirty="0">
                <a:solidFill>
                  <a:srgbClr val="636466"/>
                </a:solidFill>
                <a:latin typeface="Arial Black"/>
                <a:cs typeface="Arial Black"/>
              </a:rPr>
              <a:t>33,6%</a:t>
            </a:r>
            <a:r>
              <a:rPr sz="600" spc="14" dirty="0">
                <a:solidFill>
                  <a:srgbClr val="636466"/>
                </a:solidFill>
                <a:latin typeface="Arial Black"/>
                <a:cs typeface="Arial Black"/>
              </a:rPr>
              <a:t> </a:t>
            </a:r>
            <a:r>
              <a:rPr sz="600" u="sng" spc="-32" dirty="0">
                <a:solidFill>
                  <a:srgbClr val="636466"/>
                </a:solidFill>
                <a:uFill>
                  <a:solidFill>
                    <a:srgbClr val="9A9D9F"/>
                  </a:solidFill>
                </a:uFill>
                <a:latin typeface="Arial Black"/>
                <a:cs typeface="Arial Black"/>
              </a:rPr>
              <a:t> </a:t>
            </a:r>
            <a:r>
              <a:rPr sz="433" u="sng" dirty="0">
                <a:solidFill>
                  <a:srgbClr val="636466"/>
                </a:solidFill>
                <a:uFill>
                  <a:solidFill>
                    <a:srgbClr val="9A9D9F"/>
                  </a:solidFill>
                </a:uFill>
                <a:latin typeface="Arial Black"/>
                <a:cs typeface="Arial Black"/>
              </a:rPr>
              <a:t>	</a:t>
            </a:r>
            <a:endParaRPr sz="433" dirty="0">
              <a:solidFill>
                <a:prstClr val="black"/>
              </a:solidFill>
              <a:latin typeface="Arial Black"/>
              <a:cs typeface="Arial Black"/>
            </a:endParaRPr>
          </a:p>
          <a:p>
            <a:pPr defTabSz="439804">
              <a:spcBef>
                <a:spcPts val="10"/>
              </a:spcBef>
            </a:pPr>
            <a:endParaRPr sz="1200" dirty="0">
              <a:solidFill>
                <a:prstClr val="black"/>
              </a:solidFill>
              <a:latin typeface="Times New Roman"/>
              <a:cs typeface="Times New Roman"/>
            </a:endParaRPr>
          </a:p>
          <a:p>
            <a:pPr marR="200050" algn="ctr" defTabSz="439804"/>
            <a:r>
              <a:rPr sz="600" spc="-50" dirty="0">
                <a:solidFill>
                  <a:srgbClr val="636466"/>
                </a:solidFill>
                <a:latin typeface="Arial Black"/>
                <a:cs typeface="Arial Black"/>
              </a:rPr>
              <a:t>23,9%</a:t>
            </a:r>
            <a:endParaRPr sz="600" dirty="0">
              <a:solidFill>
                <a:prstClr val="black"/>
              </a:solidFill>
              <a:latin typeface="Arial Black"/>
              <a:cs typeface="Arial Black"/>
            </a:endParaRPr>
          </a:p>
        </p:txBody>
      </p:sp>
      <p:sp>
        <p:nvSpPr>
          <p:cNvPr id="135" name="object 135"/>
          <p:cNvSpPr txBox="1"/>
          <p:nvPr/>
        </p:nvSpPr>
        <p:spPr>
          <a:xfrm>
            <a:off x="5153161" y="3355418"/>
            <a:ext cx="253370" cy="129587"/>
          </a:xfrm>
          <a:prstGeom prst="rect">
            <a:avLst/>
          </a:prstGeom>
        </p:spPr>
        <p:txBody>
          <a:bodyPr vert="horz" wrap="square" lIns="0" tIns="6414" rIns="0" bIns="0" rtlCol="0">
            <a:spAutoFit/>
          </a:bodyPr>
          <a:lstStyle/>
          <a:p>
            <a:pPr defTabSz="439804">
              <a:spcBef>
                <a:spcPts val="50"/>
              </a:spcBef>
            </a:pPr>
            <a:r>
              <a:rPr sz="800" spc="-55" dirty="0">
                <a:solidFill>
                  <a:srgbClr val="636466"/>
                </a:solidFill>
                <a:latin typeface="Arial Black"/>
                <a:cs typeface="Arial Black"/>
              </a:rPr>
              <a:t>4</a:t>
            </a:r>
            <a:r>
              <a:rPr sz="800" spc="-32" dirty="0">
                <a:solidFill>
                  <a:srgbClr val="636466"/>
                </a:solidFill>
                <a:latin typeface="Arial Black"/>
                <a:cs typeface="Arial Black"/>
              </a:rPr>
              <a:t>,</a:t>
            </a:r>
            <a:r>
              <a:rPr sz="800" spc="-60" dirty="0">
                <a:solidFill>
                  <a:srgbClr val="636466"/>
                </a:solidFill>
                <a:latin typeface="Arial Black"/>
                <a:cs typeface="Arial Black"/>
              </a:rPr>
              <a:t>3</a:t>
            </a:r>
            <a:r>
              <a:rPr sz="600" spc="-60" dirty="0">
                <a:solidFill>
                  <a:srgbClr val="636466"/>
                </a:solidFill>
                <a:latin typeface="Arial Black"/>
                <a:cs typeface="Arial Black"/>
              </a:rPr>
              <a:t>%</a:t>
            </a:r>
            <a:endParaRPr sz="600" dirty="0">
              <a:solidFill>
                <a:prstClr val="black"/>
              </a:solidFill>
              <a:latin typeface="Arial Black"/>
              <a:cs typeface="Arial Black"/>
            </a:endParaRPr>
          </a:p>
        </p:txBody>
      </p:sp>
      <p:sp>
        <p:nvSpPr>
          <p:cNvPr id="136" name="object 136"/>
          <p:cNvSpPr txBox="1"/>
          <p:nvPr/>
        </p:nvSpPr>
        <p:spPr>
          <a:xfrm>
            <a:off x="5681830" y="3267393"/>
            <a:ext cx="367387" cy="98810"/>
          </a:xfrm>
          <a:prstGeom prst="rect">
            <a:avLst/>
          </a:prstGeom>
        </p:spPr>
        <p:txBody>
          <a:bodyPr vert="horz" wrap="square" lIns="0" tIns="6414" rIns="0" bIns="0" rtlCol="0">
            <a:spAutoFit/>
          </a:bodyPr>
          <a:lstStyle/>
          <a:p>
            <a:pPr defTabSz="439804">
              <a:spcBef>
                <a:spcPts val="50"/>
              </a:spcBef>
            </a:pPr>
            <a:r>
              <a:rPr sz="600" spc="-55" dirty="0">
                <a:solidFill>
                  <a:srgbClr val="636466"/>
                </a:solidFill>
                <a:latin typeface="Arial Black"/>
                <a:cs typeface="Arial Black"/>
              </a:rPr>
              <a:t>1</a:t>
            </a:r>
            <a:r>
              <a:rPr sz="600" spc="-32" dirty="0">
                <a:solidFill>
                  <a:srgbClr val="636466"/>
                </a:solidFill>
                <a:latin typeface="Arial Black"/>
                <a:cs typeface="Arial Black"/>
              </a:rPr>
              <a:t>,</a:t>
            </a:r>
            <a:r>
              <a:rPr sz="600" spc="-60" dirty="0">
                <a:solidFill>
                  <a:srgbClr val="636466"/>
                </a:solidFill>
                <a:latin typeface="Arial Black"/>
                <a:cs typeface="Arial Black"/>
              </a:rPr>
              <a:t>0%</a:t>
            </a:r>
            <a:endParaRPr sz="600" dirty="0">
              <a:solidFill>
                <a:prstClr val="black"/>
              </a:solidFill>
              <a:latin typeface="Arial Black"/>
              <a:cs typeface="Arial Black"/>
            </a:endParaRPr>
          </a:p>
        </p:txBody>
      </p:sp>
      <p:sp>
        <p:nvSpPr>
          <p:cNvPr id="137" name="object 137"/>
          <p:cNvSpPr txBox="1"/>
          <p:nvPr/>
        </p:nvSpPr>
        <p:spPr>
          <a:xfrm>
            <a:off x="3053172" y="2699404"/>
            <a:ext cx="177457" cy="858616"/>
          </a:xfrm>
          <a:prstGeom prst="rect">
            <a:avLst/>
          </a:prstGeom>
        </p:spPr>
        <p:txBody>
          <a:bodyPr vert="horz" wrap="square" lIns="0" tIns="22907" rIns="0" bIns="0" rtlCol="0">
            <a:spAutoFit/>
          </a:bodyPr>
          <a:lstStyle/>
          <a:p>
            <a:pPr marR="2444" algn="ctr" defTabSz="439804">
              <a:spcBef>
                <a:spcPts val="180"/>
              </a:spcBef>
            </a:pPr>
            <a:r>
              <a:rPr sz="529" spc="-22" dirty="0">
                <a:solidFill>
                  <a:srgbClr val="231F20"/>
                </a:solidFill>
                <a:latin typeface="Arial"/>
                <a:cs typeface="Arial"/>
              </a:rPr>
              <a:t>4</a:t>
            </a:r>
            <a:r>
              <a:rPr sz="529" spc="-17" dirty="0">
                <a:solidFill>
                  <a:srgbClr val="231F20"/>
                </a:solidFill>
                <a:latin typeface="Arial"/>
                <a:cs typeface="Arial"/>
              </a:rPr>
              <a:t>0</a:t>
            </a:r>
            <a:r>
              <a:rPr sz="529" spc="-20" dirty="0">
                <a:solidFill>
                  <a:srgbClr val="231F20"/>
                </a:solidFill>
                <a:latin typeface="Arial"/>
                <a:cs typeface="Arial"/>
              </a:rPr>
              <a:t>,</a:t>
            </a:r>
            <a:r>
              <a:rPr sz="529" spc="-17" dirty="0">
                <a:solidFill>
                  <a:srgbClr val="231F20"/>
                </a:solidFill>
                <a:latin typeface="Arial"/>
                <a:cs typeface="Arial"/>
              </a:rPr>
              <a:t>0</a:t>
            </a:r>
            <a:r>
              <a:rPr sz="529" spc="-84" dirty="0">
                <a:solidFill>
                  <a:srgbClr val="231F20"/>
                </a:solidFill>
                <a:latin typeface="Arial"/>
                <a:cs typeface="Arial"/>
              </a:rPr>
              <a:t>%</a:t>
            </a:r>
            <a:endParaRPr sz="529" dirty="0">
              <a:solidFill>
                <a:prstClr val="black"/>
              </a:solidFill>
              <a:latin typeface="Arial"/>
              <a:cs typeface="Arial"/>
            </a:endParaRPr>
          </a:p>
          <a:p>
            <a:pPr marR="2444" algn="ctr" defTabSz="439804">
              <a:spcBef>
                <a:spcPts val="137"/>
              </a:spcBef>
            </a:pPr>
            <a:r>
              <a:rPr sz="529" spc="-22" dirty="0">
                <a:solidFill>
                  <a:srgbClr val="231F20"/>
                </a:solidFill>
                <a:latin typeface="Arial"/>
                <a:cs typeface="Arial"/>
              </a:rPr>
              <a:t>3</a:t>
            </a:r>
            <a:r>
              <a:rPr sz="529" spc="-17" dirty="0">
                <a:solidFill>
                  <a:srgbClr val="231F20"/>
                </a:solidFill>
                <a:latin typeface="Arial"/>
                <a:cs typeface="Arial"/>
              </a:rPr>
              <a:t>5</a:t>
            </a:r>
            <a:r>
              <a:rPr sz="529" spc="-20" dirty="0">
                <a:solidFill>
                  <a:srgbClr val="231F20"/>
                </a:solidFill>
                <a:latin typeface="Arial"/>
                <a:cs typeface="Arial"/>
              </a:rPr>
              <a:t>,</a:t>
            </a:r>
            <a:r>
              <a:rPr sz="529" spc="-17" dirty="0">
                <a:solidFill>
                  <a:srgbClr val="231F20"/>
                </a:solidFill>
                <a:latin typeface="Arial"/>
                <a:cs typeface="Arial"/>
              </a:rPr>
              <a:t>0</a:t>
            </a:r>
            <a:r>
              <a:rPr sz="529" spc="-84" dirty="0">
                <a:solidFill>
                  <a:srgbClr val="231F20"/>
                </a:solidFill>
                <a:latin typeface="Arial"/>
                <a:cs typeface="Arial"/>
              </a:rPr>
              <a:t>%</a:t>
            </a:r>
            <a:endParaRPr sz="529" dirty="0">
              <a:solidFill>
                <a:prstClr val="black"/>
              </a:solidFill>
              <a:latin typeface="Arial"/>
              <a:cs typeface="Arial"/>
            </a:endParaRPr>
          </a:p>
          <a:p>
            <a:pPr marR="2444" algn="ctr" defTabSz="439804">
              <a:spcBef>
                <a:spcPts val="137"/>
              </a:spcBef>
            </a:pPr>
            <a:r>
              <a:rPr sz="529" spc="-22" dirty="0">
                <a:solidFill>
                  <a:srgbClr val="231F20"/>
                </a:solidFill>
                <a:latin typeface="Arial"/>
                <a:cs typeface="Arial"/>
              </a:rPr>
              <a:t>3</a:t>
            </a:r>
            <a:r>
              <a:rPr sz="529" spc="-17" dirty="0">
                <a:solidFill>
                  <a:srgbClr val="231F20"/>
                </a:solidFill>
                <a:latin typeface="Arial"/>
                <a:cs typeface="Arial"/>
              </a:rPr>
              <a:t>0</a:t>
            </a:r>
            <a:r>
              <a:rPr sz="529" spc="-20" dirty="0">
                <a:solidFill>
                  <a:srgbClr val="231F20"/>
                </a:solidFill>
                <a:latin typeface="Arial"/>
                <a:cs typeface="Arial"/>
              </a:rPr>
              <a:t>,</a:t>
            </a:r>
            <a:r>
              <a:rPr sz="529" spc="-17" dirty="0">
                <a:solidFill>
                  <a:srgbClr val="231F20"/>
                </a:solidFill>
                <a:latin typeface="Arial"/>
                <a:cs typeface="Arial"/>
              </a:rPr>
              <a:t>0</a:t>
            </a:r>
            <a:r>
              <a:rPr sz="529" spc="-84" dirty="0">
                <a:solidFill>
                  <a:srgbClr val="231F20"/>
                </a:solidFill>
                <a:latin typeface="Arial"/>
                <a:cs typeface="Arial"/>
              </a:rPr>
              <a:t>%</a:t>
            </a:r>
            <a:endParaRPr sz="529" dirty="0">
              <a:solidFill>
                <a:prstClr val="black"/>
              </a:solidFill>
              <a:latin typeface="Arial"/>
              <a:cs typeface="Arial"/>
            </a:endParaRPr>
          </a:p>
          <a:p>
            <a:pPr marR="2444" algn="ctr" defTabSz="439804">
              <a:spcBef>
                <a:spcPts val="137"/>
              </a:spcBef>
            </a:pPr>
            <a:r>
              <a:rPr sz="529" spc="-22" dirty="0">
                <a:solidFill>
                  <a:srgbClr val="231F20"/>
                </a:solidFill>
                <a:latin typeface="Arial"/>
                <a:cs typeface="Arial"/>
              </a:rPr>
              <a:t>2</a:t>
            </a:r>
            <a:r>
              <a:rPr sz="529" spc="-17" dirty="0">
                <a:solidFill>
                  <a:srgbClr val="231F20"/>
                </a:solidFill>
                <a:latin typeface="Arial"/>
                <a:cs typeface="Arial"/>
              </a:rPr>
              <a:t>5</a:t>
            </a:r>
            <a:r>
              <a:rPr sz="529" spc="-20" dirty="0">
                <a:solidFill>
                  <a:srgbClr val="231F20"/>
                </a:solidFill>
                <a:latin typeface="Arial"/>
                <a:cs typeface="Arial"/>
              </a:rPr>
              <a:t>,</a:t>
            </a:r>
            <a:r>
              <a:rPr sz="529" spc="-17" dirty="0">
                <a:solidFill>
                  <a:srgbClr val="231F20"/>
                </a:solidFill>
                <a:latin typeface="Arial"/>
                <a:cs typeface="Arial"/>
              </a:rPr>
              <a:t>0</a:t>
            </a:r>
            <a:r>
              <a:rPr sz="529" spc="-84" dirty="0">
                <a:solidFill>
                  <a:srgbClr val="231F20"/>
                </a:solidFill>
                <a:latin typeface="Arial"/>
                <a:cs typeface="Arial"/>
              </a:rPr>
              <a:t>%</a:t>
            </a:r>
            <a:endParaRPr sz="529" dirty="0">
              <a:solidFill>
                <a:prstClr val="black"/>
              </a:solidFill>
              <a:latin typeface="Arial"/>
              <a:cs typeface="Arial"/>
            </a:endParaRPr>
          </a:p>
          <a:p>
            <a:pPr marR="2444" algn="ctr" defTabSz="439804">
              <a:spcBef>
                <a:spcPts val="140"/>
              </a:spcBef>
            </a:pPr>
            <a:r>
              <a:rPr sz="529" spc="-22" dirty="0">
                <a:solidFill>
                  <a:srgbClr val="231F20"/>
                </a:solidFill>
                <a:latin typeface="Arial"/>
                <a:cs typeface="Arial"/>
              </a:rPr>
              <a:t>2</a:t>
            </a:r>
            <a:r>
              <a:rPr sz="529" spc="-17" dirty="0">
                <a:solidFill>
                  <a:srgbClr val="231F20"/>
                </a:solidFill>
                <a:latin typeface="Arial"/>
                <a:cs typeface="Arial"/>
              </a:rPr>
              <a:t>0</a:t>
            </a:r>
            <a:r>
              <a:rPr sz="529" spc="-20" dirty="0">
                <a:solidFill>
                  <a:srgbClr val="231F20"/>
                </a:solidFill>
                <a:latin typeface="Arial"/>
                <a:cs typeface="Arial"/>
              </a:rPr>
              <a:t>,</a:t>
            </a:r>
            <a:r>
              <a:rPr sz="529" spc="-17" dirty="0">
                <a:solidFill>
                  <a:srgbClr val="231F20"/>
                </a:solidFill>
                <a:latin typeface="Arial"/>
                <a:cs typeface="Arial"/>
              </a:rPr>
              <a:t>0</a:t>
            </a:r>
            <a:r>
              <a:rPr sz="529" spc="-84" dirty="0">
                <a:solidFill>
                  <a:srgbClr val="231F20"/>
                </a:solidFill>
                <a:latin typeface="Arial"/>
                <a:cs typeface="Arial"/>
              </a:rPr>
              <a:t>%</a:t>
            </a:r>
            <a:endParaRPr sz="529" dirty="0">
              <a:solidFill>
                <a:prstClr val="black"/>
              </a:solidFill>
              <a:latin typeface="Arial"/>
              <a:cs typeface="Arial"/>
            </a:endParaRPr>
          </a:p>
          <a:p>
            <a:pPr marR="2444" algn="ctr" defTabSz="439804">
              <a:spcBef>
                <a:spcPts val="137"/>
              </a:spcBef>
            </a:pPr>
            <a:r>
              <a:rPr sz="529" spc="-22" dirty="0">
                <a:solidFill>
                  <a:srgbClr val="231F20"/>
                </a:solidFill>
                <a:latin typeface="Arial"/>
                <a:cs typeface="Arial"/>
              </a:rPr>
              <a:t>1</a:t>
            </a:r>
            <a:r>
              <a:rPr sz="529" spc="-17" dirty="0">
                <a:solidFill>
                  <a:srgbClr val="231F20"/>
                </a:solidFill>
                <a:latin typeface="Arial"/>
                <a:cs typeface="Arial"/>
              </a:rPr>
              <a:t>5</a:t>
            </a:r>
            <a:r>
              <a:rPr sz="529" spc="-20" dirty="0">
                <a:solidFill>
                  <a:srgbClr val="231F20"/>
                </a:solidFill>
                <a:latin typeface="Arial"/>
                <a:cs typeface="Arial"/>
              </a:rPr>
              <a:t>,</a:t>
            </a:r>
            <a:r>
              <a:rPr sz="529" spc="-17" dirty="0">
                <a:solidFill>
                  <a:srgbClr val="231F20"/>
                </a:solidFill>
                <a:latin typeface="Arial"/>
                <a:cs typeface="Arial"/>
              </a:rPr>
              <a:t>0</a:t>
            </a:r>
            <a:r>
              <a:rPr sz="529" spc="-84" dirty="0">
                <a:solidFill>
                  <a:srgbClr val="231F20"/>
                </a:solidFill>
                <a:latin typeface="Arial"/>
                <a:cs typeface="Arial"/>
              </a:rPr>
              <a:t>%</a:t>
            </a:r>
            <a:endParaRPr sz="529" dirty="0">
              <a:solidFill>
                <a:prstClr val="black"/>
              </a:solidFill>
              <a:latin typeface="Arial"/>
              <a:cs typeface="Arial"/>
            </a:endParaRPr>
          </a:p>
          <a:p>
            <a:pPr marR="2444" algn="ctr" defTabSz="439804">
              <a:spcBef>
                <a:spcPts val="137"/>
              </a:spcBef>
            </a:pPr>
            <a:r>
              <a:rPr sz="529" spc="-22" dirty="0">
                <a:solidFill>
                  <a:srgbClr val="231F20"/>
                </a:solidFill>
                <a:latin typeface="Arial"/>
                <a:cs typeface="Arial"/>
              </a:rPr>
              <a:t>1</a:t>
            </a:r>
            <a:r>
              <a:rPr sz="529" spc="-17" dirty="0">
                <a:solidFill>
                  <a:srgbClr val="231F20"/>
                </a:solidFill>
                <a:latin typeface="Arial"/>
                <a:cs typeface="Arial"/>
              </a:rPr>
              <a:t>0</a:t>
            </a:r>
            <a:r>
              <a:rPr sz="529" spc="-20" dirty="0">
                <a:solidFill>
                  <a:srgbClr val="231F20"/>
                </a:solidFill>
                <a:latin typeface="Arial"/>
                <a:cs typeface="Arial"/>
              </a:rPr>
              <a:t>,</a:t>
            </a:r>
            <a:r>
              <a:rPr sz="529" spc="-17" dirty="0">
                <a:solidFill>
                  <a:srgbClr val="231F20"/>
                </a:solidFill>
                <a:latin typeface="Arial"/>
                <a:cs typeface="Arial"/>
              </a:rPr>
              <a:t>0</a:t>
            </a:r>
            <a:r>
              <a:rPr sz="529" spc="-84" dirty="0">
                <a:solidFill>
                  <a:srgbClr val="231F20"/>
                </a:solidFill>
                <a:latin typeface="Arial"/>
                <a:cs typeface="Arial"/>
              </a:rPr>
              <a:t>%</a:t>
            </a:r>
            <a:endParaRPr sz="529" dirty="0">
              <a:solidFill>
                <a:prstClr val="black"/>
              </a:solidFill>
              <a:latin typeface="Arial"/>
              <a:cs typeface="Arial"/>
            </a:endParaRPr>
          </a:p>
          <a:p>
            <a:pPr marL="28098" algn="ctr" defTabSz="439804">
              <a:spcBef>
                <a:spcPts val="137"/>
              </a:spcBef>
            </a:pPr>
            <a:r>
              <a:rPr sz="529" spc="-36" dirty="0">
                <a:solidFill>
                  <a:srgbClr val="231F20"/>
                </a:solidFill>
                <a:latin typeface="Arial"/>
                <a:cs typeface="Arial"/>
              </a:rPr>
              <a:t>5,0%</a:t>
            </a:r>
            <a:endParaRPr sz="529" dirty="0">
              <a:solidFill>
                <a:prstClr val="black"/>
              </a:solidFill>
              <a:latin typeface="Arial"/>
              <a:cs typeface="Arial"/>
            </a:endParaRPr>
          </a:p>
          <a:p>
            <a:pPr marL="28098" algn="ctr" defTabSz="439804">
              <a:spcBef>
                <a:spcPts val="137"/>
              </a:spcBef>
            </a:pPr>
            <a:r>
              <a:rPr sz="529" spc="-36" dirty="0">
                <a:solidFill>
                  <a:srgbClr val="231F20"/>
                </a:solidFill>
                <a:latin typeface="Arial"/>
                <a:cs typeface="Arial"/>
              </a:rPr>
              <a:t>0,0%</a:t>
            </a:r>
            <a:endParaRPr sz="529" dirty="0">
              <a:solidFill>
                <a:prstClr val="black"/>
              </a:solidFill>
              <a:latin typeface="Arial"/>
              <a:cs typeface="Arial"/>
            </a:endParaRPr>
          </a:p>
        </p:txBody>
      </p:sp>
      <p:sp>
        <p:nvSpPr>
          <p:cNvPr id="138" name="object 138"/>
          <p:cNvSpPr txBox="1"/>
          <p:nvPr/>
        </p:nvSpPr>
        <p:spPr>
          <a:xfrm>
            <a:off x="3398726" y="3588967"/>
            <a:ext cx="570458" cy="400080"/>
          </a:xfrm>
          <a:prstGeom prst="rect">
            <a:avLst/>
          </a:prstGeom>
        </p:spPr>
        <p:txBody>
          <a:bodyPr vert="horz" wrap="square" lIns="0" tIns="3971" rIns="0" bIns="0" rtlCol="0">
            <a:spAutoFit/>
          </a:bodyPr>
          <a:lstStyle/>
          <a:p>
            <a:pPr marR="2444" indent="4887" algn="just" defTabSz="439804">
              <a:lnSpc>
                <a:spcPct val="104299"/>
              </a:lnSpc>
              <a:spcBef>
                <a:spcPts val="32"/>
              </a:spcBef>
            </a:pPr>
            <a:r>
              <a:rPr sz="825" spc="-32" dirty="0">
                <a:solidFill>
                  <a:srgbClr val="231F20"/>
                </a:solidFill>
                <a:latin typeface="Arial"/>
                <a:cs typeface="Arial"/>
              </a:rPr>
              <a:t>Lussazione,  </a:t>
            </a:r>
            <a:r>
              <a:rPr sz="825" spc="-12" dirty="0">
                <a:solidFill>
                  <a:srgbClr val="231F20"/>
                </a:solidFill>
                <a:latin typeface="Arial"/>
                <a:cs typeface="Arial"/>
              </a:rPr>
              <a:t>d</a:t>
            </a:r>
            <a:r>
              <a:rPr sz="825" spc="5" dirty="0">
                <a:solidFill>
                  <a:srgbClr val="231F20"/>
                </a:solidFill>
                <a:latin typeface="Arial"/>
                <a:cs typeface="Arial"/>
              </a:rPr>
              <a:t>i</a:t>
            </a:r>
            <a:r>
              <a:rPr sz="825" spc="-53" dirty="0">
                <a:solidFill>
                  <a:srgbClr val="231F20"/>
                </a:solidFill>
                <a:latin typeface="Arial"/>
                <a:cs typeface="Arial"/>
              </a:rPr>
              <a:t>s</a:t>
            </a:r>
            <a:r>
              <a:rPr sz="825" spc="26" dirty="0">
                <a:solidFill>
                  <a:srgbClr val="231F20"/>
                </a:solidFill>
                <a:latin typeface="Arial"/>
                <a:cs typeface="Arial"/>
              </a:rPr>
              <a:t>t</a:t>
            </a:r>
            <a:r>
              <a:rPr sz="825" spc="-10" dirty="0">
                <a:solidFill>
                  <a:srgbClr val="231F20"/>
                </a:solidFill>
                <a:latin typeface="Arial"/>
                <a:cs typeface="Arial"/>
              </a:rPr>
              <a:t>o</a:t>
            </a:r>
            <a:r>
              <a:rPr sz="825" spc="-17" dirty="0">
                <a:solidFill>
                  <a:srgbClr val="231F20"/>
                </a:solidFill>
                <a:latin typeface="Arial"/>
                <a:cs typeface="Arial"/>
              </a:rPr>
              <a:t>r</a:t>
            </a:r>
            <a:r>
              <a:rPr sz="825" spc="-24" dirty="0">
                <a:solidFill>
                  <a:srgbClr val="231F20"/>
                </a:solidFill>
                <a:latin typeface="Arial"/>
                <a:cs typeface="Arial"/>
              </a:rPr>
              <a:t>s</a:t>
            </a:r>
            <a:r>
              <a:rPr sz="825" spc="5" dirty="0">
                <a:solidFill>
                  <a:srgbClr val="231F20"/>
                </a:solidFill>
                <a:latin typeface="Arial"/>
                <a:cs typeface="Arial"/>
              </a:rPr>
              <a:t>i</a:t>
            </a:r>
            <a:r>
              <a:rPr sz="825" spc="-14" dirty="0">
                <a:solidFill>
                  <a:srgbClr val="231F20"/>
                </a:solidFill>
                <a:latin typeface="Arial"/>
                <a:cs typeface="Arial"/>
              </a:rPr>
              <a:t>o</a:t>
            </a:r>
            <a:r>
              <a:rPr sz="825" spc="-10" dirty="0">
                <a:solidFill>
                  <a:srgbClr val="231F20"/>
                </a:solidFill>
                <a:latin typeface="Arial"/>
                <a:cs typeface="Arial"/>
              </a:rPr>
              <a:t>n</a:t>
            </a:r>
            <a:r>
              <a:rPr sz="825" spc="-28" dirty="0">
                <a:solidFill>
                  <a:srgbClr val="231F20"/>
                </a:solidFill>
                <a:latin typeface="Arial"/>
                <a:cs typeface="Arial"/>
              </a:rPr>
              <a:t>e</a:t>
            </a:r>
            <a:r>
              <a:rPr sz="825" spc="-14" dirty="0">
                <a:solidFill>
                  <a:srgbClr val="231F20"/>
                </a:solidFill>
                <a:latin typeface="Arial"/>
                <a:cs typeface="Arial"/>
              </a:rPr>
              <a:t>,  distrazione</a:t>
            </a:r>
            <a:endParaRPr sz="825" dirty="0">
              <a:solidFill>
                <a:prstClr val="black"/>
              </a:solidFill>
              <a:latin typeface="Arial"/>
              <a:cs typeface="Arial"/>
            </a:endParaRPr>
          </a:p>
        </p:txBody>
      </p:sp>
      <p:sp>
        <p:nvSpPr>
          <p:cNvPr id="139" name="object 139"/>
          <p:cNvSpPr txBox="1"/>
          <p:nvPr/>
        </p:nvSpPr>
        <p:spPr>
          <a:xfrm>
            <a:off x="3954403" y="3588967"/>
            <a:ext cx="541943" cy="134360"/>
          </a:xfrm>
          <a:prstGeom prst="rect">
            <a:avLst/>
          </a:prstGeom>
        </p:spPr>
        <p:txBody>
          <a:bodyPr vert="horz" wrap="square" lIns="0" tIns="7331" rIns="0" bIns="0" rtlCol="0">
            <a:spAutoFit/>
          </a:bodyPr>
          <a:lstStyle/>
          <a:p>
            <a:pPr defTabSz="439804">
              <a:spcBef>
                <a:spcPts val="58"/>
              </a:spcBef>
            </a:pPr>
            <a:r>
              <a:rPr sz="825" spc="-44" dirty="0">
                <a:solidFill>
                  <a:srgbClr val="231F20"/>
                </a:solidFill>
                <a:latin typeface="Arial"/>
                <a:cs typeface="Arial"/>
              </a:rPr>
              <a:t>Co</a:t>
            </a:r>
            <a:r>
              <a:rPr sz="825" spc="-36" dirty="0">
                <a:solidFill>
                  <a:srgbClr val="231F20"/>
                </a:solidFill>
                <a:latin typeface="Arial"/>
                <a:cs typeface="Arial"/>
              </a:rPr>
              <a:t>n</a:t>
            </a:r>
            <a:r>
              <a:rPr sz="825" spc="8" dirty="0">
                <a:solidFill>
                  <a:srgbClr val="231F20"/>
                </a:solidFill>
                <a:latin typeface="Arial"/>
                <a:cs typeface="Arial"/>
              </a:rPr>
              <a:t>t</a:t>
            </a:r>
            <a:r>
              <a:rPr sz="825" spc="17" dirty="0">
                <a:solidFill>
                  <a:srgbClr val="231F20"/>
                </a:solidFill>
                <a:latin typeface="Arial"/>
                <a:cs typeface="Arial"/>
              </a:rPr>
              <a:t>u</a:t>
            </a:r>
            <a:r>
              <a:rPr sz="825" spc="-60" dirty="0">
                <a:solidFill>
                  <a:srgbClr val="231F20"/>
                </a:solidFill>
                <a:latin typeface="Arial"/>
                <a:cs typeface="Arial"/>
              </a:rPr>
              <a:t>s</a:t>
            </a:r>
            <a:r>
              <a:rPr sz="825" spc="10" dirty="0">
                <a:solidFill>
                  <a:srgbClr val="231F20"/>
                </a:solidFill>
                <a:latin typeface="Arial"/>
                <a:cs typeface="Arial"/>
              </a:rPr>
              <a:t>i</a:t>
            </a:r>
            <a:r>
              <a:rPr sz="825" spc="-10" dirty="0">
                <a:solidFill>
                  <a:srgbClr val="231F20"/>
                </a:solidFill>
                <a:latin typeface="Arial"/>
                <a:cs typeface="Arial"/>
              </a:rPr>
              <a:t>o</a:t>
            </a:r>
            <a:r>
              <a:rPr sz="825" spc="-17" dirty="0">
                <a:solidFill>
                  <a:srgbClr val="231F20"/>
                </a:solidFill>
                <a:latin typeface="Arial"/>
                <a:cs typeface="Arial"/>
              </a:rPr>
              <a:t>n</a:t>
            </a:r>
            <a:r>
              <a:rPr sz="825" spc="-26" dirty="0">
                <a:solidFill>
                  <a:srgbClr val="231F20"/>
                </a:solidFill>
                <a:latin typeface="Arial"/>
                <a:cs typeface="Arial"/>
              </a:rPr>
              <a:t>e</a:t>
            </a:r>
            <a:endParaRPr sz="825" dirty="0">
              <a:solidFill>
                <a:prstClr val="black"/>
              </a:solidFill>
              <a:latin typeface="Arial"/>
              <a:cs typeface="Arial"/>
            </a:endParaRPr>
          </a:p>
        </p:txBody>
      </p:sp>
      <p:sp>
        <p:nvSpPr>
          <p:cNvPr id="140" name="object 140"/>
          <p:cNvSpPr txBox="1"/>
          <p:nvPr/>
        </p:nvSpPr>
        <p:spPr>
          <a:xfrm>
            <a:off x="4549687" y="3588967"/>
            <a:ext cx="422829" cy="134360"/>
          </a:xfrm>
          <a:prstGeom prst="rect">
            <a:avLst/>
          </a:prstGeom>
        </p:spPr>
        <p:txBody>
          <a:bodyPr vert="horz" wrap="square" lIns="0" tIns="7331" rIns="0" bIns="0" rtlCol="0">
            <a:spAutoFit/>
          </a:bodyPr>
          <a:lstStyle/>
          <a:p>
            <a:pPr defTabSz="439804">
              <a:spcBef>
                <a:spcPts val="58"/>
              </a:spcBef>
            </a:pPr>
            <a:r>
              <a:rPr sz="825" spc="-22" dirty="0">
                <a:solidFill>
                  <a:srgbClr val="231F20"/>
                </a:solidFill>
                <a:latin typeface="Arial"/>
                <a:cs typeface="Arial"/>
              </a:rPr>
              <a:t>Fra</a:t>
            </a:r>
            <a:r>
              <a:rPr sz="825" spc="-12" dirty="0">
                <a:solidFill>
                  <a:srgbClr val="231F20"/>
                </a:solidFill>
                <a:latin typeface="Arial"/>
                <a:cs typeface="Arial"/>
              </a:rPr>
              <a:t>t</a:t>
            </a:r>
            <a:r>
              <a:rPr sz="825" spc="8" dirty="0">
                <a:solidFill>
                  <a:srgbClr val="231F20"/>
                </a:solidFill>
                <a:latin typeface="Arial"/>
                <a:cs typeface="Arial"/>
              </a:rPr>
              <a:t>t</a:t>
            </a:r>
            <a:r>
              <a:rPr sz="825" spc="17" dirty="0">
                <a:solidFill>
                  <a:srgbClr val="231F20"/>
                </a:solidFill>
                <a:latin typeface="Arial"/>
                <a:cs typeface="Arial"/>
              </a:rPr>
              <a:t>u</a:t>
            </a:r>
            <a:r>
              <a:rPr sz="825" spc="-12" dirty="0">
                <a:solidFill>
                  <a:srgbClr val="231F20"/>
                </a:solidFill>
                <a:latin typeface="Arial"/>
                <a:cs typeface="Arial"/>
              </a:rPr>
              <a:t>ra</a:t>
            </a:r>
            <a:endParaRPr sz="825" dirty="0">
              <a:solidFill>
                <a:prstClr val="black"/>
              </a:solidFill>
              <a:latin typeface="Arial"/>
              <a:cs typeface="Arial"/>
            </a:endParaRPr>
          </a:p>
        </p:txBody>
      </p:sp>
      <p:sp>
        <p:nvSpPr>
          <p:cNvPr id="141" name="object 141"/>
          <p:cNvSpPr txBox="1"/>
          <p:nvPr/>
        </p:nvSpPr>
        <p:spPr>
          <a:xfrm>
            <a:off x="5132957" y="3588967"/>
            <a:ext cx="355155" cy="134360"/>
          </a:xfrm>
          <a:prstGeom prst="rect">
            <a:avLst/>
          </a:prstGeom>
        </p:spPr>
        <p:txBody>
          <a:bodyPr vert="horz" wrap="square" lIns="0" tIns="7331" rIns="0" bIns="0" rtlCol="0">
            <a:spAutoFit/>
          </a:bodyPr>
          <a:lstStyle/>
          <a:p>
            <a:pPr defTabSz="439804">
              <a:spcBef>
                <a:spcPts val="58"/>
              </a:spcBef>
            </a:pPr>
            <a:r>
              <a:rPr sz="825" spc="-55" dirty="0">
                <a:solidFill>
                  <a:srgbClr val="231F20"/>
                </a:solidFill>
                <a:latin typeface="Arial"/>
                <a:cs typeface="Arial"/>
              </a:rPr>
              <a:t>F</a:t>
            </a:r>
            <a:r>
              <a:rPr sz="825" spc="-46" dirty="0">
                <a:solidFill>
                  <a:srgbClr val="231F20"/>
                </a:solidFill>
                <a:latin typeface="Arial"/>
                <a:cs typeface="Arial"/>
              </a:rPr>
              <a:t>e</a:t>
            </a:r>
            <a:r>
              <a:rPr sz="825" spc="8" dirty="0">
                <a:solidFill>
                  <a:srgbClr val="231F20"/>
                </a:solidFill>
                <a:latin typeface="Arial"/>
                <a:cs typeface="Arial"/>
              </a:rPr>
              <a:t>ri</a:t>
            </a:r>
            <a:r>
              <a:rPr sz="825" spc="-2" dirty="0">
                <a:solidFill>
                  <a:srgbClr val="231F20"/>
                </a:solidFill>
                <a:latin typeface="Arial"/>
                <a:cs typeface="Arial"/>
              </a:rPr>
              <a:t>ta</a:t>
            </a:r>
            <a:endParaRPr sz="825" dirty="0">
              <a:solidFill>
                <a:prstClr val="black"/>
              </a:solidFill>
              <a:latin typeface="Arial"/>
              <a:cs typeface="Arial"/>
            </a:endParaRPr>
          </a:p>
        </p:txBody>
      </p:sp>
      <p:sp>
        <p:nvSpPr>
          <p:cNvPr id="142" name="object 142"/>
          <p:cNvSpPr txBox="1"/>
          <p:nvPr/>
        </p:nvSpPr>
        <p:spPr>
          <a:xfrm>
            <a:off x="5560681" y="3588967"/>
            <a:ext cx="689502" cy="244075"/>
          </a:xfrm>
          <a:prstGeom prst="rect">
            <a:avLst/>
          </a:prstGeom>
        </p:spPr>
        <p:txBody>
          <a:bodyPr vert="horz" wrap="square" lIns="0" tIns="3971" rIns="0" bIns="0" rtlCol="0">
            <a:spAutoFit/>
          </a:bodyPr>
          <a:lstStyle/>
          <a:p>
            <a:pPr marL="115754" marR="2444" indent="-116060" defTabSz="439804">
              <a:lnSpc>
                <a:spcPct val="104299"/>
              </a:lnSpc>
              <a:spcBef>
                <a:spcPts val="32"/>
              </a:spcBef>
            </a:pPr>
            <a:r>
              <a:rPr sz="750" spc="-24" dirty="0">
                <a:solidFill>
                  <a:srgbClr val="231F20"/>
                </a:solidFill>
                <a:latin typeface="Arial"/>
                <a:cs typeface="Arial"/>
              </a:rPr>
              <a:t>Lesioni </a:t>
            </a:r>
            <a:r>
              <a:rPr sz="750" spc="-22" dirty="0">
                <a:solidFill>
                  <a:srgbClr val="231F20"/>
                </a:solidFill>
                <a:latin typeface="Arial"/>
                <a:cs typeface="Arial"/>
              </a:rPr>
              <a:t>da</a:t>
            </a:r>
            <a:r>
              <a:rPr sz="750" spc="-55" dirty="0">
                <a:solidFill>
                  <a:srgbClr val="231F20"/>
                </a:solidFill>
                <a:latin typeface="Arial"/>
                <a:cs typeface="Arial"/>
              </a:rPr>
              <a:t> </a:t>
            </a:r>
            <a:r>
              <a:rPr sz="750" spc="2" dirty="0">
                <a:solidFill>
                  <a:srgbClr val="231F20"/>
                </a:solidFill>
                <a:latin typeface="Arial"/>
                <a:cs typeface="Arial"/>
              </a:rPr>
              <a:t>altri  </a:t>
            </a:r>
            <a:r>
              <a:rPr sz="750" spc="-12" dirty="0">
                <a:solidFill>
                  <a:srgbClr val="231F20"/>
                </a:solidFill>
                <a:latin typeface="Arial"/>
                <a:cs typeface="Arial"/>
              </a:rPr>
              <a:t>agenti</a:t>
            </a:r>
            <a:endParaRPr sz="750" dirty="0">
              <a:solidFill>
                <a:prstClr val="black"/>
              </a:solidFill>
              <a:latin typeface="Arial"/>
              <a:cs typeface="Arial"/>
            </a:endParaRPr>
          </a:p>
        </p:txBody>
      </p:sp>
      <p:sp>
        <p:nvSpPr>
          <p:cNvPr id="143" name="object 143"/>
          <p:cNvSpPr txBox="1"/>
          <p:nvPr/>
        </p:nvSpPr>
        <p:spPr>
          <a:xfrm>
            <a:off x="3053171" y="2050620"/>
            <a:ext cx="3146672" cy="516950"/>
          </a:xfrm>
          <a:prstGeom prst="rect">
            <a:avLst/>
          </a:prstGeom>
        </p:spPr>
        <p:txBody>
          <a:bodyPr vert="horz" wrap="square" lIns="0" tIns="6109" rIns="0" bIns="0" rtlCol="0">
            <a:spAutoFit/>
          </a:bodyPr>
          <a:lstStyle/>
          <a:p>
            <a:pPr defTabSz="439804"/>
            <a:endParaRPr sz="578" dirty="0">
              <a:solidFill>
                <a:prstClr val="black"/>
              </a:solidFill>
              <a:latin typeface="Times New Roman"/>
              <a:cs typeface="Times New Roman"/>
            </a:endParaRPr>
          </a:p>
          <a:p>
            <a:pPr defTabSz="439804">
              <a:spcBef>
                <a:spcPts val="5"/>
              </a:spcBef>
            </a:pPr>
            <a:endParaRPr sz="457" dirty="0">
              <a:solidFill>
                <a:prstClr val="black"/>
              </a:solidFill>
              <a:latin typeface="Times New Roman"/>
              <a:cs typeface="Times New Roman"/>
            </a:endParaRPr>
          </a:p>
          <a:p>
            <a:pPr marL="629164" marR="2444" indent="285262" defTabSz="439804">
              <a:lnSpc>
                <a:spcPct val="112999"/>
              </a:lnSpc>
            </a:pPr>
            <a:r>
              <a:rPr sz="675" spc="-82" dirty="0">
                <a:solidFill>
                  <a:srgbClr val="77787B"/>
                </a:solidFill>
                <a:latin typeface="Arial Black"/>
                <a:cs typeface="Arial Black"/>
              </a:rPr>
              <a:t>STUDENTI </a:t>
            </a:r>
            <a:r>
              <a:rPr sz="675" spc="-84" dirty="0">
                <a:solidFill>
                  <a:srgbClr val="77787B"/>
                </a:solidFill>
                <a:latin typeface="Arial Black"/>
                <a:cs typeface="Arial Black"/>
              </a:rPr>
              <a:t>DELLE SCUOLE </a:t>
            </a:r>
            <a:r>
              <a:rPr sz="675" spc="-80" dirty="0">
                <a:solidFill>
                  <a:srgbClr val="77787B"/>
                </a:solidFill>
                <a:latin typeface="Arial Black"/>
                <a:cs typeface="Arial Black"/>
              </a:rPr>
              <a:t>PUBBLICHE </a:t>
            </a:r>
            <a:r>
              <a:rPr sz="675" spc="-96" dirty="0">
                <a:solidFill>
                  <a:srgbClr val="77787B"/>
                </a:solidFill>
                <a:latin typeface="Arial Black"/>
                <a:cs typeface="Arial Black"/>
              </a:rPr>
              <a:t>STATALI  </a:t>
            </a:r>
            <a:r>
              <a:rPr sz="675" spc="-72" dirty="0">
                <a:solidFill>
                  <a:srgbClr val="77787B"/>
                </a:solidFill>
                <a:latin typeface="Arial Black"/>
                <a:cs typeface="Arial Black"/>
              </a:rPr>
              <a:t>INFORTUNI </a:t>
            </a:r>
            <a:r>
              <a:rPr sz="675" spc="-94" dirty="0">
                <a:solidFill>
                  <a:srgbClr val="77787B"/>
                </a:solidFill>
                <a:latin typeface="Arial Black"/>
                <a:cs typeface="Arial Black"/>
              </a:rPr>
              <a:t>ACCERTATI </a:t>
            </a:r>
            <a:r>
              <a:rPr sz="675" spc="-82" dirty="0">
                <a:solidFill>
                  <a:srgbClr val="77787B"/>
                </a:solidFill>
                <a:latin typeface="Arial Black"/>
                <a:cs typeface="Arial Black"/>
              </a:rPr>
              <a:t>POSITIVI </a:t>
            </a:r>
            <a:r>
              <a:rPr sz="675" spc="-94" dirty="0">
                <a:solidFill>
                  <a:srgbClr val="77787B"/>
                </a:solidFill>
                <a:latin typeface="Arial Black"/>
                <a:cs typeface="Arial Black"/>
              </a:rPr>
              <a:t>PER </a:t>
            </a:r>
            <a:r>
              <a:rPr sz="675" spc="-84" dirty="0">
                <a:solidFill>
                  <a:srgbClr val="77787B"/>
                </a:solidFill>
                <a:latin typeface="Arial Black"/>
                <a:cs typeface="Arial Black"/>
              </a:rPr>
              <a:t>NATURA </a:t>
            </a:r>
            <a:r>
              <a:rPr sz="675" spc="-82" dirty="0">
                <a:solidFill>
                  <a:srgbClr val="77787B"/>
                </a:solidFill>
                <a:latin typeface="Arial Black"/>
                <a:cs typeface="Arial Black"/>
              </a:rPr>
              <a:t>DELLA</a:t>
            </a:r>
            <a:r>
              <a:rPr sz="675" spc="-94" dirty="0">
                <a:solidFill>
                  <a:srgbClr val="77787B"/>
                </a:solidFill>
                <a:latin typeface="Arial Black"/>
                <a:cs typeface="Arial Black"/>
              </a:rPr>
              <a:t> </a:t>
            </a:r>
            <a:r>
              <a:rPr sz="675" spc="-80" dirty="0">
                <a:solidFill>
                  <a:srgbClr val="77787B"/>
                </a:solidFill>
                <a:latin typeface="Arial Black"/>
                <a:cs typeface="Arial Black"/>
              </a:rPr>
              <a:t>LESIONE</a:t>
            </a:r>
            <a:endParaRPr sz="675" dirty="0">
              <a:solidFill>
                <a:prstClr val="black"/>
              </a:solidFill>
              <a:latin typeface="Arial Black"/>
              <a:cs typeface="Arial Black"/>
            </a:endParaRPr>
          </a:p>
          <a:p>
            <a:pPr marL="1174642" defTabSz="439804">
              <a:spcBef>
                <a:spcPts val="94"/>
              </a:spcBef>
            </a:pPr>
            <a:r>
              <a:rPr sz="675" spc="-58" dirty="0">
                <a:solidFill>
                  <a:srgbClr val="77787B"/>
                </a:solidFill>
                <a:latin typeface="Arial Black"/>
                <a:cs typeface="Arial Black"/>
              </a:rPr>
              <a:t>ANNO </a:t>
            </a:r>
            <a:r>
              <a:rPr sz="675" spc="-50" dirty="0">
                <a:solidFill>
                  <a:srgbClr val="77787B"/>
                </a:solidFill>
                <a:latin typeface="Arial Black"/>
                <a:cs typeface="Arial Black"/>
              </a:rPr>
              <a:t>DI </a:t>
            </a:r>
            <a:r>
              <a:rPr sz="675" spc="-72" dirty="0">
                <a:solidFill>
                  <a:srgbClr val="77787B"/>
                </a:solidFill>
                <a:latin typeface="Arial Black"/>
                <a:cs typeface="Arial Black"/>
              </a:rPr>
              <a:t>ACCADIMENTO</a:t>
            </a:r>
            <a:r>
              <a:rPr sz="675" spc="-50" dirty="0">
                <a:solidFill>
                  <a:srgbClr val="77787B"/>
                </a:solidFill>
                <a:latin typeface="Arial Black"/>
                <a:cs typeface="Arial Black"/>
              </a:rPr>
              <a:t> </a:t>
            </a:r>
            <a:r>
              <a:rPr sz="675" spc="-58" dirty="0">
                <a:solidFill>
                  <a:srgbClr val="77787B"/>
                </a:solidFill>
                <a:latin typeface="Arial Black"/>
                <a:cs typeface="Arial Black"/>
              </a:rPr>
              <a:t>2015</a:t>
            </a:r>
            <a:endParaRPr sz="675" dirty="0">
              <a:solidFill>
                <a:prstClr val="black"/>
              </a:solidFill>
              <a:latin typeface="Arial Black"/>
              <a:cs typeface="Arial Black"/>
            </a:endParaRPr>
          </a:p>
        </p:txBody>
      </p:sp>
      <p:sp>
        <p:nvSpPr>
          <p:cNvPr id="145" name="object 145"/>
          <p:cNvSpPr txBox="1"/>
          <p:nvPr/>
        </p:nvSpPr>
        <p:spPr>
          <a:xfrm>
            <a:off x="3031172" y="5493641"/>
            <a:ext cx="3168671" cy="340699"/>
          </a:xfrm>
          <a:prstGeom prst="rect">
            <a:avLst/>
          </a:prstGeom>
        </p:spPr>
        <p:txBody>
          <a:bodyPr vert="horz" wrap="square" lIns="0" tIns="7331" rIns="0" bIns="0" rtlCol="0">
            <a:spAutoFit/>
          </a:bodyPr>
          <a:lstStyle/>
          <a:p>
            <a:pPr marL="363449" defTabSz="439804">
              <a:spcBef>
                <a:spcPts val="58"/>
              </a:spcBef>
              <a:tabLst>
                <a:tab pos="733922" algn="l"/>
                <a:tab pos="1159982" algn="l"/>
                <a:tab pos="1491056" algn="l"/>
              </a:tabLst>
            </a:pPr>
            <a:r>
              <a:rPr sz="750" spc="-10" dirty="0">
                <a:solidFill>
                  <a:srgbClr val="231F20"/>
                </a:solidFill>
                <a:latin typeface="Arial"/>
                <a:cs typeface="Arial"/>
              </a:rPr>
              <a:t>Mano</a:t>
            </a:r>
            <a:r>
              <a:rPr sz="675" spc="-10" dirty="0">
                <a:solidFill>
                  <a:srgbClr val="231F20"/>
                </a:solidFill>
                <a:latin typeface="Arial"/>
                <a:cs typeface="Arial"/>
              </a:rPr>
              <a:t>	</a:t>
            </a:r>
            <a:r>
              <a:rPr sz="825" spc="-26" dirty="0">
                <a:solidFill>
                  <a:srgbClr val="231F20"/>
                </a:solidFill>
                <a:latin typeface="Arial"/>
                <a:cs typeface="Arial"/>
              </a:rPr>
              <a:t>Caviglia</a:t>
            </a:r>
            <a:r>
              <a:rPr sz="675" spc="-26" dirty="0">
                <a:solidFill>
                  <a:srgbClr val="231F20"/>
                </a:solidFill>
                <a:latin typeface="Arial"/>
                <a:cs typeface="Arial"/>
              </a:rPr>
              <a:t>	</a:t>
            </a:r>
            <a:r>
              <a:rPr sz="825" spc="-28" dirty="0">
                <a:solidFill>
                  <a:srgbClr val="231F20"/>
                </a:solidFill>
                <a:latin typeface="Arial"/>
                <a:cs typeface="Arial"/>
              </a:rPr>
              <a:t>Polso</a:t>
            </a:r>
            <a:r>
              <a:rPr sz="675" spc="-28" dirty="0">
                <a:solidFill>
                  <a:srgbClr val="231F20"/>
                </a:solidFill>
                <a:latin typeface="Arial"/>
                <a:cs typeface="Arial"/>
              </a:rPr>
              <a:t>	</a:t>
            </a:r>
            <a:r>
              <a:rPr sz="825" spc="-20" dirty="0">
                <a:solidFill>
                  <a:srgbClr val="231F20"/>
                </a:solidFill>
                <a:latin typeface="Arial"/>
                <a:cs typeface="Arial"/>
              </a:rPr>
              <a:t>Ginocchio</a:t>
            </a:r>
            <a:endParaRPr sz="825" dirty="0">
              <a:solidFill>
                <a:prstClr val="black"/>
              </a:solidFill>
              <a:latin typeface="Arial"/>
              <a:cs typeface="Arial"/>
            </a:endParaRPr>
          </a:p>
          <a:p>
            <a:pPr defTabSz="439804">
              <a:spcBef>
                <a:spcPts val="10"/>
              </a:spcBef>
            </a:pPr>
            <a:endParaRPr sz="553" dirty="0">
              <a:solidFill>
                <a:prstClr val="black"/>
              </a:solidFill>
              <a:latin typeface="Times New Roman"/>
              <a:cs typeface="Times New Roman"/>
            </a:endParaRPr>
          </a:p>
          <a:p>
            <a:pPr marL="6109" defTabSz="439804"/>
            <a:r>
              <a:rPr sz="788" b="1" spc="-32" dirty="0">
                <a:solidFill>
                  <a:srgbClr val="231F20"/>
                </a:solidFill>
                <a:latin typeface="Trebuchet MS"/>
                <a:cs typeface="Trebuchet MS"/>
              </a:rPr>
              <a:t>Fonte</a:t>
            </a:r>
            <a:r>
              <a:rPr sz="788" spc="-32" dirty="0">
                <a:solidFill>
                  <a:srgbClr val="231F20"/>
                </a:solidFill>
                <a:latin typeface="Arial"/>
                <a:cs typeface="Arial"/>
              </a:rPr>
              <a:t>: </a:t>
            </a:r>
            <a:r>
              <a:rPr sz="788" spc="-12" dirty="0">
                <a:solidFill>
                  <a:srgbClr val="231F20"/>
                </a:solidFill>
                <a:latin typeface="Arial"/>
                <a:cs typeface="Arial"/>
              </a:rPr>
              <a:t>Inail </a:t>
            </a:r>
            <a:r>
              <a:rPr sz="788" spc="-32" dirty="0">
                <a:solidFill>
                  <a:srgbClr val="231F20"/>
                </a:solidFill>
                <a:latin typeface="Arial"/>
                <a:cs typeface="Arial"/>
              </a:rPr>
              <a:t>Open </a:t>
            </a:r>
            <a:r>
              <a:rPr sz="788" spc="-28" dirty="0">
                <a:solidFill>
                  <a:srgbClr val="231F20"/>
                </a:solidFill>
                <a:latin typeface="Arial"/>
                <a:cs typeface="Arial"/>
              </a:rPr>
              <a:t>Data </a:t>
            </a:r>
            <a:r>
              <a:rPr sz="788" spc="-14" dirty="0">
                <a:solidFill>
                  <a:srgbClr val="231F20"/>
                </a:solidFill>
                <a:latin typeface="Arial"/>
                <a:cs typeface="Arial"/>
              </a:rPr>
              <a:t>- </a:t>
            </a:r>
            <a:r>
              <a:rPr sz="788" spc="-38" dirty="0">
                <a:solidFill>
                  <a:srgbClr val="231F20"/>
                </a:solidFill>
                <a:latin typeface="Arial"/>
                <a:cs typeface="Arial"/>
              </a:rPr>
              <a:t>Banca </a:t>
            </a:r>
            <a:r>
              <a:rPr sz="788" spc="-10" dirty="0">
                <a:solidFill>
                  <a:srgbClr val="231F20"/>
                </a:solidFill>
                <a:latin typeface="Arial"/>
                <a:cs typeface="Arial"/>
              </a:rPr>
              <a:t>dati </a:t>
            </a:r>
            <a:r>
              <a:rPr sz="788" spc="-20" dirty="0">
                <a:solidFill>
                  <a:srgbClr val="231F20"/>
                </a:solidFill>
                <a:latin typeface="Arial"/>
                <a:cs typeface="Arial"/>
              </a:rPr>
              <a:t>statistica </a:t>
            </a:r>
            <a:r>
              <a:rPr sz="788" spc="-14" dirty="0">
                <a:solidFill>
                  <a:srgbClr val="231F20"/>
                </a:solidFill>
                <a:latin typeface="Arial"/>
                <a:cs typeface="Arial"/>
              </a:rPr>
              <a:t>- </a:t>
            </a:r>
            <a:r>
              <a:rPr sz="788" spc="-10" dirty="0">
                <a:solidFill>
                  <a:srgbClr val="231F20"/>
                </a:solidFill>
                <a:latin typeface="Arial"/>
                <a:cs typeface="Arial"/>
              </a:rPr>
              <a:t>dati rilevati </a:t>
            </a:r>
            <a:r>
              <a:rPr sz="788" spc="-17" dirty="0">
                <a:solidFill>
                  <a:srgbClr val="231F20"/>
                </a:solidFill>
                <a:latin typeface="Arial"/>
                <a:cs typeface="Arial"/>
              </a:rPr>
              <a:t>al</a:t>
            </a:r>
            <a:r>
              <a:rPr sz="788" spc="-77" dirty="0">
                <a:solidFill>
                  <a:srgbClr val="231F20"/>
                </a:solidFill>
                <a:latin typeface="Arial"/>
                <a:cs typeface="Arial"/>
              </a:rPr>
              <a:t> </a:t>
            </a:r>
            <a:r>
              <a:rPr sz="788" spc="-22" dirty="0">
                <a:solidFill>
                  <a:srgbClr val="231F20"/>
                </a:solidFill>
                <a:latin typeface="Arial"/>
                <a:cs typeface="Arial"/>
              </a:rPr>
              <a:t>30.04.2016</a:t>
            </a:r>
            <a:endParaRPr sz="788" dirty="0">
              <a:solidFill>
                <a:prstClr val="black"/>
              </a:solidFill>
              <a:latin typeface="Arial"/>
              <a:cs typeface="Arial"/>
            </a:endParaRPr>
          </a:p>
        </p:txBody>
      </p:sp>
      <p:sp>
        <p:nvSpPr>
          <p:cNvPr id="146" name="object 146"/>
          <p:cNvSpPr txBox="1"/>
          <p:nvPr/>
        </p:nvSpPr>
        <p:spPr>
          <a:xfrm>
            <a:off x="6109107" y="5779895"/>
            <a:ext cx="68417" cy="65416"/>
          </a:xfrm>
          <a:prstGeom prst="rect">
            <a:avLst/>
          </a:prstGeom>
        </p:spPr>
        <p:txBody>
          <a:bodyPr vert="horz" wrap="square" lIns="0" tIns="6109" rIns="0" bIns="0" rtlCol="0">
            <a:spAutoFit/>
          </a:bodyPr>
          <a:lstStyle/>
          <a:p>
            <a:pPr marL="6109" defTabSz="439804">
              <a:spcBef>
                <a:spcPts val="48"/>
              </a:spcBef>
            </a:pPr>
            <a:r>
              <a:rPr sz="385" spc="5" dirty="0">
                <a:solidFill>
                  <a:srgbClr val="002957"/>
                </a:solidFill>
                <a:latin typeface="Noto Serif"/>
                <a:cs typeface="Noto Serif"/>
              </a:rPr>
              <a:t>19</a:t>
            </a:r>
            <a:endParaRPr sz="385">
              <a:solidFill>
                <a:prstClr val="black"/>
              </a:solidFill>
              <a:latin typeface="Noto Serif"/>
              <a:cs typeface="Noto Serif"/>
            </a:endParaRPr>
          </a:p>
        </p:txBody>
      </p:sp>
      <p:sp>
        <p:nvSpPr>
          <p:cNvPr id="147" name="object 147"/>
          <p:cNvSpPr/>
          <p:nvPr/>
        </p:nvSpPr>
        <p:spPr>
          <a:xfrm>
            <a:off x="2974583" y="1077162"/>
            <a:ext cx="3196667" cy="0"/>
          </a:xfrm>
          <a:custGeom>
            <a:avLst/>
            <a:gdLst/>
            <a:ahLst/>
            <a:cxnLst/>
            <a:rect l="l" t="t" r="r" b="b"/>
            <a:pathLst>
              <a:path w="6645909">
                <a:moveTo>
                  <a:pt x="0" y="0"/>
                </a:moveTo>
                <a:lnTo>
                  <a:pt x="6645605" y="0"/>
                </a:lnTo>
              </a:path>
            </a:pathLst>
          </a:custGeom>
          <a:ln w="12700">
            <a:solidFill>
              <a:srgbClr val="002957"/>
            </a:solidFill>
          </a:ln>
        </p:spPr>
        <p:txBody>
          <a:bodyPr wrap="square" lIns="0" tIns="0" rIns="0" bIns="0" rtlCol="0"/>
          <a:lstStyle/>
          <a:p>
            <a:pPr defTabSz="439804"/>
            <a:endParaRPr sz="865">
              <a:solidFill>
                <a:prstClr val="black"/>
              </a:solidFill>
              <a:latin typeface="Calibri"/>
            </a:endParaRPr>
          </a:p>
        </p:txBody>
      </p:sp>
      <p:sp>
        <p:nvSpPr>
          <p:cNvPr id="144" name="CasellaDiTesto 143"/>
          <p:cNvSpPr txBox="1"/>
          <p:nvPr/>
        </p:nvSpPr>
        <p:spPr>
          <a:xfrm>
            <a:off x="4537701" y="313906"/>
            <a:ext cx="3393268" cy="738664"/>
          </a:xfrm>
          <a:prstGeom prst="rect">
            <a:avLst/>
          </a:prstGeom>
          <a:noFill/>
        </p:spPr>
        <p:txBody>
          <a:bodyPr wrap="square" rtlCol="0">
            <a:spAutoFit/>
          </a:bodyPr>
          <a:lstStyle/>
          <a:p>
            <a:r>
              <a:rPr lang="it-IT" sz="2100" dirty="0"/>
              <a:t>Popolazione studenti circa 8,8 milioni</a:t>
            </a:r>
          </a:p>
        </p:txBody>
      </p:sp>
    </p:spTree>
    <p:extLst>
      <p:ext uri="{BB962C8B-B14F-4D97-AF65-F5344CB8AC3E}">
        <p14:creationId xmlns:p14="http://schemas.microsoft.com/office/powerpoint/2010/main" xmlns="" val="27047978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ttangolo 1"/>
          <p:cNvSpPr>
            <a:spLocks noChangeArrowheads="1"/>
          </p:cNvSpPr>
          <p:nvPr/>
        </p:nvSpPr>
        <p:spPr bwMode="auto">
          <a:xfrm>
            <a:off x="1331913" y="476250"/>
            <a:ext cx="5797550"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STUDENTI - LAVORATORI</a:t>
            </a:r>
          </a:p>
        </p:txBody>
      </p:sp>
      <p:sp>
        <p:nvSpPr>
          <p:cNvPr id="24578" name="Rettangolo 2"/>
          <p:cNvSpPr>
            <a:spLocks noChangeArrowheads="1"/>
          </p:cNvSpPr>
          <p:nvPr/>
        </p:nvSpPr>
        <p:spPr bwMode="auto">
          <a:xfrm>
            <a:off x="179512" y="1484313"/>
            <a:ext cx="8712968" cy="4524315"/>
          </a:xfrm>
          <a:prstGeom prst="rect">
            <a:avLst/>
          </a:prstGeom>
          <a:noFill/>
          <a:ln w="9525">
            <a:noFill/>
            <a:miter lim="800000"/>
            <a:headEnd/>
            <a:tailEnd/>
          </a:ln>
        </p:spPr>
        <p:txBody>
          <a:bodyPr wrap="square">
            <a:spAutoFit/>
          </a:bodyPr>
          <a:lstStyle/>
          <a:p>
            <a:r>
              <a:rPr lang="it-IT" sz="2400" b="1" dirty="0" smtClean="0">
                <a:solidFill>
                  <a:schemeClr val="hlink"/>
                </a:solidFill>
                <a:latin typeface="Calibri" pitchFamily="34" charset="0"/>
              </a:rPr>
              <a:t>L’ARTICOLO 2 COMMA 1.A DEL D.LGS 81/2008 DEFINISCE LAVORATORE….</a:t>
            </a:r>
            <a:r>
              <a:rPr lang="it-IT" sz="2400" b="1" dirty="0" smtClean="0">
                <a:solidFill>
                  <a:srgbClr val="FF3300"/>
                </a:solidFill>
                <a:latin typeface="Calibri" pitchFamily="34" charset="0"/>
              </a:rPr>
              <a:t>L’ALLIEVO DEGLI ISTITUTI DI ISTRUZIONE E IL PARTECIPANTE A CORSI DI FORMAZIONE PROFESSIONALE NEI QUALI SI FACCIA USO DI LABORATORI, ATTREZZATURE DI LAVORO IN GENERE, AGENTI CHIMICI, FISICI E BIOLOGICI IVI COMPRESE LE APPARECCHIATURE MUNITE DI VIDEOTERMINALI,</a:t>
            </a:r>
            <a:r>
              <a:rPr lang="it-IT" sz="2400" b="1" dirty="0" smtClean="0">
                <a:latin typeface="Calibri" pitchFamily="34" charset="0"/>
              </a:rPr>
              <a:t> </a:t>
            </a:r>
            <a:r>
              <a:rPr lang="it-IT" sz="2400" b="1" dirty="0" smtClean="0">
                <a:solidFill>
                  <a:schemeClr val="hlink"/>
                </a:solidFill>
                <a:latin typeface="Calibri" pitchFamily="34" charset="0"/>
              </a:rPr>
              <a:t>LIMITATAMENTE AI PERIODI IN CUI L’ALLIEVO SIA EFFETTIVAMENTE APPLICATO ALLA STRUMENTAZIONE O AI LABORATORI IN QUESTIONE.</a:t>
            </a:r>
          </a:p>
          <a:p>
            <a:endParaRPr lang="it-IT" sz="2400" b="1" dirty="0">
              <a:solidFill>
                <a:schemeClr val="hlink"/>
              </a:solidFill>
              <a:latin typeface="Calibri" pitchFamily="34" charset="0"/>
            </a:endParaRPr>
          </a:p>
          <a:p>
            <a:r>
              <a:rPr lang="it-IT" sz="2400" b="1" dirty="0" smtClean="0">
                <a:solidFill>
                  <a:schemeClr val="hlink"/>
                </a:solidFill>
                <a:latin typeface="Calibri" pitchFamily="34" charset="0"/>
              </a:rPr>
              <a:t>E’ ANCHE EQUIPARATO AL LAVORATORE IL</a:t>
            </a:r>
            <a:r>
              <a:rPr lang="it-IT" sz="2400" b="1" dirty="0" smtClean="0">
                <a:latin typeface="Calibri" pitchFamily="34" charset="0"/>
              </a:rPr>
              <a:t> </a:t>
            </a:r>
            <a:r>
              <a:rPr lang="it-IT" sz="2400" b="1" dirty="0" smtClean="0">
                <a:solidFill>
                  <a:srgbClr val="FF3300"/>
                </a:solidFill>
                <a:latin typeface="Calibri" pitchFamily="34" charset="0"/>
              </a:rPr>
              <a:t>SOGGETTO BENEFICIARIO DI TIROCINI FORMATIVI E PARTECIPANTE A FORME DI ALTERNANZA STUDIO - LAVORO</a:t>
            </a:r>
            <a:endParaRPr lang="it-IT" sz="2400" b="1" dirty="0">
              <a:solidFill>
                <a:srgbClr val="FF3300"/>
              </a:solidFill>
              <a:latin typeface="Calibri" pitchFamily="34" charset="0"/>
            </a:endParaRPr>
          </a:p>
        </p:txBody>
      </p:sp>
      <p:pic>
        <p:nvPicPr>
          <p:cNvPr id="24579" name="Picture 4" descr="stud"/>
          <p:cNvPicPr>
            <a:picLocks noChangeAspect="1" noChangeArrowheads="1"/>
          </p:cNvPicPr>
          <p:nvPr/>
        </p:nvPicPr>
        <p:blipFill>
          <a:blip r:embed="rId2"/>
          <a:srcRect/>
          <a:stretch>
            <a:fillRect/>
          </a:stretch>
        </p:blipFill>
        <p:spPr bwMode="auto">
          <a:xfrm>
            <a:off x="5364088" y="5573739"/>
            <a:ext cx="1080542" cy="850414"/>
          </a:xfrm>
          <a:prstGeom prst="rect">
            <a:avLst/>
          </a:prstGeom>
          <a:noFill/>
          <a:ln w="9525">
            <a:noFill/>
            <a:miter lim="800000"/>
            <a:headEnd/>
            <a:tailEnd/>
          </a:ln>
        </p:spPr>
      </p:pic>
      <p:pic>
        <p:nvPicPr>
          <p:cNvPr id="24580" name="Picture 5" descr="stud"/>
          <p:cNvPicPr>
            <a:picLocks noChangeAspect="1" noChangeArrowheads="1"/>
          </p:cNvPicPr>
          <p:nvPr/>
        </p:nvPicPr>
        <p:blipFill>
          <a:blip r:embed="rId3"/>
          <a:srcRect/>
          <a:stretch>
            <a:fillRect/>
          </a:stretch>
        </p:blipFill>
        <p:spPr bwMode="auto">
          <a:xfrm>
            <a:off x="7163470" y="5517231"/>
            <a:ext cx="793080" cy="793081"/>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42</a:t>
            </a:fld>
            <a:endParaRPr lang="it-IT"/>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80312" y="362743"/>
            <a:ext cx="830805" cy="9060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ttangolo 1"/>
          <p:cNvSpPr>
            <a:spLocks noChangeArrowheads="1"/>
          </p:cNvSpPr>
          <p:nvPr/>
        </p:nvSpPr>
        <p:spPr bwMode="auto">
          <a:xfrm>
            <a:off x="611188" y="981075"/>
            <a:ext cx="7416800" cy="523220"/>
          </a:xfrm>
          <a:prstGeom prst="rect">
            <a:avLst/>
          </a:prstGeom>
          <a:noFill/>
          <a:ln w="9525">
            <a:noFill/>
            <a:miter lim="800000"/>
            <a:headEnd/>
            <a:tailEnd/>
          </a:ln>
        </p:spPr>
        <p:txBody>
          <a:bodyPr>
            <a:spAutoFit/>
          </a:bodyPr>
          <a:lstStyle/>
          <a:p>
            <a:r>
              <a:rPr lang="it-IT" b="1" dirty="0" smtClean="0">
                <a:solidFill>
                  <a:srgbClr val="FF3300"/>
                </a:solidFill>
                <a:latin typeface="Comic Sans MS" pitchFamily="66" charset="0"/>
              </a:rPr>
              <a:t>DIRITTI </a:t>
            </a:r>
            <a:r>
              <a:rPr lang="it-IT" b="1" dirty="0">
                <a:solidFill>
                  <a:srgbClr val="FF3300"/>
                </a:solidFill>
                <a:latin typeface="Comic Sans MS" pitchFamily="66" charset="0"/>
              </a:rPr>
              <a:t>OBBLIGHI  RESPONSABILITA’</a:t>
            </a:r>
          </a:p>
        </p:txBody>
      </p:sp>
      <p:sp>
        <p:nvSpPr>
          <p:cNvPr id="25602" name="Rettangolo 2"/>
          <p:cNvSpPr>
            <a:spLocks noChangeArrowheads="1"/>
          </p:cNvSpPr>
          <p:nvPr/>
        </p:nvSpPr>
        <p:spPr bwMode="auto">
          <a:xfrm>
            <a:off x="179512" y="2420938"/>
            <a:ext cx="8712968" cy="3416320"/>
          </a:xfrm>
          <a:prstGeom prst="rect">
            <a:avLst/>
          </a:prstGeom>
          <a:noFill/>
          <a:ln w="9525">
            <a:noFill/>
            <a:miter lim="800000"/>
            <a:headEnd/>
            <a:tailEnd/>
          </a:ln>
        </p:spPr>
        <p:txBody>
          <a:bodyPr wrap="square">
            <a:spAutoFit/>
          </a:bodyPr>
          <a:lstStyle/>
          <a:p>
            <a:r>
              <a:rPr lang="it-IT" sz="3600" b="1" dirty="0" smtClean="0">
                <a:solidFill>
                  <a:schemeClr val="hlink"/>
                </a:solidFill>
                <a:latin typeface="Calibri" pitchFamily="34" charset="0"/>
              </a:rPr>
              <a:t>LO STUDENTE QUINDI, COME OGNI ALTRO SOGGETTO PRESENTE IN ISTITUTO, È TITOLARE DI DIRITTI, DOVERI E RESPONSABILITÀ IN RELAZIONE AL PROPRIO OPERATO ED ALLA SICUREZZA NELL’AMBIENTE SCOLASTICO.</a:t>
            </a:r>
            <a:endParaRPr lang="it-IT" sz="3600" b="1" dirty="0">
              <a:solidFill>
                <a:schemeClr val="hlink"/>
              </a:solidFill>
              <a:latin typeface="Calibri" pitchFamily="34" charset="0"/>
            </a:endParaRPr>
          </a:p>
        </p:txBody>
      </p:sp>
      <p:pic>
        <p:nvPicPr>
          <p:cNvPr id="25603" name="Immagine 1"/>
          <p:cNvPicPr>
            <a:picLocks noChangeAspect="1"/>
          </p:cNvPicPr>
          <p:nvPr/>
        </p:nvPicPr>
        <p:blipFill>
          <a:blip r:embed="rId2"/>
          <a:srcRect/>
          <a:stretch>
            <a:fillRect/>
          </a:stretch>
        </p:blipFill>
        <p:spPr bwMode="auto">
          <a:xfrm>
            <a:off x="5914689" y="5457492"/>
            <a:ext cx="2793994" cy="1164357"/>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43</a:t>
            </a:fld>
            <a:endParaRPr lang="it-IT"/>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28" y="158685"/>
            <a:ext cx="818157" cy="892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1258888" y="692150"/>
            <a:ext cx="5314950" cy="519113"/>
          </a:xfrm>
          <a:prstGeom prst="rect">
            <a:avLst/>
          </a:prstGeom>
          <a:noFill/>
          <a:ln w="9525">
            <a:noFill/>
            <a:miter lim="800000"/>
            <a:headEnd/>
            <a:tailEnd/>
          </a:ln>
        </p:spPr>
        <p:txBody>
          <a:bodyPr wrap="none">
            <a:spAutoFit/>
          </a:bodyPr>
          <a:lstStyle/>
          <a:p>
            <a:r>
              <a:rPr lang="it-IT" b="1">
                <a:solidFill>
                  <a:srgbClr val="FF3300"/>
                </a:solidFill>
                <a:latin typeface="Comic Sans MS" pitchFamily="66" charset="0"/>
              </a:rPr>
              <a:t>RIFERIMENTO NORMATIVO</a:t>
            </a:r>
          </a:p>
        </p:txBody>
      </p:sp>
      <p:sp>
        <p:nvSpPr>
          <p:cNvPr id="26626" name="Rectangle 5"/>
          <p:cNvSpPr>
            <a:spLocks noChangeArrowheads="1"/>
          </p:cNvSpPr>
          <p:nvPr/>
        </p:nvSpPr>
        <p:spPr bwMode="auto">
          <a:xfrm>
            <a:off x="1116013" y="1916113"/>
            <a:ext cx="6769100" cy="4832092"/>
          </a:xfrm>
          <a:prstGeom prst="rect">
            <a:avLst/>
          </a:prstGeom>
          <a:noFill/>
          <a:ln w="9525">
            <a:noFill/>
            <a:miter lim="800000"/>
            <a:headEnd/>
            <a:tailEnd/>
          </a:ln>
        </p:spPr>
        <p:txBody>
          <a:bodyPr>
            <a:spAutoFit/>
          </a:bodyPr>
          <a:lstStyle/>
          <a:p>
            <a:pPr marL="533400" indent="-533400">
              <a:buFontTx/>
              <a:buChar char="•"/>
            </a:pPr>
            <a:r>
              <a:rPr lang="it-IT" b="1" dirty="0">
                <a:solidFill>
                  <a:schemeClr val="hlink"/>
                </a:solidFill>
              </a:rPr>
              <a:t>COSTITUZIONE</a:t>
            </a:r>
          </a:p>
          <a:p>
            <a:pPr marL="533400" indent="-533400"/>
            <a:endParaRPr lang="it-IT" b="1" dirty="0">
              <a:solidFill>
                <a:schemeClr val="hlink"/>
              </a:solidFill>
            </a:endParaRPr>
          </a:p>
          <a:p>
            <a:pPr marL="533400" indent="-533400">
              <a:buFontTx/>
              <a:buChar char="•"/>
            </a:pPr>
            <a:r>
              <a:rPr lang="it-IT" b="1" dirty="0">
                <a:solidFill>
                  <a:schemeClr val="hlink"/>
                </a:solidFill>
              </a:rPr>
              <a:t>CODICE CIVILE</a:t>
            </a:r>
          </a:p>
          <a:p>
            <a:pPr marL="533400" indent="-533400"/>
            <a:endParaRPr lang="it-IT" b="1" dirty="0">
              <a:solidFill>
                <a:schemeClr val="hlink"/>
              </a:solidFill>
            </a:endParaRPr>
          </a:p>
          <a:p>
            <a:pPr marL="533400" indent="-533400">
              <a:buFontTx/>
              <a:buChar char="•"/>
            </a:pPr>
            <a:r>
              <a:rPr lang="it-IT" b="1" dirty="0">
                <a:solidFill>
                  <a:schemeClr val="hlink"/>
                </a:solidFill>
              </a:rPr>
              <a:t>D.LGS 81/2008 </a:t>
            </a:r>
            <a:r>
              <a:rPr lang="it-IT" b="1" dirty="0" smtClean="0">
                <a:solidFill>
                  <a:schemeClr val="hlink"/>
                </a:solidFill>
              </a:rPr>
              <a:t>, </a:t>
            </a:r>
            <a:r>
              <a:rPr lang="it-IT" b="1" dirty="0">
                <a:solidFill>
                  <a:schemeClr val="hlink"/>
                </a:solidFill>
              </a:rPr>
              <a:t>D.LGS </a:t>
            </a:r>
            <a:r>
              <a:rPr lang="it-IT" b="1" dirty="0" smtClean="0">
                <a:solidFill>
                  <a:schemeClr val="hlink"/>
                </a:solidFill>
              </a:rPr>
              <a:t>106/2009 e D.LGS 151/ 2015</a:t>
            </a:r>
          </a:p>
          <a:p>
            <a:pPr marL="533400" indent="-533400"/>
            <a:endParaRPr lang="it-IT" b="1" dirty="0">
              <a:solidFill>
                <a:schemeClr val="hlink"/>
              </a:solidFill>
            </a:endParaRPr>
          </a:p>
          <a:p>
            <a:pPr marL="533400" indent="-533400">
              <a:buFontTx/>
              <a:buChar char="•"/>
            </a:pPr>
            <a:r>
              <a:rPr lang="it-IT" b="1" dirty="0">
                <a:solidFill>
                  <a:schemeClr val="hlink"/>
                </a:solidFill>
              </a:rPr>
              <a:t>Altre norme specifiche (edilizia</a:t>
            </a:r>
          </a:p>
          <a:p>
            <a:pPr marL="533400" indent="-533400"/>
            <a:r>
              <a:rPr lang="it-IT" b="1" dirty="0">
                <a:solidFill>
                  <a:schemeClr val="hlink"/>
                </a:solidFill>
              </a:rPr>
              <a:t>     scolastica, prevenzione incendi,</a:t>
            </a:r>
          </a:p>
          <a:p>
            <a:pPr marL="533400" indent="-533400"/>
            <a:r>
              <a:rPr lang="it-IT" b="1" dirty="0">
                <a:solidFill>
                  <a:schemeClr val="hlink"/>
                </a:solidFill>
              </a:rPr>
              <a:t>     primo soccorso….)</a:t>
            </a:r>
          </a:p>
          <a:p>
            <a:pPr marL="533400" indent="-533400"/>
            <a:endParaRPr lang="it-IT" b="1" dirty="0">
              <a:solidFill>
                <a:schemeClr val="hlink"/>
              </a:solidFill>
            </a:endParaRPr>
          </a:p>
        </p:txBody>
      </p:sp>
      <p:pic>
        <p:nvPicPr>
          <p:cNvPr id="26627" name="Picture 4" descr="rif"/>
          <p:cNvPicPr>
            <a:picLocks noChangeAspect="1" noChangeArrowheads="1"/>
          </p:cNvPicPr>
          <p:nvPr/>
        </p:nvPicPr>
        <p:blipFill>
          <a:blip r:embed="rId2"/>
          <a:srcRect/>
          <a:stretch>
            <a:fillRect/>
          </a:stretch>
        </p:blipFill>
        <p:spPr bwMode="auto">
          <a:xfrm>
            <a:off x="6588125" y="1341438"/>
            <a:ext cx="1676400" cy="1457325"/>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44</a:t>
            </a:fld>
            <a:endParaRPr lang="it-IT"/>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6542" y="506412"/>
            <a:ext cx="817563" cy="890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ChangeArrowheads="1"/>
          </p:cNvSpPr>
          <p:nvPr/>
        </p:nvSpPr>
        <p:spPr bwMode="auto">
          <a:xfrm>
            <a:off x="251520" y="2060575"/>
            <a:ext cx="8640960" cy="3985706"/>
          </a:xfrm>
          <a:prstGeom prst="rect">
            <a:avLst/>
          </a:prstGeom>
          <a:noFill/>
          <a:ln w="9525">
            <a:noFill/>
            <a:miter lim="800000"/>
            <a:headEnd/>
            <a:tailEnd/>
          </a:ln>
        </p:spPr>
        <p:txBody>
          <a:bodyPr wrap="square">
            <a:spAutoFit/>
          </a:bodyPr>
          <a:lstStyle/>
          <a:p>
            <a:r>
              <a:rPr lang="it-IT" sz="2300" b="1" dirty="0" smtClean="0">
                <a:solidFill>
                  <a:srgbClr val="FF3300"/>
                </a:solidFill>
              </a:rPr>
              <a:t>ARTICOLO 32:</a:t>
            </a:r>
            <a:r>
              <a:rPr lang="it-IT" sz="2300" b="1" dirty="0" smtClean="0"/>
              <a:t> </a:t>
            </a:r>
            <a:r>
              <a:rPr lang="it-IT" sz="2300" b="1" dirty="0" smtClean="0">
                <a:solidFill>
                  <a:srgbClr val="000099"/>
                </a:solidFill>
              </a:rPr>
              <a:t>LA REPUBBLICA TUTELA LA SALUTE COME</a:t>
            </a:r>
          </a:p>
          <a:p>
            <a:r>
              <a:rPr lang="it-IT" sz="2300" b="1" dirty="0" smtClean="0">
                <a:solidFill>
                  <a:srgbClr val="000099"/>
                </a:solidFill>
              </a:rPr>
              <a:t>FONDAMENTALE DIRITTO DELL’INDIVIDUO E INTERESSE DELLA COLLETTIVITÀ E GARANTISCE CURE GRATUITE AGLI INDIGENTI.</a:t>
            </a:r>
          </a:p>
          <a:p>
            <a:endParaRPr lang="it-IT" sz="2300" b="1" dirty="0" smtClean="0">
              <a:solidFill>
                <a:srgbClr val="000099"/>
              </a:solidFill>
            </a:endParaRPr>
          </a:p>
          <a:p>
            <a:r>
              <a:rPr lang="it-IT" sz="2300" b="1" dirty="0" smtClean="0">
                <a:solidFill>
                  <a:srgbClr val="FF3300"/>
                </a:solidFill>
              </a:rPr>
              <a:t>ARTICOLO 35:</a:t>
            </a:r>
            <a:r>
              <a:rPr lang="it-IT" sz="2300" b="1" dirty="0" smtClean="0"/>
              <a:t> </a:t>
            </a:r>
            <a:r>
              <a:rPr lang="it-IT" sz="2300" b="1" dirty="0" smtClean="0">
                <a:solidFill>
                  <a:srgbClr val="000099"/>
                </a:solidFill>
              </a:rPr>
              <a:t>LA REPUBBLICA TUTELA IL LAVORO IN TUTTE LE SUE FORME E APPLICAZIONI. CURA LA FORMAZIONE E L’ELEVAZIONE PROFESSIONALE DEI LAVORATORI. PROMUOVE E FAVORISCE GLI ACCORDI E LE ORGANIZZAZIONI INTERNAZIONALI INTESI AD AFFERMARE E REGOLARE I DIRITTI DEL LAVORO</a:t>
            </a:r>
            <a:endParaRPr lang="it-IT" sz="2300" b="1" dirty="0">
              <a:solidFill>
                <a:srgbClr val="000099"/>
              </a:solidFill>
            </a:endParaRPr>
          </a:p>
        </p:txBody>
      </p:sp>
      <p:sp>
        <p:nvSpPr>
          <p:cNvPr id="27650" name="Rectangle 5"/>
          <p:cNvSpPr>
            <a:spLocks noChangeArrowheads="1"/>
          </p:cNvSpPr>
          <p:nvPr/>
        </p:nvSpPr>
        <p:spPr bwMode="auto">
          <a:xfrm>
            <a:off x="900113" y="765175"/>
            <a:ext cx="6985000" cy="946150"/>
          </a:xfrm>
          <a:prstGeom prst="rect">
            <a:avLst/>
          </a:prstGeom>
          <a:noFill/>
          <a:ln w="9525">
            <a:noFill/>
            <a:miter lim="800000"/>
            <a:headEnd/>
            <a:tailEnd/>
          </a:ln>
        </p:spPr>
        <p:txBody>
          <a:bodyPr>
            <a:spAutoFit/>
          </a:bodyPr>
          <a:lstStyle/>
          <a:p>
            <a:r>
              <a:rPr lang="it-IT" b="1" dirty="0">
                <a:solidFill>
                  <a:srgbClr val="FF3300"/>
                </a:solidFill>
                <a:latin typeface="Comic Sans MS" pitchFamily="66" charset="0"/>
              </a:rPr>
              <a:t>COSTITUZIONE DELLA REDUBBLICA</a:t>
            </a:r>
          </a:p>
          <a:p>
            <a:endParaRPr lang="it-IT" b="1" dirty="0">
              <a:solidFill>
                <a:srgbClr val="FF3300"/>
              </a:solidFill>
              <a:latin typeface="Comic Sans MS" pitchFamily="66" charset="0"/>
            </a:endParaRPr>
          </a:p>
        </p:txBody>
      </p:sp>
      <p:pic>
        <p:nvPicPr>
          <p:cNvPr id="27651" name="Picture 4" descr="cost"/>
          <p:cNvPicPr>
            <a:picLocks noChangeAspect="1" noChangeArrowheads="1"/>
          </p:cNvPicPr>
          <p:nvPr/>
        </p:nvPicPr>
        <p:blipFill>
          <a:blip r:embed="rId2"/>
          <a:srcRect/>
          <a:stretch>
            <a:fillRect/>
          </a:stretch>
        </p:blipFill>
        <p:spPr bwMode="auto">
          <a:xfrm>
            <a:off x="7870942" y="188912"/>
            <a:ext cx="1021538" cy="1665829"/>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45</a:t>
            </a:fld>
            <a:endParaRPr lang="it-IT"/>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7255" y="347663"/>
            <a:ext cx="817563" cy="890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179512" y="2276475"/>
            <a:ext cx="8712968" cy="4385816"/>
          </a:xfrm>
          <a:prstGeom prst="rect">
            <a:avLst/>
          </a:prstGeom>
          <a:noFill/>
          <a:ln w="9525">
            <a:noFill/>
            <a:miter lim="800000"/>
            <a:headEnd/>
            <a:tailEnd/>
          </a:ln>
        </p:spPr>
        <p:txBody>
          <a:bodyPr wrap="square">
            <a:spAutoFit/>
          </a:bodyPr>
          <a:lstStyle/>
          <a:p>
            <a:r>
              <a:rPr lang="it-IT" sz="3100" b="1" dirty="0" smtClean="0">
                <a:solidFill>
                  <a:srgbClr val="FF3300"/>
                </a:solidFill>
              </a:rPr>
              <a:t>ARTICOLO 2087:</a:t>
            </a:r>
            <a:r>
              <a:rPr lang="it-IT" sz="3100" b="1" dirty="0" smtClean="0"/>
              <a:t>              </a:t>
            </a:r>
            <a:r>
              <a:rPr lang="it-IT" sz="3100" b="1" dirty="0" smtClean="0">
                <a:solidFill>
                  <a:schemeClr val="accent6">
                    <a:lumMod val="50000"/>
                  </a:schemeClr>
                </a:solidFill>
              </a:rPr>
              <a:t>L’IMPRENDITORE (Dirigente Scolastico)  </a:t>
            </a:r>
            <a:r>
              <a:rPr lang="it-IT" sz="3100" b="1" dirty="0" smtClean="0">
                <a:solidFill>
                  <a:srgbClr val="000099"/>
                </a:solidFill>
              </a:rPr>
              <a:t>È TENUTO AD ADOTTARE NELL’ESERCIZIO DELL’IMPRESA LE MISURE CHE, SECONDO LA PARTICOLARITÀ DEL LAVORO, L’ESPERIENZA E LA TECNICA, SONO NECESSARIE A TUTELARE L’INTEGRITÀ FISICA E LA PERSONALITÀ MORALE DEI PRESTATORI DI LAVORO.</a:t>
            </a:r>
            <a:endParaRPr lang="it-IT" sz="3100" b="1" dirty="0">
              <a:solidFill>
                <a:srgbClr val="000099"/>
              </a:solidFill>
            </a:endParaRPr>
          </a:p>
        </p:txBody>
      </p:sp>
      <p:sp>
        <p:nvSpPr>
          <p:cNvPr id="28674" name="Rectangle 3"/>
          <p:cNvSpPr>
            <a:spLocks noChangeArrowheads="1"/>
          </p:cNvSpPr>
          <p:nvPr/>
        </p:nvSpPr>
        <p:spPr bwMode="auto">
          <a:xfrm>
            <a:off x="1042988" y="1052513"/>
            <a:ext cx="3841116" cy="646331"/>
          </a:xfrm>
          <a:prstGeom prst="rect">
            <a:avLst/>
          </a:prstGeom>
          <a:noFill/>
          <a:ln w="9525">
            <a:noFill/>
            <a:miter lim="800000"/>
            <a:headEnd/>
            <a:tailEnd/>
          </a:ln>
        </p:spPr>
        <p:txBody>
          <a:bodyPr wrap="none">
            <a:spAutoFit/>
          </a:bodyPr>
          <a:lstStyle/>
          <a:p>
            <a:r>
              <a:rPr lang="it-IT" sz="3600" b="1" dirty="0">
                <a:solidFill>
                  <a:srgbClr val="FF3300"/>
                </a:solidFill>
                <a:latin typeface="Comic Sans MS" pitchFamily="66" charset="0"/>
              </a:rPr>
              <a:t>CODICE CIVILE</a:t>
            </a:r>
          </a:p>
        </p:txBody>
      </p:sp>
      <p:pic>
        <p:nvPicPr>
          <p:cNvPr id="28675" name="Picture 4" descr="cod civ"/>
          <p:cNvPicPr>
            <a:picLocks noChangeAspect="1" noChangeArrowheads="1"/>
          </p:cNvPicPr>
          <p:nvPr/>
        </p:nvPicPr>
        <p:blipFill>
          <a:blip r:embed="rId2"/>
          <a:srcRect/>
          <a:stretch>
            <a:fillRect/>
          </a:stretch>
        </p:blipFill>
        <p:spPr bwMode="auto">
          <a:xfrm>
            <a:off x="6156325" y="260350"/>
            <a:ext cx="1524000" cy="1905000"/>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46</a:t>
            </a:fld>
            <a:endParaRPr lang="it-IT"/>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1258888" y="692150"/>
            <a:ext cx="4572000" cy="1384995"/>
          </a:xfrm>
          <a:prstGeom prst="rect">
            <a:avLst/>
          </a:prstGeom>
          <a:noFill/>
          <a:ln w="9525">
            <a:noFill/>
            <a:miter lim="800000"/>
            <a:headEnd/>
            <a:tailEnd/>
          </a:ln>
        </p:spPr>
        <p:txBody>
          <a:bodyPr>
            <a:spAutoFit/>
          </a:bodyPr>
          <a:lstStyle/>
          <a:p>
            <a:pPr algn="ctr"/>
            <a:r>
              <a:rPr lang="it-IT" b="1" dirty="0">
                <a:solidFill>
                  <a:srgbClr val="FF3300"/>
                </a:solidFill>
                <a:latin typeface="Comic Sans MS" pitchFamily="66" charset="0"/>
              </a:rPr>
              <a:t>Decreti legislativi</a:t>
            </a:r>
          </a:p>
          <a:p>
            <a:pPr algn="ctr"/>
            <a:r>
              <a:rPr lang="it-IT" b="1" dirty="0">
                <a:solidFill>
                  <a:srgbClr val="FF3300"/>
                </a:solidFill>
                <a:latin typeface="Comic Sans MS" pitchFamily="66" charset="0"/>
              </a:rPr>
              <a:t>81/2008 </a:t>
            </a:r>
            <a:r>
              <a:rPr lang="it-IT" b="1" dirty="0" smtClean="0">
                <a:solidFill>
                  <a:srgbClr val="FF3300"/>
                </a:solidFill>
                <a:latin typeface="Comic Sans MS" pitchFamily="66" charset="0"/>
              </a:rPr>
              <a:t>,106/2009 e 151/2015 </a:t>
            </a:r>
            <a:endParaRPr lang="it-IT" b="1" dirty="0">
              <a:solidFill>
                <a:srgbClr val="FF3300"/>
              </a:solidFill>
              <a:latin typeface="Comic Sans MS" pitchFamily="66" charset="0"/>
            </a:endParaRPr>
          </a:p>
        </p:txBody>
      </p:sp>
      <p:sp>
        <p:nvSpPr>
          <p:cNvPr id="29698" name="Rectangle 3"/>
          <p:cNvSpPr>
            <a:spLocks noChangeArrowheads="1"/>
          </p:cNvSpPr>
          <p:nvPr/>
        </p:nvSpPr>
        <p:spPr bwMode="auto">
          <a:xfrm>
            <a:off x="107504" y="1989138"/>
            <a:ext cx="8928992" cy="4324261"/>
          </a:xfrm>
          <a:prstGeom prst="rect">
            <a:avLst/>
          </a:prstGeom>
          <a:noFill/>
          <a:ln w="9525">
            <a:noFill/>
            <a:miter lim="800000"/>
            <a:headEnd/>
            <a:tailEnd/>
          </a:ln>
        </p:spPr>
        <p:txBody>
          <a:bodyPr wrap="square">
            <a:spAutoFit/>
          </a:bodyPr>
          <a:lstStyle/>
          <a:p>
            <a:r>
              <a:rPr lang="it-IT" sz="2500" b="1" dirty="0" smtClean="0">
                <a:solidFill>
                  <a:schemeClr val="tx2">
                    <a:lumMod val="75000"/>
                  </a:schemeClr>
                </a:solidFill>
              </a:rPr>
              <a:t>LA RECENTE NORMATIVA PER LA TUTELA DELLA SALUTE E DELLA SICUREZZA NEI LUOGHI DI LAVORO, NOTA COME TESTO UNICO, HA RIUNITO, AGGIORNATO ED ARMONIZZATO, LE INNUMEREVOLI DISPOSIZIONI DI LEGGE, SUCCEDUTESI NELL’ARCO DI PIÙ DI MEZZO SECOLO, AL FINE DI ADEGUARE LA SICUREZZA SUL LAVORO E LA PREVENZIONE ALL’EVOLUZIONE TECNOLOGICA ED ORGANIZZATIVA. </a:t>
            </a:r>
          </a:p>
          <a:p>
            <a:r>
              <a:rPr lang="it-IT" sz="2500" b="1" dirty="0" smtClean="0">
                <a:solidFill>
                  <a:schemeClr val="tx2">
                    <a:lumMod val="75000"/>
                  </a:schemeClr>
                </a:solidFill>
              </a:rPr>
              <a:t>IL TESTO UNICO SI APPLICA A TUTTI I SETTORI DI ATTIVITÀ, PRIVATI E PUBBLICI, QUINDI ANCHE NELLE SCUOLE DI OGNI ORDINE E GRADO.</a:t>
            </a:r>
            <a:endParaRPr lang="it-IT" sz="2500" b="1" dirty="0">
              <a:solidFill>
                <a:schemeClr val="tx2">
                  <a:lumMod val="75000"/>
                </a:schemeClr>
              </a:solidFill>
            </a:endParaRPr>
          </a:p>
        </p:txBody>
      </p:sp>
      <p:pic>
        <p:nvPicPr>
          <p:cNvPr id="29699" name="Picture 5" descr="decr1"/>
          <p:cNvPicPr>
            <a:picLocks noChangeAspect="1" noChangeArrowheads="1"/>
          </p:cNvPicPr>
          <p:nvPr/>
        </p:nvPicPr>
        <p:blipFill>
          <a:blip r:embed="rId2"/>
          <a:srcRect/>
          <a:stretch>
            <a:fillRect/>
          </a:stretch>
        </p:blipFill>
        <p:spPr bwMode="auto">
          <a:xfrm>
            <a:off x="6588125" y="404813"/>
            <a:ext cx="1439863" cy="1319212"/>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47</a:t>
            </a:fld>
            <a:endParaRPr lang="it-IT"/>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1325" y="423241"/>
            <a:ext cx="817563" cy="890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ChangeArrowheads="1"/>
          </p:cNvSpPr>
          <p:nvPr/>
        </p:nvSpPr>
        <p:spPr bwMode="auto">
          <a:xfrm>
            <a:off x="107504" y="1628775"/>
            <a:ext cx="8928992" cy="4647426"/>
          </a:xfrm>
          <a:prstGeom prst="rect">
            <a:avLst/>
          </a:prstGeom>
          <a:noFill/>
          <a:ln w="9525">
            <a:noFill/>
            <a:miter lim="800000"/>
            <a:headEnd/>
            <a:tailEnd/>
          </a:ln>
        </p:spPr>
        <p:txBody>
          <a:bodyPr wrap="square">
            <a:spAutoFit/>
          </a:bodyPr>
          <a:lstStyle/>
          <a:p>
            <a:pPr marL="533400" indent="-533400"/>
            <a:endParaRPr lang="it-IT" dirty="0">
              <a:solidFill>
                <a:srgbClr val="FF3300"/>
              </a:solidFill>
              <a:latin typeface="Comic Sans MS" pitchFamily="66" charset="0"/>
            </a:endParaRPr>
          </a:p>
          <a:p>
            <a:pPr marL="533400" indent="-533400"/>
            <a:r>
              <a:rPr lang="it-IT" b="1" dirty="0" smtClean="0">
                <a:solidFill>
                  <a:schemeClr val="tx2">
                    <a:lumMod val="75000"/>
                  </a:schemeClr>
                </a:solidFill>
              </a:rPr>
              <a:t>L’ARTICOLO 36 DEL TUSL INFORMAZIONE DEI LAVORATORI, PRESCRIVE CHE IL </a:t>
            </a:r>
            <a:r>
              <a:rPr lang="it-IT" b="1" dirty="0" smtClean="0">
                <a:solidFill>
                  <a:schemeClr val="accent6">
                    <a:lumMod val="50000"/>
                  </a:schemeClr>
                </a:solidFill>
              </a:rPr>
              <a:t>DATORE DI LAVORO (Dirigente Scolastico)</a:t>
            </a:r>
          </a:p>
          <a:p>
            <a:pPr marL="533400" indent="-533400"/>
            <a:r>
              <a:rPr lang="it-IT" b="1" dirty="0">
                <a:solidFill>
                  <a:schemeClr val="accent6">
                    <a:lumMod val="50000"/>
                  </a:schemeClr>
                </a:solidFill>
              </a:rPr>
              <a:t> </a:t>
            </a:r>
            <a:r>
              <a:rPr lang="it-IT" b="1" dirty="0" smtClean="0">
                <a:solidFill>
                  <a:schemeClr val="accent6">
                    <a:lumMod val="50000"/>
                  </a:schemeClr>
                </a:solidFill>
              </a:rPr>
              <a:t>    </a:t>
            </a:r>
            <a:r>
              <a:rPr lang="it-IT" b="1" dirty="0" smtClean="0">
                <a:solidFill>
                  <a:schemeClr val="tx2">
                    <a:lumMod val="75000"/>
                  </a:schemeClr>
                </a:solidFill>
              </a:rPr>
              <a:t>PROVVEDA AFFINCHÉ CIASCUN LAVORATORE SIA INFORMATO SU:</a:t>
            </a:r>
            <a:endParaRPr lang="it-IT" dirty="0"/>
          </a:p>
          <a:p>
            <a:pPr marL="533400" indent="-533400">
              <a:buFontTx/>
              <a:buChar char="•"/>
            </a:pPr>
            <a:r>
              <a:rPr lang="it-IT" sz="3200" b="1" dirty="0">
                <a:solidFill>
                  <a:schemeClr val="hlink"/>
                </a:solidFill>
              </a:rPr>
              <a:t>i rischi</a:t>
            </a:r>
          </a:p>
          <a:p>
            <a:pPr marL="533400" indent="-533400">
              <a:buFontTx/>
              <a:buChar char="•"/>
            </a:pPr>
            <a:r>
              <a:rPr lang="it-IT" sz="3200" b="1" dirty="0">
                <a:solidFill>
                  <a:schemeClr val="hlink"/>
                </a:solidFill>
              </a:rPr>
              <a:t>le procedure</a:t>
            </a:r>
          </a:p>
          <a:p>
            <a:pPr marL="533400" indent="-533400">
              <a:buFontTx/>
              <a:buChar char="•"/>
            </a:pPr>
            <a:r>
              <a:rPr lang="it-IT" sz="3200" b="1" dirty="0">
                <a:solidFill>
                  <a:schemeClr val="hlink"/>
                </a:solidFill>
              </a:rPr>
              <a:t>i nominativi delle figure responsabili</a:t>
            </a:r>
          </a:p>
          <a:p>
            <a:pPr marL="533400" indent="-533400">
              <a:buFontTx/>
              <a:buChar char="•"/>
            </a:pPr>
            <a:r>
              <a:rPr lang="it-IT" sz="3200" b="1" dirty="0">
                <a:solidFill>
                  <a:schemeClr val="hlink"/>
                </a:solidFill>
              </a:rPr>
              <a:t>le misure adottate</a:t>
            </a:r>
          </a:p>
        </p:txBody>
      </p:sp>
      <p:sp>
        <p:nvSpPr>
          <p:cNvPr id="30722" name="Text Box 5"/>
          <p:cNvSpPr txBox="1">
            <a:spLocks noChangeArrowheads="1"/>
          </p:cNvSpPr>
          <p:nvPr/>
        </p:nvSpPr>
        <p:spPr bwMode="auto">
          <a:xfrm>
            <a:off x="900113" y="765175"/>
            <a:ext cx="6767512" cy="519113"/>
          </a:xfrm>
          <a:prstGeom prst="rect">
            <a:avLst/>
          </a:prstGeom>
          <a:noFill/>
          <a:ln w="9525">
            <a:noFill/>
            <a:miter lim="800000"/>
            <a:headEnd/>
            <a:tailEnd/>
          </a:ln>
        </p:spPr>
        <p:txBody>
          <a:bodyPr>
            <a:spAutoFit/>
          </a:bodyPr>
          <a:lstStyle/>
          <a:p>
            <a:pPr>
              <a:spcBef>
                <a:spcPct val="50000"/>
              </a:spcBef>
            </a:pPr>
            <a:endParaRPr lang="it-IT"/>
          </a:p>
        </p:txBody>
      </p:sp>
      <p:sp>
        <p:nvSpPr>
          <p:cNvPr id="30723" name="Rectangle 8"/>
          <p:cNvSpPr>
            <a:spLocks noChangeArrowheads="1"/>
          </p:cNvSpPr>
          <p:nvPr/>
        </p:nvSpPr>
        <p:spPr bwMode="auto">
          <a:xfrm>
            <a:off x="684213" y="844550"/>
            <a:ext cx="5044971" cy="523220"/>
          </a:xfrm>
          <a:prstGeom prst="rect">
            <a:avLst/>
          </a:prstGeom>
          <a:noFill/>
          <a:ln w="9525">
            <a:noFill/>
            <a:miter lim="800000"/>
            <a:headEnd/>
            <a:tailEnd/>
          </a:ln>
        </p:spPr>
        <p:txBody>
          <a:bodyPr wrap="none">
            <a:spAutoFit/>
          </a:bodyPr>
          <a:lstStyle/>
          <a:p>
            <a:r>
              <a:rPr lang="it-IT" b="1" dirty="0" smtClean="0">
                <a:solidFill>
                  <a:srgbClr val="FF3300"/>
                </a:solidFill>
                <a:latin typeface="Comic Sans MS" pitchFamily="66" charset="0"/>
              </a:rPr>
              <a:t>      </a:t>
            </a:r>
            <a:r>
              <a:rPr lang="it-IT" b="1" dirty="0" err="1" smtClean="0">
                <a:solidFill>
                  <a:srgbClr val="FF3300"/>
                </a:solidFill>
                <a:latin typeface="Comic Sans MS" pitchFamily="66" charset="0"/>
              </a:rPr>
              <a:t>D.Lgs</a:t>
            </a:r>
            <a:r>
              <a:rPr lang="it-IT" b="1" dirty="0" smtClean="0">
                <a:solidFill>
                  <a:srgbClr val="FF3300"/>
                </a:solidFill>
                <a:latin typeface="Comic Sans MS" pitchFamily="66" charset="0"/>
              </a:rPr>
              <a:t> </a:t>
            </a:r>
            <a:r>
              <a:rPr lang="it-IT" b="1" dirty="0">
                <a:solidFill>
                  <a:srgbClr val="FF3300"/>
                </a:solidFill>
                <a:latin typeface="Comic Sans MS" pitchFamily="66" charset="0"/>
              </a:rPr>
              <a:t>81/2008 art.36</a:t>
            </a:r>
          </a:p>
        </p:txBody>
      </p:sp>
      <p:pic>
        <p:nvPicPr>
          <p:cNvPr id="30724" name="Picture 5" descr="decr"/>
          <p:cNvPicPr>
            <a:picLocks noChangeAspect="1" noChangeArrowheads="1"/>
          </p:cNvPicPr>
          <p:nvPr/>
        </p:nvPicPr>
        <p:blipFill>
          <a:blip r:embed="rId2"/>
          <a:srcRect/>
          <a:stretch>
            <a:fillRect/>
          </a:stretch>
        </p:blipFill>
        <p:spPr bwMode="auto">
          <a:xfrm>
            <a:off x="6011863" y="333375"/>
            <a:ext cx="2232025" cy="1485900"/>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48</a:t>
            </a:fld>
            <a:endParaRPr lang="it-IT"/>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5432" y="501299"/>
            <a:ext cx="1128216" cy="1228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ttangolo 1"/>
          <p:cNvSpPr>
            <a:spLocks noChangeArrowheads="1"/>
          </p:cNvSpPr>
          <p:nvPr/>
        </p:nvSpPr>
        <p:spPr bwMode="auto">
          <a:xfrm>
            <a:off x="1476375" y="549275"/>
            <a:ext cx="5616575" cy="1066800"/>
          </a:xfrm>
          <a:prstGeom prst="rect">
            <a:avLst/>
          </a:prstGeom>
          <a:noFill/>
          <a:ln w="9525">
            <a:noFill/>
            <a:miter lim="800000"/>
            <a:headEnd/>
            <a:tailEnd/>
          </a:ln>
        </p:spPr>
        <p:txBody>
          <a:bodyPr>
            <a:spAutoFit/>
          </a:bodyPr>
          <a:lstStyle/>
          <a:p>
            <a:pPr algn="ctr"/>
            <a:r>
              <a:rPr lang="it-IT" sz="3200" b="1">
                <a:solidFill>
                  <a:srgbClr val="FF3300"/>
                </a:solidFill>
                <a:latin typeface="Comic Sans MS" pitchFamily="66" charset="0"/>
              </a:rPr>
              <a:t>FATTORI DI RISCHIO </a:t>
            </a:r>
          </a:p>
          <a:p>
            <a:pPr algn="ctr"/>
            <a:r>
              <a:rPr lang="it-IT" sz="3200" b="1">
                <a:solidFill>
                  <a:srgbClr val="FF3300"/>
                </a:solidFill>
                <a:latin typeface="Comic Sans MS" pitchFamily="66" charset="0"/>
              </a:rPr>
              <a:t>NELLA SCUOLA</a:t>
            </a:r>
          </a:p>
        </p:txBody>
      </p:sp>
      <p:sp>
        <p:nvSpPr>
          <p:cNvPr id="34818" name="Rettangolo 2"/>
          <p:cNvSpPr>
            <a:spLocks noChangeArrowheads="1"/>
          </p:cNvSpPr>
          <p:nvPr/>
        </p:nvSpPr>
        <p:spPr bwMode="auto">
          <a:xfrm>
            <a:off x="1258888" y="2060575"/>
            <a:ext cx="5526087" cy="4462760"/>
          </a:xfrm>
          <a:prstGeom prst="rect">
            <a:avLst/>
          </a:prstGeom>
          <a:noFill/>
          <a:ln w="9525">
            <a:noFill/>
            <a:miter lim="800000"/>
            <a:headEnd/>
            <a:tailEnd/>
          </a:ln>
        </p:spPr>
        <p:txBody>
          <a:bodyPr>
            <a:spAutoFit/>
          </a:bodyPr>
          <a:lstStyle/>
          <a:p>
            <a:pPr>
              <a:buFontTx/>
              <a:buChar char="•"/>
            </a:pPr>
            <a:r>
              <a:rPr lang="it-IT" sz="1800" dirty="0">
                <a:latin typeface="Calibri" pitchFamily="34" charset="0"/>
              </a:rPr>
              <a:t>  </a:t>
            </a:r>
            <a:r>
              <a:rPr lang="it-IT" sz="2000" b="1" dirty="0">
                <a:solidFill>
                  <a:schemeClr val="hlink"/>
                </a:solidFill>
                <a:latin typeface="Comic Sans MS" pitchFamily="66" charset="0"/>
              </a:rPr>
              <a:t>INCENDIO</a:t>
            </a:r>
          </a:p>
          <a:p>
            <a:endParaRPr lang="it-IT" sz="2000" b="1" dirty="0">
              <a:solidFill>
                <a:schemeClr val="hlink"/>
              </a:solidFill>
              <a:latin typeface="Comic Sans MS" pitchFamily="66" charset="0"/>
            </a:endParaRPr>
          </a:p>
          <a:p>
            <a:pPr>
              <a:buFontTx/>
              <a:buChar char="•"/>
            </a:pPr>
            <a:endParaRPr lang="it-IT" sz="2000" b="1" dirty="0">
              <a:solidFill>
                <a:schemeClr val="hlink"/>
              </a:solidFill>
              <a:latin typeface="Comic Sans MS" pitchFamily="66" charset="0"/>
            </a:endParaRPr>
          </a:p>
          <a:p>
            <a:pPr>
              <a:buFontTx/>
              <a:buChar char="•"/>
            </a:pPr>
            <a:r>
              <a:rPr lang="it-IT" sz="2000" b="1" dirty="0">
                <a:solidFill>
                  <a:schemeClr val="hlink"/>
                </a:solidFill>
                <a:latin typeface="Comic Sans MS" pitchFamily="66" charset="0"/>
              </a:rPr>
              <a:t>  SPAZI E STRUTTURA IN GENERE</a:t>
            </a:r>
          </a:p>
          <a:p>
            <a:endParaRPr lang="it-IT" sz="2000" b="1" dirty="0">
              <a:solidFill>
                <a:schemeClr val="hlink"/>
              </a:solidFill>
              <a:latin typeface="Comic Sans MS" pitchFamily="66" charset="0"/>
            </a:endParaRPr>
          </a:p>
          <a:p>
            <a:pPr>
              <a:buFontTx/>
              <a:buChar char="•"/>
            </a:pPr>
            <a:endParaRPr lang="it-IT" sz="2000" b="1" dirty="0">
              <a:solidFill>
                <a:schemeClr val="hlink"/>
              </a:solidFill>
              <a:latin typeface="Comic Sans MS" pitchFamily="66" charset="0"/>
            </a:endParaRPr>
          </a:p>
          <a:p>
            <a:pPr>
              <a:buFontTx/>
              <a:buChar char="•"/>
            </a:pPr>
            <a:r>
              <a:rPr lang="it-IT" sz="2000" b="1" dirty="0">
                <a:solidFill>
                  <a:schemeClr val="hlink"/>
                </a:solidFill>
                <a:latin typeface="Comic Sans MS" pitchFamily="66" charset="0"/>
              </a:rPr>
              <a:t>  PALESTRA</a:t>
            </a:r>
          </a:p>
          <a:p>
            <a:endParaRPr lang="it-IT" sz="2000" b="1" dirty="0">
              <a:solidFill>
                <a:schemeClr val="hlink"/>
              </a:solidFill>
              <a:latin typeface="Comic Sans MS" pitchFamily="66" charset="0"/>
            </a:endParaRPr>
          </a:p>
          <a:p>
            <a:endParaRPr lang="it-IT" sz="2000" b="1" dirty="0">
              <a:solidFill>
                <a:schemeClr val="hlink"/>
              </a:solidFill>
              <a:latin typeface="Comic Sans MS" pitchFamily="66" charset="0"/>
            </a:endParaRPr>
          </a:p>
          <a:p>
            <a:pPr>
              <a:buFontTx/>
              <a:buChar char="•"/>
            </a:pPr>
            <a:r>
              <a:rPr lang="it-IT" sz="2000" b="1" dirty="0">
                <a:solidFill>
                  <a:schemeClr val="hlink"/>
                </a:solidFill>
                <a:latin typeface="Comic Sans MS" pitchFamily="66" charset="0"/>
              </a:rPr>
              <a:t>  RISCHIO COMPORTAMENTALE</a:t>
            </a:r>
          </a:p>
          <a:p>
            <a:pPr>
              <a:buFontTx/>
              <a:buChar char="•"/>
            </a:pPr>
            <a:endParaRPr lang="it-IT" sz="2000" b="1" dirty="0">
              <a:solidFill>
                <a:schemeClr val="hlink"/>
              </a:solidFill>
              <a:latin typeface="Comic Sans MS" pitchFamily="66" charset="0"/>
            </a:endParaRPr>
          </a:p>
          <a:p>
            <a:endParaRPr lang="it-IT" sz="2000" b="1" dirty="0">
              <a:solidFill>
                <a:schemeClr val="hlink"/>
              </a:solidFill>
              <a:latin typeface="Comic Sans MS" pitchFamily="66" charset="0"/>
            </a:endParaRPr>
          </a:p>
          <a:p>
            <a:pPr>
              <a:buFontTx/>
              <a:buChar char="•"/>
            </a:pPr>
            <a:r>
              <a:rPr lang="it-IT" sz="2000" b="1" dirty="0">
                <a:solidFill>
                  <a:schemeClr val="hlink"/>
                </a:solidFill>
                <a:latin typeface="Comic Sans MS" pitchFamily="66" charset="0"/>
              </a:rPr>
              <a:t>  RISCHIO BIOLOGICO</a:t>
            </a:r>
          </a:p>
          <a:p>
            <a:endParaRPr lang="it-IT" sz="2000" b="1" dirty="0">
              <a:solidFill>
                <a:schemeClr val="hlink"/>
              </a:solidFill>
              <a:latin typeface="Comic Sans MS" pitchFamily="66" charset="0"/>
            </a:endParaRPr>
          </a:p>
        </p:txBody>
      </p:sp>
      <p:pic>
        <p:nvPicPr>
          <p:cNvPr id="34819" name="Immagine 1"/>
          <p:cNvPicPr>
            <a:picLocks noChangeAspect="1"/>
          </p:cNvPicPr>
          <p:nvPr/>
        </p:nvPicPr>
        <p:blipFill>
          <a:blip r:embed="rId2"/>
          <a:srcRect/>
          <a:stretch>
            <a:fillRect/>
          </a:stretch>
        </p:blipFill>
        <p:spPr bwMode="auto">
          <a:xfrm>
            <a:off x="3708400" y="1616075"/>
            <a:ext cx="863600" cy="1082675"/>
          </a:xfrm>
          <a:prstGeom prst="rect">
            <a:avLst/>
          </a:prstGeom>
          <a:noFill/>
          <a:ln w="9525">
            <a:noFill/>
            <a:miter lim="800000"/>
            <a:headEnd/>
            <a:tailEnd/>
          </a:ln>
        </p:spPr>
      </p:pic>
      <p:pic>
        <p:nvPicPr>
          <p:cNvPr id="34820" name="Immagine 2"/>
          <p:cNvPicPr>
            <a:picLocks noChangeAspect="1"/>
          </p:cNvPicPr>
          <p:nvPr/>
        </p:nvPicPr>
        <p:blipFill>
          <a:blip r:embed="rId3"/>
          <a:srcRect/>
          <a:stretch>
            <a:fillRect/>
          </a:stretch>
        </p:blipFill>
        <p:spPr bwMode="auto">
          <a:xfrm>
            <a:off x="6372225" y="2552700"/>
            <a:ext cx="1233488" cy="928688"/>
          </a:xfrm>
          <a:prstGeom prst="rect">
            <a:avLst/>
          </a:prstGeom>
          <a:noFill/>
          <a:ln w="9525">
            <a:noFill/>
            <a:miter lim="800000"/>
            <a:headEnd/>
            <a:tailEnd/>
          </a:ln>
        </p:spPr>
      </p:pic>
      <p:pic>
        <p:nvPicPr>
          <p:cNvPr id="34821" name="Immagine 3"/>
          <p:cNvPicPr>
            <a:picLocks noChangeAspect="1"/>
          </p:cNvPicPr>
          <p:nvPr/>
        </p:nvPicPr>
        <p:blipFill>
          <a:blip r:embed="rId4"/>
          <a:srcRect/>
          <a:stretch>
            <a:fillRect/>
          </a:stretch>
        </p:blipFill>
        <p:spPr bwMode="auto">
          <a:xfrm>
            <a:off x="3860800" y="3481388"/>
            <a:ext cx="1238250" cy="923925"/>
          </a:xfrm>
          <a:prstGeom prst="rect">
            <a:avLst/>
          </a:prstGeom>
          <a:noFill/>
          <a:ln w="9525">
            <a:noFill/>
            <a:miter lim="800000"/>
            <a:headEnd/>
            <a:tailEnd/>
          </a:ln>
        </p:spPr>
      </p:pic>
      <p:pic>
        <p:nvPicPr>
          <p:cNvPr id="34822" name="Immagine 4"/>
          <p:cNvPicPr>
            <a:picLocks noChangeAspect="1"/>
          </p:cNvPicPr>
          <p:nvPr/>
        </p:nvPicPr>
        <p:blipFill>
          <a:blip r:embed="rId5"/>
          <a:srcRect/>
          <a:stretch>
            <a:fillRect/>
          </a:stretch>
        </p:blipFill>
        <p:spPr bwMode="auto">
          <a:xfrm>
            <a:off x="5961063" y="4508500"/>
            <a:ext cx="1647825" cy="958850"/>
          </a:xfrm>
          <a:prstGeom prst="rect">
            <a:avLst/>
          </a:prstGeom>
          <a:noFill/>
          <a:ln w="9525">
            <a:noFill/>
            <a:miter lim="800000"/>
            <a:headEnd/>
            <a:tailEnd/>
          </a:ln>
        </p:spPr>
      </p:pic>
      <p:pic>
        <p:nvPicPr>
          <p:cNvPr id="34823" name="Immagine 5"/>
          <p:cNvPicPr>
            <a:picLocks noChangeAspect="1"/>
          </p:cNvPicPr>
          <p:nvPr/>
        </p:nvPicPr>
        <p:blipFill>
          <a:blip r:embed="rId6"/>
          <a:srcRect/>
          <a:stretch>
            <a:fillRect/>
          </a:stretch>
        </p:blipFill>
        <p:spPr bwMode="auto">
          <a:xfrm>
            <a:off x="4852988" y="5661025"/>
            <a:ext cx="1519237" cy="504825"/>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49</a:t>
            </a:fld>
            <a:endParaRPr lang="it-IT"/>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452320" y="549494"/>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CDC1E429-6806-489A-909A-CFFFA37E9747}" type="slidenum">
              <a:rPr lang="it-IT" smtClean="0"/>
              <a:pPr>
                <a:defRPr/>
              </a:pPr>
              <a:t>5</a:t>
            </a:fld>
            <a:endParaRPr lang="it-IT"/>
          </a:p>
        </p:txBody>
      </p:sp>
      <p:sp>
        <p:nvSpPr>
          <p:cNvPr id="3" name="Rettangolo 2"/>
          <p:cNvSpPr/>
          <p:nvPr/>
        </p:nvSpPr>
        <p:spPr>
          <a:xfrm>
            <a:off x="323528" y="118945"/>
            <a:ext cx="8640960" cy="6740307"/>
          </a:xfrm>
          <a:prstGeom prst="rect">
            <a:avLst/>
          </a:prstGeom>
        </p:spPr>
        <p:txBody>
          <a:bodyPr wrap="square">
            <a:spAutoFit/>
          </a:bodyPr>
          <a:lstStyle/>
          <a:p>
            <a:pPr lvl="0"/>
            <a:endParaRPr lang="it-IT" sz="1600" dirty="0">
              <a:solidFill>
                <a:prstClr val="black"/>
              </a:solidFill>
            </a:endParaRPr>
          </a:p>
          <a:p>
            <a:pPr lvl="0"/>
            <a:r>
              <a:rPr lang="it-IT" sz="1600" dirty="0" smtClean="0">
                <a:solidFill>
                  <a:prstClr val="black"/>
                </a:solidFill>
              </a:rPr>
              <a:t>Art.20 – </a:t>
            </a:r>
            <a:r>
              <a:rPr lang="it-IT" sz="1600" u="sng" dirty="0" smtClean="0">
                <a:solidFill>
                  <a:prstClr val="black"/>
                </a:solidFill>
              </a:rPr>
              <a:t>Obblighi dei lavoratori</a:t>
            </a:r>
          </a:p>
          <a:p>
            <a:pPr marL="342900" lvl="0" indent="-342900">
              <a:buAutoNum type="arabicPeriod"/>
            </a:pPr>
            <a:r>
              <a:rPr lang="it-IT" sz="1600" dirty="0" smtClean="0">
                <a:solidFill>
                  <a:prstClr val="black"/>
                </a:solidFill>
              </a:rPr>
              <a:t>Ogni </a:t>
            </a:r>
            <a:r>
              <a:rPr lang="it-IT" sz="1600" dirty="0">
                <a:solidFill>
                  <a:prstClr val="black"/>
                </a:solidFill>
              </a:rPr>
              <a:t>lavoratore deve prendersi cura della propria salute e sicurezza e di </a:t>
            </a:r>
            <a:r>
              <a:rPr lang="it-IT" sz="1600" dirty="0" smtClean="0">
                <a:solidFill>
                  <a:prstClr val="black"/>
                </a:solidFill>
              </a:rPr>
              <a:t>quella delle </a:t>
            </a:r>
            <a:r>
              <a:rPr lang="it-IT" sz="1600" dirty="0">
                <a:solidFill>
                  <a:prstClr val="black"/>
                </a:solidFill>
              </a:rPr>
              <a:t>altre persone presenti </a:t>
            </a:r>
            <a:r>
              <a:rPr lang="it-IT" sz="1600" dirty="0" smtClean="0">
                <a:solidFill>
                  <a:prstClr val="black"/>
                </a:solidFill>
              </a:rPr>
              <a:t>sul luogo </a:t>
            </a:r>
            <a:r>
              <a:rPr lang="it-IT" sz="1600" dirty="0">
                <a:solidFill>
                  <a:prstClr val="black"/>
                </a:solidFill>
              </a:rPr>
              <a:t>di lavoro, su cui ricadono gli effetti delle sue azioni o omissioni, conformemente alla sua formazione, </a:t>
            </a:r>
            <a:r>
              <a:rPr lang="it-IT" sz="1600" dirty="0" smtClean="0">
                <a:solidFill>
                  <a:prstClr val="black"/>
                </a:solidFill>
              </a:rPr>
              <a:t>alle istruzioni </a:t>
            </a:r>
            <a:r>
              <a:rPr lang="it-IT" sz="1600" dirty="0">
                <a:solidFill>
                  <a:prstClr val="black"/>
                </a:solidFill>
              </a:rPr>
              <a:t>e ai mezzi forniti dal datore di lavoro</a:t>
            </a:r>
            <a:r>
              <a:rPr lang="it-IT" sz="1600" dirty="0" smtClean="0">
                <a:solidFill>
                  <a:prstClr val="black"/>
                </a:solidFill>
              </a:rPr>
              <a:t>.</a:t>
            </a:r>
          </a:p>
          <a:p>
            <a:r>
              <a:rPr lang="it-IT" sz="1600" dirty="0">
                <a:latin typeface="Arial"/>
              </a:rPr>
              <a:t>2. I lavoratori devono in particolare:</a:t>
            </a:r>
          </a:p>
          <a:p>
            <a:pPr marL="342900" indent="-342900">
              <a:buAutoNum type="alphaLcParenR"/>
            </a:pPr>
            <a:r>
              <a:rPr lang="it-IT" sz="1600" dirty="0" smtClean="0">
                <a:latin typeface="ArialMT"/>
              </a:rPr>
              <a:t>contribuire</a:t>
            </a:r>
            <a:r>
              <a:rPr lang="it-IT" sz="1600" dirty="0">
                <a:latin typeface="ArialMT"/>
              </a:rPr>
              <a:t>, insieme al datore di lavoro, ai dirigenti e ai preposti, all’adempimento degli obblighi previsti </a:t>
            </a:r>
            <a:r>
              <a:rPr lang="it-IT" sz="1600" dirty="0" smtClean="0">
                <a:latin typeface="ArialMT"/>
              </a:rPr>
              <a:t>a </a:t>
            </a:r>
            <a:r>
              <a:rPr lang="it-IT" sz="1600" dirty="0" smtClean="0">
                <a:latin typeface="Arial"/>
              </a:rPr>
              <a:t>tutela </a:t>
            </a:r>
            <a:r>
              <a:rPr lang="it-IT" sz="1600" dirty="0">
                <a:latin typeface="Arial"/>
              </a:rPr>
              <a:t>della salute e sicurezza sui luoghi di lavoro</a:t>
            </a:r>
            <a:r>
              <a:rPr lang="it-IT" sz="1600" dirty="0" smtClean="0">
                <a:latin typeface="Arial"/>
              </a:rPr>
              <a:t>;</a:t>
            </a:r>
          </a:p>
          <a:p>
            <a:r>
              <a:rPr lang="it-IT" sz="1600" i="1" dirty="0">
                <a:solidFill>
                  <a:srgbClr val="000000"/>
                </a:solidFill>
                <a:latin typeface="Arial"/>
              </a:rPr>
              <a:t>b) </a:t>
            </a:r>
            <a:r>
              <a:rPr lang="it-IT" sz="1600" dirty="0">
                <a:solidFill>
                  <a:srgbClr val="000000"/>
                </a:solidFill>
                <a:latin typeface="Arial"/>
              </a:rPr>
              <a:t>osservare le disposizioni e le istruzioni impartite dal datore di lavoro, dai dirigenti e dai preposti, ai fini </a:t>
            </a:r>
            <a:r>
              <a:rPr lang="it-IT" sz="1600" dirty="0" smtClean="0">
                <a:solidFill>
                  <a:srgbClr val="000000"/>
                </a:solidFill>
                <a:latin typeface="Arial"/>
              </a:rPr>
              <a:t>della protezione </a:t>
            </a:r>
            <a:r>
              <a:rPr lang="it-IT" sz="1600" dirty="0">
                <a:solidFill>
                  <a:srgbClr val="000000"/>
                </a:solidFill>
                <a:latin typeface="Arial"/>
              </a:rPr>
              <a:t>collettiva ed individuale;</a:t>
            </a:r>
          </a:p>
          <a:p>
            <a:r>
              <a:rPr lang="it-IT" sz="1600" i="1" dirty="0">
                <a:solidFill>
                  <a:srgbClr val="000000"/>
                </a:solidFill>
                <a:latin typeface="Arial"/>
              </a:rPr>
              <a:t>c) </a:t>
            </a:r>
            <a:r>
              <a:rPr lang="it-IT" sz="1600" dirty="0">
                <a:solidFill>
                  <a:srgbClr val="000000"/>
                </a:solidFill>
                <a:latin typeface="Arial"/>
              </a:rPr>
              <a:t>utilizzare correttamente le attrezzature di lavoro, le sostanze e le miscele pericolose</a:t>
            </a:r>
            <a:r>
              <a:rPr lang="it-IT" sz="800" dirty="0">
                <a:solidFill>
                  <a:srgbClr val="000000"/>
                </a:solidFill>
                <a:latin typeface="Arial"/>
              </a:rPr>
              <a:t>27</a:t>
            </a:r>
            <a:r>
              <a:rPr lang="it-IT" sz="1600" dirty="0">
                <a:solidFill>
                  <a:srgbClr val="000000"/>
                </a:solidFill>
                <a:latin typeface="Arial"/>
              </a:rPr>
              <a:t>, i mezzi di trasporto </a:t>
            </a:r>
            <a:r>
              <a:rPr lang="it-IT" sz="1600" dirty="0" smtClean="0">
                <a:solidFill>
                  <a:srgbClr val="000000"/>
                </a:solidFill>
                <a:latin typeface="Arial"/>
              </a:rPr>
              <a:t>e, nonché </a:t>
            </a:r>
            <a:r>
              <a:rPr lang="it-IT" sz="1600" dirty="0">
                <a:solidFill>
                  <a:srgbClr val="000000"/>
                </a:solidFill>
                <a:latin typeface="Arial"/>
              </a:rPr>
              <a:t>i dispositivi di sicurezza;</a:t>
            </a:r>
          </a:p>
          <a:p>
            <a:r>
              <a:rPr lang="it-IT" sz="1600" i="1" dirty="0">
                <a:solidFill>
                  <a:srgbClr val="000000"/>
                </a:solidFill>
                <a:latin typeface="Arial"/>
              </a:rPr>
              <a:t>d) </a:t>
            </a:r>
            <a:r>
              <a:rPr lang="it-IT" sz="1600" dirty="0">
                <a:solidFill>
                  <a:srgbClr val="000000"/>
                </a:solidFill>
                <a:latin typeface="Arial"/>
              </a:rPr>
              <a:t>utilizzare in modo appropriato i dispositivi di protezione messi a loro disposizione;</a:t>
            </a:r>
          </a:p>
          <a:p>
            <a:r>
              <a:rPr lang="it-IT" sz="1600" i="1" dirty="0">
                <a:solidFill>
                  <a:srgbClr val="000000"/>
                </a:solidFill>
                <a:latin typeface="Arial"/>
              </a:rPr>
              <a:t>e) </a:t>
            </a:r>
            <a:r>
              <a:rPr lang="it-IT" sz="1600" dirty="0">
                <a:solidFill>
                  <a:srgbClr val="000000"/>
                </a:solidFill>
                <a:latin typeface="Arial"/>
              </a:rPr>
              <a:t>segnalare immediatamente al datore di lavoro, al dirigente o al preposto le deficienze dei mezzi e </a:t>
            </a:r>
            <a:r>
              <a:rPr lang="it-IT" sz="1600" dirty="0" smtClean="0">
                <a:solidFill>
                  <a:srgbClr val="000000"/>
                </a:solidFill>
                <a:latin typeface="Arial"/>
              </a:rPr>
              <a:t>dei dispositivi </a:t>
            </a:r>
            <a:r>
              <a:rPr lang="it-IT" sz="1600" dirty="0">
                <a:solidFill>
                  <a:srgbClr val="000000"/>
                </a:solidFill>
                <a:latin typeface="Arial"/>
              </a:rPr>
              <a:t>di cui alle </a:t>
            </a:r>
            <a:r>
              <a:rPr lang="it-IT" sz="1600" dirty="0">
                <a:solidFill>
                  <a:srgbClr val="0000FF"/>
                </a:solidFill>
                <a:latin typeface="Arial"/>
              </a:rPr>
              <a:t>lettere </a:t>
            </a:r>
            <a:r>
              <a:rPr lang="it-IT" sz="1600" i="1" dirty="0">
                <a:solidFill>
                  <a:srgbClr val="0000FF"/>
                </a:solidFill>
                <a:latin typeface="Arial"/>
              </a:rPr>
              <a:t>c) </a:t>
            </a:r>
            <a:r>
              <a:rPr lang="it-IT" sz="1600" dirty="0">
                <a:solidFill>
                  <a:srgbClr val="000000"/>
                </a:solidFill>
                <a:latin typeface="Arial"/>
              </a:rPr>
              <a:t>e </a:t>
            </a:r>
            <a:r>
              <a:rPr lang="it-IT" sz="1600" i="1" dirty="0">
                <a:solidFill>
                  <a:srgbClr val="0000FF"/>
                </a:solidFill>
                <a:latin typeface="Arial"/>
              </a:rPr>
              <a:t>d)</a:t>
            </a:r>
            <a:r>
              <a:rPr lang="it-IT" sz="1600" dirty="0">
                <a:solidFill>
                  <a:srgbClr val="000000"/>
                </a:solidFill>
                <a:latin typeface="Arial"/>
              </a:rPr>
              <a:t>, nonché qualsiasi eventuale condizione di pericolo di cui vengano </a:t>
            </a:r>
            <a:r>
              <a:rPr lang="it-IT" sz="1600" dirty="0" smtClean="0">
                <a:solidFill>
                  <a:srgbClr val="000000"/>
                </a:solidFill>
                <a:latin typeface="Arial"/>
              </a:rPr>
              <a:t>a </a:t>
            </a:r>
            <a:r>
              <a:rPr lang="it-IT" sz="1600" dirty="0" smtClean="0">
                <a:solidFill>
                  <a:srgbClr val="000000"/>
                </a:solidFill>
                <a:latin typeface="ArialMT"/>
              </a:rPr>
              <a:t>conoscenza</a:t>
            </a:r>
            <a:r>
              <a:rPr lang="it-IT" sz="1600" dirty="0">
                <a:solidFill>
                  <a:srgbClr val="000000"/>
                </a:solidFill>
                <a:latin typeface="ArialMT"/>
              </a:rPr>
              <a:t>, adoperandosi direttamente, in caso di urgenza, nell’ambito delle proprie competenze </a:t>
            </a:r>
            <a:r>
              <a:rPr lang="it-IT" sz="1600" dirty="0" smtClean="0">
                <a:solidFill>
                  <a:srgbClr val="000000"/>
                </a:solidFill>
                <a:latin typeface="ArialMT"/>
              </a:rPr>
              <a:t>e </a:t>
            </a:r>
            <a:r>
              <a:rPr lang="it-IT" sz="1600" dirty="0" smtClean="0">
                <a:solidFill>
                  <a:srgbClr val="000000"/>
                </a:solidFill>
                <a:latin typeface="Arial"/>
              </a:rPr>
              <a:t>possibilità </a:t>
            </a:r>
            <a:r>
              <a:rPr lang="it-IT" sz="1600" dirty="0">
                <a:solidFill>
                  <a:srgbClr val="000000"/>
                </a:solidFill>
                <a:latin typeface="Arial"/>
              </a:rPr>
              <a:t>e f</a:t>
            </a:r>
            <a:r>
              <a:rPr lang="it-IT" sz="1600" dirty="0">
                <a:solidFill>
                  <a:srgbClr val="000000"/>
                </a:solidFill>
                <a:latin typeface="ArialMT"/>
              </a:rPr>
              <a:t>atto salvo l’obbligo di cui alla </a:t>
            </a:r>
            <a:r>
              <a:rPr lang="it-IT" sz="1600" dirty="0">
                <a:solidFill>
                  <a:srgbClr val="0000FF"/>
                </a:solidFill>
                <a:latin typeface="Arial"/>
              </a:rPr>
              <a:t>lettera </a:t>
            </a:r>
            <a:r>
              <a:rPr lang="it-IT" sz="1600" i="1" dirty="0">
                <a:solidFill>
                  <a:srgbClr val="0000FF"/>
                </a:solidFill>
                <a:latin typeface="Arial"/>
              </a:rPr>
              <a:t>f) </a:t>
            </a:r>
            <a:r>
              <a:rPr lang="it-IT" sz="1600" dirty="0">
                <a:solidFill>
                  <a:srgbClr val="000000"/>
                </a:solidFill>
                <a:latin typeface="Arial"/>
              </a:rPr>
              <a:t>per eliminare o ridurre le situazioni di pericolo grave </a:t>
            </a:r>
            <a:r>
              <a:rPr lang="it-IT" sz="1600" dirty="0" smtClean="0">
                <a:solidFill>
                  <a:srgbClr val="000000"/>
                </a:solidFill>
                <a:latin typeface="Arial"/>
              </a:rPr>
              <a:t>e incombente</a:t>
            </a:r>
            <a:r>
              <a:rPr lang="it-IT" sz="1600" dirty="0">
                <a:solidFill>
                  <a:srgbClr val="000000"/>
                </a:solidFill>
                <a:latin typeface="Arial"/>
              </a:rPr>
              <a:t>, dandone notizia al rappresentante dei lavoratori per la sicurezza;</a:t>
            </a:r>
          </a:p>
          <a:p>
            <a:r>
              <a:rPr lang="it-IT" sz="1600" i="1" dirty="0">
                <a:solidFill>
                  <a:srgbClr val="000000"/>
                </a:solidFill>
                <a:latin typeface="Arial"/>
              </a:rPr>
              <a:t>f) </a:t>
            </a:r>
            <a:r>
              <a:rPr lang="it-IT" sz="1600" dirty="0">
                <a:solidFill>
                  <a:srgbClr val="000000"/>
                </a:solidFill>
                <a:latin typeface="Arial"/>
              </a:rPr>
              <a:t>non rimuovere o modificare senza autorizzazione i dispositivi di sicurezza o di segnalazione o di controllo;</a:t>
            </a:r>
          </a:p>
          <a:p>
            <a:r>
              <a:rPr lang="it-IT" sz="1600" i="1" dirty="0">
                <a:solidFill>
                  <a:srgbClr val="000000"/>
                </a:solidFill>
                <a:latin typeface="Arial"/>
              </a:rPr>
              <a:t>g) </a:t>
            </a:r>
            <a:r>
              <a:rPr lang="it-IT" sz="1600" dirty="0">
                <a:solidFill>
                  <a:srgbClr val="000000"/>
                </a:solidFill>
                <a:latin typeface="Arial"/>
              </a:rPr>
              <a:t>non compiere di propria iniziativa operazioni o manovre che non sono di loro competenza ovvero </a:t>
            </a:r>
            <a:r>
              <a:rPr lang="it-IT" sz="1600" dirty="0" smtClean="0">
                <a:solidFill>
                  <a:srgbClr val="000000"/>
                </a:solidFill>
                <a:latin typeface="Arial"/>
              </a:rPr>
              <a:t>che possono </a:t>
            </a:r>
            <a:r>
              <a:rPr lang="it-IT" sz="1600" dirty="0">
                <a:solidFill>
                  <a:srgbClr val="000000"/>
                </a:solidFill>
                <a:latin typeface="Arial"/>
              </a:rPr>
              <a:t>compromettere la sicurezza propria o di altri lavoratori;</a:t>
            </a:r>
          </a:p>
          <a:p>
            <a:r>
              <a:rPr lang="it-IT" sz="1600" i="1" dirty="0">
                <a:solidFill>
                  <a:srgbClr val="000000"/>
                </a:solidFill>
                <a:latin typeface="Arial"/>
              </a:rPr>
              <a:t>h) </a:t>
            </a:r>
            <a:r>
              <a:rPr lang="it-IT" sz="1600" dirty="0">
                <a:solidFill>
                  <a:srgbClr val="000000"/>
                </a:solidFill>
                <a:latin typeface="Arial"/>
              </a:rPr>
              <a:t>partecipare ai programmi di formazione e di addestramento organizzati dal datore di lavoro;</a:t>
            </a:r>
          </a:p>
          <a:p>
            <a:r>
              <a:rPr lang="it-IT" sz="1600" i="1" dirty="0">
                <a:solidFill>
                  <a:srgbClr val="000000"/>
                </a:solidFill>
                <a:latin typeface="Arial"/>
              </a:rPr>
              <a:t>i) </a:t>
            </a:r>
            <a:r>
              <a:rPr lang="it-IT" sz="1600" dirty="0">
                <a:solidFill>
                  <a:srgbClr val="000000"/>
                </a:solidFill>
                <a:latin typeface="Arial"/>
              </a:rPr>
              <a:t>sottoporsi ai controlli sanitari previsti dal presente decreto legislativo o comunque disposti dal </a:t>
            </a:r>
            <a:r>
              <a:rPr lang="it-IT" sz="1600" dirty="0" smtClean="0">
                <a:solidFill>
                  <a:srgbClr val="000000"/>
                </a:solidFill>
                <a:latin typeface="Arial"/>
              </a:rPr>
              <a:t>medico competente</a:t>
            </a:r>
            <a:r>
              <a:rPr lang="it-IT" sz="1600" dirty="0">
                <a:solidFill>
                  <a:srgbClr val="000000"/>
                </a:solidFill>
                <a:latin typeface="Arial"/>
              </a:rPr>
              <a:t>.</a:t>
            </a:r>
            <a:endParaRPr lang="it-IT" sz="1600" dirty="0">
              <a:solidFill>
                <a:prstClr val="black"/>
              </a:solidFill>
            </a:endParaRPr>
          </a:p>
        </p:txBody>
      </p:sp>
    </p:spTree>
    <p:extLst>
      <p:ext uri="{BB962C8B-B14F-4D97-AF65-F5344CB8AC3E}">
        <p14:creationId xmlns:p14="http://schemas.microsoft.com/office/powerpoint/2010/main" xmlns="" val="1727670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ttangolo 1"/>
          <p:cNvSpPr>
            <a:spLocks noChangeArrowheads="1"/>
          </p:cNvSpPr>
          <p:nvPr/>
        </p:nvSpPr>
        <p:spPr bwMode="auto">
          <a:xfrm>
            <a:off x="2124075" y="765175"/>
            <a:ext cx="4462463"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RISCHIO INCENDIO</a:t>
            </a:r>
          </a:p>
        </p:txBody>
      </p:sp>
      <p:sp>
        <p:nvSpPr>
          <p:cNvPr id="35842" name="Rettangolo 2"/>
          <p:cNvSpPr>
            <a:spLocks noChangeArrowheads="1"/>
          </p:cNvSpPr>
          <p:nvPr/>
        </p:nvSpPr>
        <p:spPr bwMode="auto">
          <a:xfrm>
            <a:off x="0" y="4508500"/>
            <a:ext cx="9036496" cy="2246769"/>
          </a:xfrm>
          <a:prstGeom prst="rect">
            <a:avLst/>
          </a:prstGeom>
          <a:noFill/>
          <a:ln w="9525">
            <a:noFill/>
            <a:miter lim="800000"/>
            <a:headEnd/>
            <a:tailEnd/>
          </a:ln>
        </p:spPr>
        <p:txBody>
          <a:bodyPr wrap="square">
            <a:spAutoFit/>
          </a:bodyPr>
          <a:lstStyle/>
          <a:p>
            <a:r>
              <a:rPr lang="it-IT" b="1" dirty="0" smtClean="0">
                <a:solidFill>
                  <a:schemeClr val="accent1">
                    <a:lumMod val="75000"/>
                  </a:schemeClr>
                </a:solidFill>
                <a:latin typeface="Calibri" pitchFamily="34" charset="0"/>
              </a:rPr>
              <a:t>L’ATTIVITÀ SCOLASTICA, PER TIPOLOGIA E DIMENSIONI, È SOGGETTA A PARTICOLARI PRESCRIZIONI CHE RIGUARDANO IL RISCHIO INCENDIO CHE ASSUME QUINDI NOTEVOLE IMPORTANZA PER LE CONSEGUENZE IN TERMINI DI PERDITA DI VITE UMANE E DANNI ECONOMICI.</a:t>
            </a:r>
            <a:endParaRPr lang="it-IT" b="1" dirty="0">
              <a:solidFill>
                <a:schemeClr val="accent1">
                  <a:lumMod val="75000"/>
                </a:schemeClr>
              </a:solidFill>
              <a:latin typeface="Calibri" pitchFamily="34" charset="0"/>
            </a:endParaRPr>
          </a:p>
        </p:txBody>
      </p:sp>
      <p:pic>
        <p:nvPicPr>
          <p:cNvPr id="35843" name="Immagine 1"/>
          <p:cNvPicPr>
            <a:picLocks noChangeAspect="1"/>
          </p:cNvPicPr>
          <p:nvPr/>
        </p:nvPicPr>
        <p:blipFill>
          <a:blip r:embed="rId2"/>
          <a:srcRect/>
          <a:stretch>
            <a:fillRect/>
          </a:stretch>
        </p:blipFill>
        <p:spPr bwMode="auto">
          <a:xfrm>
            <a:off x="1331640" y="1700213"/>
            <a:ext cx="6696744" cy="2808287"/>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50</a:t>
            </a:fld>
            <a:endParaRPr lang="it-IT"/>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40352" y="438944"/>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4"/>
          <p:cNvSpPr txBox="1">
            <a:spLocks noChangeArrowheads="1"/>
          </p:cNvSpPr>
          <p:nvPr/>
        </p:nvSpPr>
        <p:spPr bwMode="auto">
          <a:xfrm>
            <a:off x="827584" y="692696"/>
            <a:ext cx="6120680" cy="523220"/>
          </a:xfrm>
          <a:prstGeom prst="rect">
            <a:avLst/>
          </a:prstGeom>
          <a:noFill/>
          <a:ln w="9525">
            <a:noFill/>
            <a:miter lim="800000"/>
            <a:headEnd/>
            <a:tailEnd/>
          </a:ln>
        </p:spPr>
        <p:txBody>
          <a:bodyPr wrap="square">
            <a:spAutoFit/>
          </a:bodyPr>
          <a:lstStyle/>
          <a:p>
            <a:pPr>
              <a:spcBef>
                <a:spcPct val="50000"/>
              </a:spcBef>
            </a:pPr>
            <a:r>
              <a:rPr lang="it-IT" b="1" dirty="0" smtClean="0">
                <a:solidFill>
                  <a:srgbClr val="FF3300"/>
                </a:solidFill>
                <a:latin typeface="Comic Sans MS" pitchFamily="66" charset="0"/>
              </a:rPr>
              <a:t>       COME </a:t>
            </a:r>
            <a:r>
              <a:rPr lang="it-IT" b="1" dirty="0">
                <a:solidFill>
                  <a:srgbClr val="FF3300"/>
                </a:solidFill>
                <a:latin typeface="Comic Sans MS" pitchFamily="66" charset="0"/>
              </a:rPr>
              <a:t>CI SI COMPORTA </a:t>
            </a:r>
            <a:r>
              <a:rPr lang="it-IT" b="1" dirty="0" smtClean="0">
                <a:solidFill>
                  <a:srgbClr val="FF3300"/>
                </a:solidFill>
                <a:latin typeface="Comic Sans MS" pitchFamily="66" charset="0"/>
              </a:rPr>
              <a:t>?   </a:t>
            </a:r>
            <a:endParaRPr lang="it-IT" b="1" dirty="0">
              <a:solidFill>
                <a:srgbClr val="FF3300"/>
              </a:solidFill>
              <a:latin typeface="Comic Sans MS" pitchFamily="66" charset="0"/>
            </a:endParaRPr>
          </a:p>
        </p:txBody>
      </p:sp>
      <p:sp>
        <p:nvSpPr>
          <p:cNvPr id="36866" name="Rectangle 5"/>
          <p:cNvSpPr>
            <a:spLocks noChangeArrowheads="1"/>
          </p:cNvSpPr>
          <p:nvPr/>
        </p:nvSpPr>
        <p:spPr bwMode="auto">
          <a:xfrm>
            <a:off x="179512" y="1628775"/>
            <a:ext cx="8964488" cy="4401205"/>
          </a:xfrm>
          <a:prstGeom prst="rect">
            <a:avLst/>
          </a:prstGeom>
          <a:noFill/>
          <a:ln w="9525">
            <a:noFill/>
            <a:miter lim="800000"/>
            <a:headEnd/>
            <a:tailEnd/>
          </a:ln>
        </p:spPr>
        <p:txBody>
          <a:bodyPr wrap="square">
            <a:spAutoFit/>
          </a:bodyPr>
          <a:lstStyle/>
          <a:p>
            <a:r>
              <a:rPr lang="it-IT" sz="3200" b="1" dirty="0" smtClean="0">
                <a:solidFill>
                  <a:srgbClr val="FF0000"/>
                </a:solidFill>
                <a:latin typeface="Calibri" pitchFamily="34" charset="0"/>
              </a:rPr>
              <a:t>CHIUNQUE</a:t>
            </a:r>
            <a:r>
              <a:rPr lang="it-IT" sz="3200" b="1" dirty="0" smtClean="0">
                <a:latin typeface="Calibri" pitchFamily="34" charset="0"/>
              </a:rPr>
              <a:t> </a:t>
            </a:r>
            <a:r>
              <a:rPr lang="it-IT" sz="3200" b="1" dirty="0" smtClean="0">
                <a:solidFill>
                  <a:schemeClr val="hlink"/>
                </a:solidFill>
                <a:latin typeface="Calibri" pitchFamily="34" charset="0"/>
              </a:rPr>
              <a:t>SI ACCORGA DELL’INCENDIO</a:t>
            </a:r>
            <a:r>
              <a:rPr lang="it-IT" b="1" dirty="0" smtClean="0">
                <a:solidFill>
                  <a:schemeClr val="hlink"/>
                </a:solidFill>
                <a:latin typeface="Calibri" pitchFamily="34" charset="0"/>
              </a:rPr>
              <a:t>:</a:t>
            </a:r>
          </a:p>
          <a:p>
            <a:endParaRPr lang="it-IT" b="1" dirty="0" smtClean="0">
              <a:solidFill>
                <a:schemeClr val="hlink"/>
              </a:solidFill>
              <a:latin typeface="Calibri" pitchFamily="34" charset="0"/>
            </a:endParaRPr>
          </a:p>
          <a:p>
            <a:r>
              <a:rPr lang="it-IT" b="1" dirty="0" smtClean="0"/>
              <a:t>- </a:t>
            </a:r>
            <a:r>
              <a:rPr lang="it-IT" sz="3200" b="1" dirty="0" smtClean="0">
                <a:solidFill>
                  <a:srgbClr val="FF0000"/>
                </a:solidFill>
                <a:latin typeface="Calibri" pitchFamily="34" charset="0"/>
              </a:rPr>
              <a:t>AVVERTE </a:t>
            </a:r>
            <a:r>
              <a:rPr lang="it-IT" sz="3200" b="1" dirty="0" smtClean="0">
                <a:latin typeface="Calibri" pitchFamily="34" charset="0"/>
              </a:rPr>
              <a:t>LA PERSONA ADDESTRATA  ALL’USO DELL’ESTINTORE CHE INTERVIENE IMMEDIATAMENTE</a:t>
            </a:r>
          </a:p>
          <a:p>
            <a:endParaRPr lang="it-IT" b="1" dirty="0" smtClean="0"/>
          </a:p>
          <a:p>
            <a:r>
              <a:rPr lang="it-IT" sz="3200" b="1" dirty="0" smtClean="0">
                <a:latin typeface="Calibri" pitchFamily="34" charset="0"/>
              </a:rPr>
              <a:t>- </a:t>
            </a:r>
            <a:r>
              <a:rPr lang="it-IT" sz="3200" b="1" dirty="0" smtClean="0">
                <a:solidFill>
                  <a:srgbClr val="FF0000"/>
                </a:solidFill>
                <a:latin typeface="Calibri" pitchFamily="34" charset="0"/>
              </a:rPr>
              <a:t>AVVERTE IL COORDINATORE</a:t>
            </a:r>
            <a:r>
              <a:rPr lang="it-IT" sz="3200" b="1" dirty="0" smtClean="0">
                <a:latin typeface="Calibri" pitchFamily="34" charset="0"/>
              </a:rPr>
              <a:t> DELL’EMERGENZA CHE SI RECA SUL LUOGO DELL’INCENDIO E DISPONE LO STATO DI PREALLARME</a:t>
            </a:r>
            <a:endParaRPr lang="it-IT" sz="3200" b="1" dirty="0">
              <a:latin typeface="Calibri" pitchFamily="34" charset="0"/>
            </a:endParaRPr>
          </a:p>
        </p:txBody>
      </p:sp>
      <p:pic>
        <p:nvPicPr>
          <p:cNvPr id="36867" name="Immagine 1"/>
          <p:cNvPicPr>
            <a:picLocks noChangeAspect="1"/>
          </p:cNvPicPr>
          <p:nvPr/>
        </p:nvPicPr>
        <p:blipFill>
          <a:blip r:embed="rId2"/>
          <a:srcRect/>
          <a:stretch>
            <a:fillRect/>
          </a:stretch>
        </p:blipFill>
        <p:spPr bwMode="auto">
          <a:xfrm>
            <a:off x="7164288" y="332656"/>
            <a:ext cx="1800363" cy="2304256"/>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51</a:t>
            </a:fld>
            <a:endParaRPr lang="it-IT"/>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509012"/>
            <a:ext cx="817563" cy="890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ttangolo 1"/>
          <p:cNvSpPr>
            <a:spLocks noChangeArrowheads="1"/>
          </p:cNvSpPr>
          <p:nvPr/>
        </p:nvSpPr>
        <p:spPr bwMode="auto">
          <a:xfrm>
            <a:off x="684213" y="692150"/>
            <a:ext cx="8280275" cy="1066800"/>
          </a:xfrm>
          <a:prstGeom prst="rect">
            <a:avLst/>
          </a:prstGeom>
          <a:noFill/>
          <a:ln w="9525">
            <a:noFill/>
            <a:miter lim="800000"/>
            <a:headEnd/>
            <a:tailEnd/>
          </a:ln>
        </p:spPr>
        <p:txBody>
          <a:bodyPr wrap="square">
            <a:spAutoFit/>
          </a:bodyPr>
          <a:lstStyle/>
          <a:p>
            <a:r>
              <a:rPr lang="it-IT" sz="3200" b="1" dirty="0" smtClean="0">
                <a:solidFill>
                  <a:srgbClr val="FF3300"/>
                </a:solidFill>
                <a:latin typeface="Comic Sans MS" pitchFamily="66" charset="0"/>
              </a:rPr>
              <a:t>      SPAZI </a:t>
            </a:r>
            <a:r>
              <a:rPr lang="it-IT" sz="3200" b="1" dirty="0">
                <a:solidFill>
                  <a:srgbClr val="FF3300"/>
                </a:solidFill>
                <a:latin typeface="Comic Sans MS" pitchFamily="66" charset="0"/>
              </a:rPr>
              <a:t>E STRUTTURA IN GENERE</a:t>
            </a:r>
          </a:p>
          <a:p>
            <a:endParaRPr lang="it-IT" sz="3200" dirty="0">
              <a:latin typeface="Calibri" pitchFamily="34" charset="0"/>
            </a:endParaRPr>
          </a:p>
        </p:txBody>
      </p:sp>
      <p:sp>
        <p:nvSpPr>
          <p:cNvPr id="37890" name="Rettangolo 2"/>
          <p:cNvSpPr>
            <a:spLocks noChangeArrowheads="1"/>
          </p:cNvSpPr>
          <p:nvPr/>
        </p:nvSpPr>
        <p:spPr bwMode="auto">
          <a:xfrm>
            <a:off x="107504" y="1773238"/>
            <a:ext cx="8856984" cy="3847207"/>
          </a:xfrm>
          <a:prstGeom prst="rect">
            <a:avLst/>
          </a:prstGeom>
          <a:noFill/>
          <a:ln w="9525">
            <a:noFill/>
            <a:miter lim="800000"/>
            <a:headEnd/>
            <a:tailEnd/>
          </a:ln>
        </p:spPr>
        <p:txBody>
          <a:bodyPr wrap="square">
            <a:spAutoFit/>
          </a:bodyPr>
          <a:lstStyle/>
          <a:p>
            <a:r>
              <a:rPr lang="it-IT" b="1" dirty="0" smtClean="0">
                <a:solidFill>
                  <a:schemeClr val="hlink"/>
                </a:solidFill>
                <a:latin typeface="Calibri" pitchFamily="34" charset="0"/>
              </a:rPr>
              <a:t>IL RISCHIO ALL’INTERNO DEGLI SPAZI SCOLASTICI PUÒ ESSERE RAPPRESENTATO DA ARREDI, SCALE, PAVIMENTAZIONI BAGNATE O SCIVOLOSE, PORTE E FINESTRE, SPIGOLI, ECC. </a:t>
            </a:r>
          </a:p>
          <a:p>
            <a:endParaRPr lang="it-IT" b="1" dirty="0" smtClean="0">
              <a:solidFill>
                <a:schemeClr val="hlink"/>
              </a:solidFill>
              <a:latin typeface="Calibri" pitchFamily="34" charset="0"/>
            </a:endParaRPr>
          </a:p>
          <a:p>
            <a:r>
              <a:rPr lang="it-IT" b="1" dirty="0" smtClean="0">
                <a:solidFill>
                  <a:schemeClr val="hlink"/>
                </a:solidFill>
                <a:latin typeface="Calibri" pitchFamily="34" charset="0"/>
              </a:rPr>
              <a:t>COMPORTAMENTI DELIBERATAMENTE IMPRUDENTI O MANCANZA DI ATTENZIONE POSSONO PORTARE A CONSEGUENZE NEGATIVE PER INFORTUNIO.</a:t>
            </a:r>
          </a:p>
          <a:p>
            <a:pPr algn="just"/>
            <a:endParaRPr lang="it-IT" sz="2000" dirty="0">
              <a:solidFill>
                <a:schemeClr val="hlink"/>
              </a:solidFill>
              <a:latin typeface="Calibri" pitchFamily="34" charset="0"/>
            </a:endParaRPr>
          </a:p>
        </p:txBody>
      </p:sp>
      <p:pic>
        <p:nvPicPr>
          <p:cNvPr id="37891" name="Immagine 1"/>
          <p:cNvPicPr>
            <a:picLocks noChangeAspect="1"/>
          </p:cNvPicPr>
          <p:nvPr/>
        </p:nvPicPr>
        <p:blipFill>
          <a:blip r:embed="rId3"/>
          <a:srcRect/>
          <a:stretch>
            <a:fillRect/>
          </a:stretch>
        </p:blipFill>
        <p:spPr bwMode="auto">
          <a:xfrm>
            <a:off x="5554412" y="5373216"/>
            <a:ext cx="2211639" cy="1381721"/>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52</a:t>
            </a:fld>
            <a:endParaRPr lang="it-IT"/>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9552" y="476672"/>
            <a:ext cx="817563" cy="89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ttangolo 1"/>
          <p:cNvSpPr>
            <a:spLocks noChangeArrowheads="1"/>
          </p:cNvSpPr>
          <p:nvPr/>
        </p:nvSpPr>
        <p:spPr bwMode="auto">
          <a:xfrm>
            <a:off x="395288" y="1773238"/>
            <a:ext cx="7631112" cy="5262979"/>
          </a:xfrm>
          <a:prstGeom prst="rect">
            <a:avLst/>
          </a:prstGeom>
          <a:noFill/>
          <a:ln w="9525">
            <a:noFill/>
            <a:miter lim="800000"/>
            <a:headEnd/>
            <a:tailEnd/>
          </a:ln>
        </p:spPr>
        <p:txBody>
          <a:bodyPr>
            <a:spAutoFit/>
          </a:bodyPr>
          <a:lstStyle/>
          <a:p>
            <a:r>
              <a:rPr lang="it-IT" b="1" dirty="0" smtClean="0">
                <a:solidFill>
                  <a:schemeClr val="accent1">
                    <a:lumMod val="75000"/>
                  </a:schemeClr>
                </a:solidFill>
                <a:latin typeface="Calibri" pitchFamily="34" charset="0"/>
              </a:rPr>
              <a:t>L’ATTIVITÀ IN PALESTRA È QUELLA STATISTICAMENTE PIÙ RAPPRESENTATIVA PER INFORTUNI OCCORSI AGLI STUDENTI.</a:t>
            </a:r>
          </a:p>
          <a:p>
            <a:endParaRPr lang="it-IT" b="1" dirty="0" smtClean="0">
              <a:solidFill>
                <a:schemeClr val="accent1">
                  <a:lumMod val="75000"/>
                </a:schemeClr>
              </a:solidFill>
              <a:latin typeface="Calibri" pitchFamily="34" charset="0"/>
            </a:endParaRPr>
          </a:p>
          <a:p>
            <a:r>
              <a:rPr lang="it-IT" b="1" dirty="0" smtClean="0">
                <a:solidFill>
                  <a:schemeClr val="accent1">
                    <a:lumMod val="75000"/>
                  </a:schemeClr>
                </a:solidFill>
                <a:latin typeface="Calibri" pitchFamily="34" charset="0"/>
              </a:rPr>
              <a:t>IL RISCHI SONO DI NATURA MECCANICA IN CONSEGUENZA A CADUTE, COLPI, URTI,….</a:t>
            </a:r>
          </a:p>
          <a:p>
            <a:endParaRPr lang="it-IT" b="1" dirty="0" smtClean="0">
              <a:solidFill>
                <a:schemeClr val="accent1">
                  <a:lumMod val="75000"/>
                </a:schemeClr>
              </a:solidFill>
              <a:latin typeface="Calibri" pitchFamily="34" charset="0"/>
            </a:endParaRPr>
          </a:p>
          <a:p>
            <a:r>
              <a:rPr lang="it-IT" b="1" dirty="0" smtClean="0">
                <a:solidFill>
                  <a:schemeClr val="accent1">
                    <a:lumMod val="75000"/>
                  </a:schemeClr>
                </a:solidFill>
                <a:latin typeface="Calibri" pitchFamily="34" charset="0"/>
              </a:rPr>
              <a:t>L’INFORTUNIO PUÒ ACCADERE PER CAUSE INVOLONTARIE O IN SEGUITO A DISATTENZIONE, IMPRUDENZA O PEGGIO ANCORA PER COMPORTAMENTI DELIBERATAMENTE DOLOSI.</a:t>
            </a:r>
          </a:p>
          <a:p>
            <a:endParaRPr lang="it-IT" b="1" dirty="0">
              <a:solidFill>
                <a:schemeClr val="accent1">
                  <a:lumMod val="75000"/>
                </a:schemeClr>
              </a:solidFill>
              <a:latin typeface="Calibri" pitchFamily="34" charset="0"/>
            </a:endParaRPr>
          </a:p>
        </p:txBody>
      </p:sp>
      <p:sp>
        <p:nvSpPr>
          <p:cNvPr id="39938" name="Rettangolo 2"/>
          <p:cNvSpPr>
            <a:spLocks noChangeArrowheads="1"/>
          </p:cNvSpPr>
          <p:nvPr/>
        </p:nvSpPr>
        <p:spPr bwMode="auto">
          <a:xfrm>
            <a:off x="2843213" y="765175"/>
            <a:ext cx="2735262" cy="646331"/>
          </a:xfrm>
          <a:prstGeom prst="rect">
            <a:avLst/>
          </a:prstGeom>
          <a:noFill/>
          <a:ln w="9525">
            <a:noFill/>
            <a:miter lim="800000"/>
            <a:headEnd/>
            <a:tailEnd/>
          </a:ln>
        </p:spPr>
        <p:txBody>
          <a:bodyPr>
            <a:spAutoFit/>
          </a:bodyPr>
          <a:lstStyle/>
          <a:p>
            <a:r>
              <a:rPr lang="it-IT" sz="3600" b="1" dirty="0">
                <a:solidFill>
                  <a:srgbClr val="FF3300"/>
                </a:solidFill>
                <a:latin typeface="Comic Sans MS" pitchFamily="66" charset="0"/>
              </a:rPr>
              <a:t>PALESTRA</a:t>
            </a:r>
          </a:p>
        </p:txBody>
      </p:sp>
      <p:pic>
        <p:nvPicPr>
          <p:cNvPr id="39939" name="Immagine 1"/>
          <p:cNvPicPr>
            <a:picLocks noChangeAspect="1"/>
          </p:cNvPicPr>
          <p:nvPr/>
        </p:nvPicPr>
        <p:blipFill>
          <a:blip r:embed="rId2"/>
          <a:srcRect/>
          <a:stretch>
            <a:fillRect/>
          </a:stretch>
        </p:blipFill>
        <p:spPr bwMode="auto">
          <a:xfrm>
            <a:off x="5795963" y="477838"/>
            <a:ext cx="1358900" cy="1154112"/>
          </a:xfrm>
          <a:prstGeom prst="rect">
            <a:avLst/>
          </a:prstGeom>
          <a:noFill/>
          <a:ln w="9525">
            <a:noFill/>
            <a:miter lim="800000"/>
            <a:headEnd/>
            <a:tailEnd/>
          </a:ln>
        </p:spPr>
      </p:pic>
      <p:pic>
        <p:nvPicPr>
          <p:cNvPr id="39940" name="Immagine 2"/>
          <p:cNvPicPr>
            <a:picLocks noChangeAspect="1"/>
          </p:cNvPicPr>
          <p:nvPr/>
        </p:nvPicPr>
        <p:blipFill>
          <a:blip r:embed="rId3"/>
          <a:srcRect/>
          <a:stretch>
            <a:fillRect/>
          </a:stretch>
        </p:blipFill>
        <p:spPr bwMode="auto">
          <a:xfrm>
            <a:off x="7020272" y="3817440"/>
            <a:ext cx="1755477" cy="1174574"/>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53</a:t>
            </a:fld>
            <a:endParaRPr lang="it-IT"/>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3568" y="477838"/>
            <a:ext cx="817563" cy="89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ttangolo 1"/>
          <p:cNvSpPr>
            <a:spLocks noChangeArrowheads="1"/>
          </p:cNvSpPr>
          <p:nvPr/>
        </p:nvSpPr>
        <p:spPr bwMode="auto">
          <a:xfrm>
            <a:off x="2339975" y="765175"/>
            <a:ext cx="3300413"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…IN PALESTRA</a:t>
            </a:r>
          </a:p>
        </p:txBody>
      </p:sp>
      <p:sp>
        <p:nvSpPr>
          <p:cNvPr id="40962" name="Rettangolo 2"/>
          <p:cNvSpPr>
            <a:spLocks noChangeArrowheads="1"/>
          </p:cNvSpPr>
          <p:nvPr/>
        </p:nvSpPr>
        <p:spPr bwMode="auto">
          <a:xfrm>
            <a:off x="107504" y="1773238"/>
            <a:ext cx="8892033" cy="5170646"/>
          </a:xfrm>
          <a:prstGeom prst="rect">
            <a:avLst/>
          </a:prstGeom>
          <a:noFill/>
          <a:ln w="9525">
            <a:noFill/>
            <a:miter lim="800000"/>
            <a:headEnd/>
            <a:tailEnd/>
          </a:ln>
        </p:spPr>
        <p:txBody>
          <a:bodyPr wrap="square">
            <a:spAutoFit/>
          </a:bodyPr>
          <a:lstStyle/>
          <a:p>
            <a:pPr marL="342900" indent="-342900">
              <a:buFontTx/>
              <a:buChar char="•"/>
            </a:pPr>
            <a:r>
              <a:rPr lang="it-IT" sz="2600" b="1" i="1" dirty="0" smtClean="0">
                <a:latin typeface="Calibri" pitchFamily="34" charset="0"/>
              </a:rPr>
              <a:t>L’ACCESSO ALLE ATTIVITA’ SPORTIVE ED AI LOCALI E’ CONSENTITO SOLO ALLA PRESENZA DELL’INSEGNANTE</a:t>
            </a:r>
          </a:p>
          <a:p>
            <a:pPr marL="342900" indent="-342900"/>
            <a:endParaRPr lang="it-IT" sz="2600" b="1" i="1" dirty="0" smtClean="0">
              <a:latin typeface="Calibri" pitchFamily="34" charset="0"/>
            </a:endParaRPr>
          </a:p>
          <a:p>
            <a:pPr marL="342900" indent="-342900">
              <a:buFontTx/>
              <a:buChar char="•"/>
            </a:pPr>
            <a:r>
              <a:rPr lang="it-IT" sz="2600" b="1" i="1" dirty="0" smtClean="0">
                <a:latin typeface="Calibri" pitchFamily="34" charset="0"/>
              </a:rPr>
              <a:t>IL REGOLAMENTO ESPOSTO DEVE ESSERE PUNTUALMENTE RISPETTATO IN OGNI SUA PARTE</a:t>
            </a:r>
          </a:p>
          <a:p>
            <a:pPr marL="342900" indent="-342900"/>
            <a:endParaRPr lang="it-IT" sz="2600" b="1" i="1" dirty="0" smtClean="0">
              <a:latin typeface="Calibri" pitchFamily="34" charset="0"/>
            </a:endParaRPr>
          </a:p>
          <a:p>
            <a:pPr marL="342900" indent="-342900">
              <a:buFontTx/>
              <a:buChar char="•"/>
            </a:pPr>
            <a:r>
              <a:rPr lang="it-IT" sz="2600" b="1" i="1" dirty="0" smtClean="0">
                <a:latin typeface="Calibri" pitchFamily="34" charset="0"/>
              </a:rPr>
              <a:t>EVITARE COMPORTAMENTI CHE POSSANO METTERE IN PERICOLO LA PROPRIA INCOLUMITA’ E QUELLA DEI COMPAGNI</a:t>
            </a:r>
          </a:p>
          <a:p>
            <a:pPr marL="342900" indent="-342900"/>
            <a:endParaRPr lang="it-IT" sz="2600" b="1" i="1" dirty="0" smtClean="0">
              <a:latin typeface="Calibri" pitchFamily="34" charset="0"/>
            </a:endParaRPr>
          </a:p>
          <a:p>
            <a:pPr marL="342900" indent="-342900">
              <a:buFontTx/>
              <a:buChar char="•"/>
            </a:pPr>
            <a:r>
              <a:rPr lang="it-IT" sz="2600" b="1" i="1" dirty="0" smtClean="0">
                <a:latin typeface="Calibri" pitchFamily="34" charset="0"/>
              </a:rPr>
              <a:t>LE INDICAZIONI FORNITE DAL DOCENTE DEVONO ESSERE SEMPRE RISPETTATE.</a:t>
            </a:r>
          </a:p>
          <a:p>
            <a:pPr marL="342900" indent="-342900"/>
            <a:endParaRPr lang="it-IT" sz="1800" b="1" i="1" dirty="0">
              <a:latin typeface="Calibri" pitchFamily="34" charset="0"/>
            </a:endParaRPr>
          </a:p>
        </p:txBody>
      </p:sp>
      <p:pic>
        <p:nvPicPr>
          <p:cNvPr id="40963" name="Immagine 1"/>
          <p:cNvPicPr>
            <a:picLocks noChangeAspect="1"/>
          </p:cNvPicPr>
          <p:nvPr/>
        </p:nvPicPr>
        <p:blipFill>
          <a:blip r:embed="rId2"/>
          <a:srcRect/>
          <a:stretch>
            <a:fillRect/>
          </a:stretch>
        </p:blipFill>
        <p:spPr bwMode="auto">
          <a:xfrm>
            <a:off x="611560" y="558140"/>
            <a:ext cx="1533997" cy="993507"/>
          </a:xfrm>
          <a:prstGeom prst="rect">
            <a:avLst/>
          </a:prstGeom>
          <a:noFill/>
          <a:ln w="9525">
            <a:noFill/>
            <a:miter lim="800000"/>
            <a:headEnd/>
            <a:tailEnd/>
          </a:ln>
        </p:spPr>
      </p:pic>
      <p:pic>
        <p:nvPicPr>
          <p:cNvPr id="40964" name="Immagine 2"/>
          <p:cNvPicPr>
            <a:picLocks noChangeAspect="1"/>
          </p:cNvPicPr>
          <p:nvPr/>
        </p:nvPicPr>
        <p:blipFill>
          <a:blip r:embed="rId3"/>
          <a:srcRect/>
          <a:stretch>
            <a:fillRect/>
          </a:stretch>
        </p:blipFill>
        <p:spPr bwMode="auto">
          <a:xfrm>
            <a:off x="7308849" y="80169"/>
            <a:ext cx="1690688" cy="1548631"/>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54</a:t>
            </a:fld>
            <a:endParaRPr lang="it-IT"/>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84168" y="316706"/>
            <a:ext cx="817563" cy="89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ttangolo 1"/>
          <p:cNvSpPr>
            <a:spLocks noChangeArrowheads="1"/>
          </p:cNvSpPr>
          <p:nvPr/>
        </p:nvSpPr>
        <p:spPr bwMode="auto">
          <a:xfrm>
            <a:off x="1116013" y="333375"/>
            <a:ext cx="6985000" cy="579438"/>
          </a:xfrm>
          <a:prstGeom prst="rect">
            <a:avLst/>
          </a:prstGeom>
          <a:noFill/>
          <a:ln w="9525">
            <a:noFill/>
            <a:miter lim="800000"/>
            <a:headEnd/>
            <a:tailEnd/>
          </a:ln>
        </p:spPr>
        <p:txBody>
          <a:bodyPr>
            <a:spAutoFit/>
          </a:bodyPr>
          <a:lstStyle/>
          <a:p>
            <a:r>
              <a:rPr lang="it-IT" sz="3200" b="1">
                <a:solidFill>
                  <a:srgbClr val="FF3300"/>
                </a:solidFill>
                <a:latin typeface="Comic Sans MS" pitchFamily="66" charset="0"/>
              </a:rPr>
              <a:t>RISCHIO  COMPORTAMENTALE</a:t>
            </a:r>
          </a:p>
        </p:txBody>
      </p:sp>
      <p:sp>
        <p:nvSpPr>
          <p:cNvPr id="41986" name="Rettangolo 2"/>
          <p:cNvSpPr>
            <a:spLocks noChangeArrowheads="1"/>
          </p:cNvSpPr>
          <p:nvPr/>
        </p:nvSpPr>
        <p:spPr bwMode="auto">
          <a:xfrm>
            <a:off x="179513" y="1484313"/>
            <a:ext cx="8784976" cy="4493538"/>
          </a:xfrm>
          <a:prstGeom prst="rect">
            <a:avLst/>
          </a:prstGeom>
          <a:noFill/>
          <a:ln w="9525">
            <a:noFill/>
            <a:miter lim="800000"/>
            <a:headEnd/>
            <a:tailEnd/>
          </a:ln>
        </p:spPr>
        <p:txBody>
          <a:bodyPr wrap="square">
            <a:spAutoFit/>
          </a:bodyPr>
          <a:lstStyle/>
          <a:p>
            <a:r>
              <a:rPr lang="it-IT" sz="2600" b="1" dirty="0" smtClean="0">
                <a:solidFill>
                  <a:schemeClr val="hlink"/>
                </a:solidFill>
                <a:latin typeface="Calibri" pitchFamily="34" charset="0"/>
              </a:rPr>
              <a:t>UNA FETTA STATISTICAMENTE RILEVANTE DI INFORTUNI A STUDENTI È CAUSATA DA </a:t>
            </a:r>
            <a:r>
              <a:rPr lang="it-IT" sz="2600" b="1" dirty="0" smtClean="0">
                <a:solidFill>
                  <a:srgbClr val="FF0000"/>
                </a:solidFill>
                <a:latin typeface="Calibri" pitchFamily="34" charset="0"/>
              </a:rPr>
              <a:t>ERRATI COMPORTAMENTI </a:t>
            </a:r>
            <a:r>
              <a:rPr lang="it-IT" sz="2600" b="1" dirty="0" smtClean="0">
                <a:solidFill>
                  <a:schemeClr val="hlink"/>
                </a:solidFill>
                <a:latin typeface="Calibri" pitchFamily="34" charset="0"/>
              </a:rPr>
              <a:t>PROPRI O DEI COMPAGNI, SIA IN BUONA FEDE CHE </a:t>
            </a:r>
            <a:r>
              <a:rPr lang="it-IT" sz="2600" b="1" dirty="0" smtClean="0">
                <a:solidFill>
                  <a:srgbClr val="FF0000"/>
                </a:solidFill>
                <a:latin typeface="Calibri" pitchFamily="34" charset="0"/>
              </a:rPr>
              <a:t>DOLOSI E VOLONTARI.</a:t>
            </a:r>
          </a:p>
          <a:p>
            <a:r>
              <a:rPr lang="it-IT" sz="2600" b="1" dirty="0" smtClean="0">
                <a:latin typeface="Calibri" pitchFamily="34" charset="0"/>
              </a:rPr>
              <a:t>PER TALUNE CIRCOSTANZE IMPREVEDIBILI QUELLO CHE PUÒ APPARIRE UN SEMPLICE GIOCO SI PUÒ TRASFORMARE IN TRAGEDIA.</a:t>
            </a:r>
          </a:p>
          <a:p>
            <a:r>
              <a:rPr lang="it-IT" sz="2600" b="1" dirty="0" smtClean="0">
                <a:solidFill>
                  <a:schemeClr val="hlink"/>
                </a:solidFill>
                <a:latin typeface="Calibri" pitchFamily="34" charset="0"/>
              </a:rPr>
              <a:t>L’INFORTUNIO PUÒ ACCADERE PER CAUSE INVOLONTARIE O IN SEGUITO A DISATTENZIONE, IMPRUDENZA O PEGGIO ANCORA PER </a:t>
            </a:r>
            <a:r>
              <a:rPr lang="it-IT" sz="2600" b="1" dirty="0" smtClean="0">
                <a:solidFill>
                  <a:srgbClr val="FF0000"/>
                </a:solidFill>
                <a:latin typeface="Calibri" pitchFamily="34" charset="0"/>
              </a:rPr>
              <a:t>COMPORTAMENTI DELIBERATAMENTE DOLOSI</a:t>
            </a:r>
            <a:r>
              <a:rPr lang="it-IT" sz="2600" b="1" dirty="0" smtClean="0">
                <a:solidFill>
                  <a:schemeClr val="hlink"/>
                </a:solidFill>
                <a:latin typeface="Calibri" pitchFamily="34" charset="0"/>
              </a:rPr>
              <a:t>.</a:t>
            </a:r>
          </a:p>
          <a:p>
            <a:endParaRPr lang="it-IT" sz="2600" b="1" dirty="0">
              <a:solidFill>
                <a:schemeClr val="hlink"/>
              </a:solidFill>
              <a:latin typeface="Calibri" pitchFamily="34" charset="0"/>
            </a:endParaRPr>
          </a:p>
        </p:txBody>
      </p:sp>
      <p:pic>
        <p:nvPicPr>
          <p:cNvPr id="41987" name="Immagine 1"/>
          <p:cNvPicPr>
            <a:picLocks noChangeAspect="1"/>
          </p:cNvPicPr>
          <p:nvPr/>
        </p:nvPicPr>
        <p:blipFill>
          <a:blip r:embed="rId2"/>
          <a:srcRect/>
          <a:stretch>
            <a:fillRect/>
          </a:stretch>
        </p:blipFill>
        <p:spPr bwMode="auto">
          <a:xfrm>
            <a:off x="7340298" y="5085184"/>
            <a:ext cx="1639371" cy="1454299"/>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55</a:t>
            </a:fld>
            <a:endParaRPr lang="it-IT"/>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8450" y="368532"/>
            <a:ext cx="817563" cy="89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ttangolo 1"/>
          <p:cNvSpPr>
            <a:spLocks noChangeArrowheads="1"/>
          </p:cNvSpPr>
          <p:nvPr/>
        </p:nvSpPr>
        <p:spPr bwMode="auto">
          <a:xfrm>
            <a:off x="1763713" y="476250"/>
            <a:ext cx="5881687"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COME CI SI COMPORTA???</a:t>
            </a:r>
            <a:endParaRPr lang="it-IT" sz="3200">
              <a:solidFill>
                <a:srgbClr val="FF3300"/>
              </a:solidFill>
              <a:latin typeface="Comic Sans MS" pitchFamily="66" charset="0"/>
            </a:endParaRPr>
          </a:p>
        </p:txBody>
      </p:sp>
      <p:sp>
        <p:nvSpPr>
          <p:cNvPr id="43010" name="Rettangolo 2"/>
          <p:cNvSpPr>
            <a:spLocks noChangeArrowheads="1"/>
          </p:cNvSpPr>
          <p:nvPr/>
        </p:nvSpPr>
        <p:spPr bwMode="auto">
          <a:xfrm>
            <a:off x="179512" y="1412875"/>
            <a:ext cx="8640960" cy="5355312"/>
          </a:xfrm>
          <a:prstGeom prst="rect">
            <a:avLst/>
          </a:prstGeom>
          <a:noFill/>
          <a:ln w="9525">
            <a:noFill/>
            <a:miter lim="800000"/>
            <a:headEnd/>
            <a:tailEnd/>
          </a:ln>
        </p:spPr>
        <p:txBody>
          <a:bodyPr wrap="square">
            <a:spAutoFit/>
          </a:bodyPr>
          <a:lstStyle/>
          <a:p>
            <a:pPr marL="342900" indent="-342900">
              <a:buFontTx/>
              <a:buChar char="•"/>
            </a:pPr>
            <a:r>
              <a:rPr lang="it-IT" sz="2400" b="1" dirty="0" smtClean="0">
                <a:solidFill>
                  <a:schemeClr val="accent1">
                    <a:lumMod val="50000"/>
                  </a:schemeClr>
                </a:solidFill>
                <a:latin typeface="Calibri" pitchFamily="34" charset="0"/>
              </a:rPr>
              <a:t>EVITARE COMPORTAMENTI CHE METTONO A RISCHIO LA PROPRIA INCOLUMITA’ E SALUTE, QUELLA DEI COMPAGNI E DI TUTTO IL PERSONALE SCOLASTICO</a:t>
            </a:r>
          </a:p>
          <a:p>
            <a:pPr marL="342900" indent="-342900"/>
            <a:endParaRPr lang="it-IT" sz="2400" b="1" dirty="0" smtClean="0">
              <a:solidFill>
                <a:schemeClr val="accent1">
                  <a:lumMod val="50000"/>
                </a:schemeClr>
              </a:solidFill>
              <a:latin typeface="Calibri" pitchFamily="34" charset="0"/>
            </a:endParaRPr>
          </a:p>
          <a:p>
            <a:pPr marL="342900" indent="-342900">
              <a:buFontTx/>
              <a:buChar char="•"/>
            </a:pPr>
            <a:r>
              <a:rPr lang="it-IT" sz="2400" b="1" dirty="0" smtClean="0">
                <a:solidFill>
                  <a:schemeClr val="accent1">
                    <a:lumMod val="50000"/>
                  </a:schemeClr>
                </a:solidFill>
                <a:latin typeface="Calibri" pitchFamily="34" charset="0"/>
              </a:rPr>
              <a:t>RISPETTARE PUNTUALMENTE IL REGOLAMENTO DI ISTITUTO</a:t>
            </a:r>
          </a:p>
          <a:p>
            <a:pPr marL="342900" indent="-342900"/>
            <a:endParaRPr lang="it-IT" sz="2400" b="1" dirty="0" smtClean="0">
              <a:solidFill>
                <a:schemeClr val="accent1">
                  <a:lumMod val="50000"/>
                </a:schemeClr>
              </a:solidFill>
              <a:latin typeface="Calibri" pitchFamily="34" charset="0"/>
            </a:endParaRPr>
          </a:p>
          <a:p>
            <a:pPr marL="342900" indent="-342900">
              <a:buFontTx/>
              <a:buChar char="•"/>
            </a:pPr>
            <a:r>
              <a:rPr lang="it-IT" sz="2400" b="1" dirty="0" smtClean="0">
                <a:solidFill>
                  <a:schemeClr val="accent1">
                    <a:lumMod val="50000"/>
                  </a:schemeClr>
                </a:solidFill>
                <a:latin typeface="Calibri" pitchFamily="34" charset="0"/>
              </a:rPr>
              <a:t>SEGUIRE PUNTUALMENTE LE INDICAZIONI FORNITE DAI DOCENTI, DAL PERSONALE SCOLASTICO IN GENERE E DALLE SEGNALAZIONI/AVVISI ESPOSTI</a:t>
            </a:r>
          </a:p>
          <a:p>
            <a:pPr marL="342900" indent="-342900"/>
            <a:endParaRPr lang="it-IT" sz="1800" dirty="0">
              <a:latin typeface="Calibri" pitchFamily="34" charset="0"/>
            </a:endParaRPr>
          </a:p>
          <a:p>
            <a:pPr marL="342900" indent="-342900"/>
            <a:endParaRPr lang="it-IT" sz="1800" dirty="0">
              <a:latin typeface="Calibri" pitchFamily="34" charset="0"/>
            </a:endParaRPr>
          </a:p>
          <a:p>
            <a:pPr marL="342900" indent="-342900" algn="ctr"/>
            <a:r>
              <a:rPr lang="it-IT" sz="1800" dirty="0">
                <a:latin typeface="Calibri" pitchFamily="34" charset="0"/>
              </a:rPr>
              <a:t>       </a:t>
            </a:r>
            <a:r>
              <a:rPr lang="it-IT" sz="1800" b="1" dirty="0">
                <a:solidFill>
                  <a:schemeClr val="hlink"/>
                </a:solidFill>
                <a:latin typeface="Comic Sans MS" pitchFamily="66" charset="0"/>
              </a:rPr>
              <a:t>RIASSUMENDO:</a:t>
            </a:r>
          </a:p>
          <a:p>
            <a:pPr marL="342900" indent="-342900" algn="ctr"/>
            <a:endParaRPr lang="it-IT" sz="1800" b="1" dirty="0">
              <a:solidFill>
                <a:srgbClr val="FF3300"/>
              </a:solidFill>
              <a:latin typeface="Comic Sans MS" pitchFamily="66" charset="0"/>
            </a:endParaRPr>
          </a:p>
          <a:p>
            <a:pPr marL="342900" indent="-342900" algn="ctr"/>
            <a:r>
              <a:rPr lang="it-IT" sz="1800" b="1" dirty="0">
                <a:latin typeface="Calibri" pitchFamily="34" charset="0"/>
              </a:rPr>
              <a:t>       </a:t>
            </a:r>
            <a:r>
              <a:rPr lang="it-IT" sz="1800" b="1" dirty="0">
                <a:solidFill>
                  <a:srgbClr val="FF3300"/>
                </a:solidFill>
                <a:latin typeface="Comic Sans MS" pitchFamily="66" charset="0"/>
              </a:rPr>
              <a:t>RESPONSABILITA’, PRUDENZA, ATTENZIONE, RISPETTO DEGLI ALTRI, DELLA LEGGE E DEI  REGOLAMENTI…..</a:t>
            </a:r>
          </a:p>
          <a:p>
            <a:pPr marL="342900" indent="-342900" algn="ctr"/>
            <a:endParaRPr lang="it-IT" sz="1800" b="1" dirty="0">
              <a:solidFill>
                <a:srgbClr val="FF3300"/>
              </a:solidFill>
              <a:latin typeface="Comic Sans MS" pitchFamily="66" charset="0"/>
            </a:endParaRPr>
          </a:p>
        </p:txBody>
      </p:sp>
      <p:pic>
        <p:nvPicPr>
          <p:cNvPr id="43011" name="Immagine 1"/>
          <p:cNvPicPr>
            <a:picLocks noChangeAspect="1"/>
          </p:cNvPicPr>
          <p:nvPr/>
        </p:nvPicPr>
        <p:blipFill>
          <a:blip r:embed="rId2"/>
          <a:srcRect/>
          <a:stretch>
            <a:fillRect/>
          </a:stretch>
        </p:blipFill>
        <p:spPr bwMode="auto">
          <a:xfrm>
            <a:off x="7581314" y="4408959"/>
            <a:ext cx="977280" cy="1303040"/>
          </a:xfrm>
          <a:prstGeom prst="rect">
            <a:avLst/>
          </a:prstGeom>
          <a:noFill/>
          <a:ln w="9525">
            <a:noFill/>
            <a:miter lim="800000"/>
            <a:headEnd/>
            <a:tailEnd/>
          </a:ln>
        </p:spPr>
      </p:pic>
      <p:pic>
        <p:nvPicPr>
          <p:cNvPr id="43012" name="Picture 5" descr="regolamento"/>
          <p:cNvPicPr>
            <a:picLocks noChangeAspect="1" noChangeArrowheads="1"/>
          </p:cNvPicPr>
          <p:nvPr/>
        </p:nvPicPr>
        <p:blipFill>
          <a:blip r:embed="rId3"/>
          <a:srcRect/>
          <a:stretch>
            <a:fillRect/>
          </a:stretch>
        </p:blipFill>
        <p:spPr bwMode="auto">
          <a:xfrm>
            <a:off x="395536" y="200773"/>
            <a:ext cx="913842" cy="1130392"/>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56</a:t>
            </a:fld>
            <a:endParaRPr lang="it-IT"/>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002909" y="476250"/>
            <a:ext cx="817563" cy="89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ttangolo 1"/>
          <p:cNvSpPr>
            <a:spLocks noChangeArrowheads="1"/>
          </p:cNvSpPr>
          <p:nvPr/>
        </p:nvSpPr>
        <p:spPr bwMode="auto">
          <a:xfrm>
            <a:off x="107504" y="692150"/>
            <a:ext cx="8136384" cy="579438"/>
          </a:xfrm>
          <a:prstGeom prst="rect">
            <a:avLst/>
          </a:prstGeom>
          <a:noFill/>
          <a:ln w="9525">
            <a:noFill/>
            <a:miter lim="800000"/>
            <a:headEnd/>
            <a:tailEnd/>
          </a:ln>
        </p:spPr>
        <p:txBody>
          <a:bodyPr wrap="square">
            <a:spAutoFit/>
          </a:bodyPr>
          <a:lstStyle/>
          <a:p>
            <a:r>
              <a:rPr lang="it-IT" sz="3200" b="1" dirty="0">
                <a:solidFill>
                  <a:srgbClr val="FF3300"/>
                </a:solidFill>
                <a:latin typeface="Comic Sans MS" pitchFamily="66" charset="0"/>
              </a:rPr>
              <a:t>RISCHIO BIOLOGICO ED IGIENE</a:t>
            </a:r>
          </a:p>
        </p:txBody>
      </p:sp>
      <p:sp>
        <p:nvSpPr>
          <p:cNvPr id="44034" name="Rettangolo 2"/>
          <p:cNvSpPr>
            <a:spLocks noChangeArrowheads="1"/>
          </p:cNvSpPr>
          <p:nvPr/>
        </p:nvSpPr>
        <p:spPr bwMode="auto">
          <a:xfrm>
            <a:off x="107504" y="1992505"/>
            <a:ext cx="8856984" cy="4678204"/>
          </a:xfrm>
          <a:prstGeom prst="rect">
            <a:avLst/>
          </a:prstGeom>
          <a:noFill/>
          <a:ln w="9525">
            <a:noFill/>
            <a:miter lim="800000"/>
            <a:headEnd/>
            <a:tailEnd/>
          </a:ln>
        </p:spPr>
        <p:txBody>
          <a:bodyPr wrap="square">
            <a:spAutoFit/>
          </a:bodyPr>
          <a:lstStyle/>
          <a:p>
            <a:r>
              <a:rPr lang="it-IT" b="1" dirty="0" smtClean="0">
                <a:solidFill>
                  <a:schemeClr val="hlink"/>
                </a:solidFill>
                <a:latin typeface="Calibri" pitchFamily="34" charset="0"/>
              </a:rPr>
              <a:t>IL RISCHIO BIOLOGICO È DOVUTO ALLA ESPOSIZIONE AD AGENTI QUALI MICRORGANISMI, AD ESEMPIO VIRUS E BATTERI, CHE POTREBBERO PROVOCARE INFEZIONI, ALLERGIE, INTOSSICAZIONI.</a:t>
            </a:r>
          </a:p>
          <a:p>
            <a:endParaRPr lang="it-IT" b="1" dirty="0">
              <a:solidFill>
                <a:schemeClr val="hlink"/>
              </a:solidFill>
              <a:latin typeface="Calibri" pitchFamily="34" charset="0"/>
            </a:endParaRPr>
          </a:p>
          <a:p>
            <a:r>
              <a:rPr lang="it-IT" b="1" dirty="0" smtClean="0">
                <a:solidFill>
                  <a:schemeClr val="hlink"/>
                </a:solidFill>
                <a:latin typeface="Calibri" pitchFamily="34" charset="0"/>
              </a:rPr>
              <a:t>NELL’ISTITUTO NON VI È UNA ESPOSIZIONE PROFESSIONALE A TALI AGENTI ED IL RISCHIO È CONFINATO NELLA POSSIBILE PROPAGAZIONE DI VIRUS/BATTERI TIPICA DEI NORMALI RAPPORTI DI RELAZIONE TRA PERSONE IN UNA COMUNITÀ.</a:t>
            </a:r>
          </a:p>
          <a:p>
            <a:endParaRPr lang="it-IT" sz="1800" dirty="0">
              <a:latin typeface="Calibri" pitchFamily="34" charset="0"/>
            </a:endParaRPr>
          </a:p>
        </p:txBody>
      </p:sp>
      <p:pic>
        <p:nvPicPr>
          <p:cNvPr id="44035" name="Picture 4" descr="biol"/>
          <p:cNvPicPr>
            <a:picLocks noChangeAspect="1" noChangeArrowheads="1"/>
          </p:cNvPicPr>
          <p:nvPr/>
        </p:nvPicPr>
        <p:blipFill>
          <a:blip r:embed="rId2"/>
          <a:srcRect/>
          <a:stretch>
            <a:fillRect/>
          </a:stretch>
        </p:blipFill>
        <p:spPr bwMode="auto">
          <a:xfrm>
            <a:off x="7775575" y="5481637"/>
            <a:ext cx="936625" cy="936625"/>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57</a:t>
            </a:fld>
            <a:endParaRPr lang="it-IT"/>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96336" y="533400"/>
            <a:ext cx="1056333" cy="1158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ttangolo 1"/>
          <p:cNvSpPr>
            <a:spLocks noChangeArrowheads="1"/>
          </p:cNvSpPr>
          <p:nvPr/>
        </p:nvSpPr>
        <p:spPr bwMode="auto">
          <a:xfrm>
            <a:off x="1258888" y="620713"/>
            <a:ext cx="5113312" cy="579437"/>
          </a:xfrm>
          <a:prstGeom prst="rect">
            <a:avLst/>
          </a:prstGeom>
          <a:noFill/>
          <a:ln w="9525">
            <a:noFill/>
            <a:miter lim="800000"/>
            <a:headEnd/>
            <a:tailEnd/>
          </a:ln>
        </p:spPr>
        <p:txBody>
          <a:bodyPr wrap="square">
            <a:spAutoFit/>
          </a:bodyPr>
          <a:lstStyle/>
          <a:p>
            <a:r>
              <a:rPr lang="it-IT" sz="3200" b="1" dirty="0" smtClean="0">
                <a:solidFill>
                  <a:srgbClr val="FF3300"/>
                </a:solidFill>
                <a:latin typeface="Comic Sans MS" pitchFamily="66" charset="0"/>
              </a:rPr>
              <a:t>   REGOLE </a:t>
            </a:r>
            <a:r>
              <a:rPr lang="it-IT" sz="3200" b="1" dirty="0">
                <a:solidFill>
                  <a:srgbClr val="FF3300"/>
                </a:solidFill>
                <a:latin typeface="Comic Sans MS" pitchFamily="66" charset="0"/>
              </a:rPr>
              <a:t>DA SEGUIRE</a:t>
            </a:r>
          </a:p>
        </p:txBody>
      </p:sp>
      <p:sp>
        <p:nvSpPr>
          <p:cNvPr id="45058" name="Rettangolo 2"/>
          <p:cNvSpPr>
            <a:spLocks noChangeArrowheads="1"/>
          </p:cNvSpPr>
          <p:nvPr/>
        </p:nvSpPr>
        <p:spPr bwMode="auto">
          <a:xfrm>
            <a:off x="179512" y="1412875"/>
            <a:ext cx="8712968" cy="5262979"/>
          </a:xfrm>
          <a:prstGeom prst="rect">
            <a:avLst/>
          </a:prstGeom>
          <a:noFill/>
          <a:ln w="9525">
            <a:noFill/>
            <a:miter lim="800000"/>
            <a:headEnd/>
            <a:tailEnd/>
          </a:ln>
        </p:spPr>
        <p:txBody>
          <a:bodyPr wrap="square">
            <a:spAutoFit/>
          </a:bodyPr>
          <a:lstStyle/>
          <a:p>
            <a:pPr marL="342900" indent="-342900" algn="ctr"/>
            <a:r>
              <a:rPr lang="it-IT" b="1" dirty="0" smtClean="0">
                <a:solidFill>
                  <a:schemeClr val="hlink"/>
                </a:solidFill>
                <a:latin typeface="Calibri" pitchFamily="34" charset="0"/>
              </a:rPr>
              <a:t>      E’ INDISPENSABILE METTERE IN ATTO MISURE IGIENICHE E COMPORTAMENTALI PERSONALI E COLLETTIVE TALI DA RIDURRE IL RISCHIO DI PROPAGAZIONE DI VIRUS/BATTERI DOVUTA A NORMALI RAPPORTI DI RELAZIONE QUALI:</a:t>
            </a:r>
          </a:p>
          <a:p>
            <a:pPr marL="342900" indent="-342900"/>
            <a:endParaRPr lang="it-IT" b="1" dirty="0" smtClean="0">
              <a:solidFill>
                <a:schemeClr val="hlink"/>
              </a:solidFill>
              <a:latin typeface="Calibri" pitchFamily="34" charset="0"/>
            </a:endParaRPr>
          </a:p>
          <a:p>
            <a:pPr marL="342900" indent="-342900">
              <a:buFontTx/>
              <a:buChar char="•"/>
            </a:pPr>
            <a:r>
              <a:rPr lang="it-IT" b="1" dirty="0" smtClean="0">
                <a:latin typeface="Calibri" pitchFamily="34" charset="0"/>
              </a:rPr>
              <a:t>CURARE PARTICOLARMENTE LA PROPRIA IGIENE PERSONALE</a:t>
            </a:r>
          </a:p>
          <a:p>
            <a:pPr marL="342900" indent="-342900">
              <a:buFontTx/>
              <a:buChar char="•"/>
            </a:pPr>
            <a:r>
              <a:rPr lang="it-IT" b="1" dirty="0" smtClean="0">
                <a:latin typeface="Calibri" pitchFamily="34" charset="0"/>
              </a:rPr>
              <a:t>ADOTTARE COMPORTAMENTI E STILI DI VITA RISPETTOSI DELLA PROPRIA SALUTE E DI QUELLA ALTRUI</a:t>
            </a:r>
          </a:p>
          <a:p>
            <a:pPr marL="342900" indent="-342900"/>
            <a:endParaRPr lang="it-IT" b="1" dirty="0">
              <a:latin typeface="Calibri" pitchFamily="34" charset="0"/>
            </a:endParaRPr>
          </a:p>
        </p:txBody>
      </p:sp>
      <p:pic>
        <p:nvPicPr>
          <p:cNvPr id="45059" name="Picture 4" descr="regole"/>
          <p:cNvPicPr>
            <a:picLocks noChangeAspect="1" noChangeArrowheads="1"/>
          </p:cNvPicPr>
          <p:nvPr/>
        </p:nvPicPr>
        <p:blipFill>
          <a:blip r:embed="rId2"/>
          <a:srcRect/>
          <a:stretch>
            <a:fillRect/>
          </a:stretch>
        </p:blipFill>
        <p:spPr bwMode="auto">
          <a:xfrm>
            <a:off x="7164288" y="349807"/>
            <a:ext cx="1512887" cy="1038225"/>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58</a:t>
            </a:fld>
            <a:endParaRPr lang="it-IT"/>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28" y="351737"/>
            <a:ext cx="1054100"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CDC1E429-6806-489A-909A-CFFFA37E9747}" type="slidenum">
              <a:rPr lang="it-IT" smtClean="0"/>
              <a:pPr>
                <a:defRPr/>
              </a:pPr>
              <a:t>59</a:t>
            </a:fld>
            <a:endParaRPr lang="it-IT"/>
          </a:p>
        </p:txBody>
      </p:sp>
      <p:sp>
        <p:nvSpPr>
          <p:cNvPr id="4" name="Rettangolo 3"/>
          <p:cNvSpPr/>
          <p:nvPr/>
        </p:nvSpPr>
        <p:spPr>
          <a:xfrm>
            <a:off x="323528" y="1859340"/>
            <a:ext cx="8424936" cy="3785652"/>
          </a:xfrm>
          <a:prstGeom prst="rect">
            <a:avLst/>
          </a:prstGeom>
        </p:spPr>
        <p:txBody>
          <a:bodyPr wrap="square">
            <a:spAutoFit/>
          </a:bodyPr>
          <a:lstStyle/>
          <a:p>
            <a:pPr marL="342900" lvl="0" indent="-342900">
              <a:buFontTx/>
              <a:buChar char="•"/>
            </a:pPr>
            <a:r>
              <a:rPr lang="it-IT" sz="2400" b="1" dirty="0" smtClean="0">
                <a:solidFill>
                  <a:prstClr val="black"/>
                </a:solidFill>
                <a:latin typeface="Calibri" pitchFamily="34" charset="0"/>
              </a:rPr>
              <a:t>AERARE FREQUENTEMENTE L’AULA, POSSIBILMENTE AD OGNI CAMBIO DI ORA/LEZIONE E SEMPRE ALL’INTERVALLO</a:t>
            </a:r>
          </a:p>
          <a:p>
            <a:pPr marL="342900" lvl="0" indent="-342900"/>
            <a:endParaRPr lang="it-IT" sz="2400" b="1" dirty="0" smtClean="0">
              <a:solidFill>
                <a:prstClr val="black"/>
              </a:solidFill>
              <a:latin typeface="Calibri" pitchFamily="34" charset="0"/>
            </a:endParaRPr>
          </a:p>
          <a:p>
            <a:pPr marL="342900" lvl="0" indent="-342900">
              <a:buFontTx/>
              <a:buChar char="•"/>
            </a:pPr>
            <a:r>
              <a:rPr lang="it-IT" sz="2400" b="1" dirty="0" smtClean="0">
                <a:solidFill>
                  <a:prstClr val="black"/>
                </a:solidFill>
                <a:latin typeface="Calibri" pitchFamily="34" charset="0"/>
              </a:rPr>
              <a:t>FARE RIFERIMENTO AL DOCENTE IN SERVIZIO ED AL PERSONALE DI PRIMO SOCCORSO SCOLASTICO PER EVENTUALI STATI DI MALESSERE</a:t>
            </a:r>
          </a:p>
          <a:p>
            <a:pPr marL="342900" lvl="0" indent="-342900"/>
            <a:endParaRPr lang="it-IT" sz="2400" b="1" dirty="0" smtClean="0">
              <a:solidFill>
                <a:prstClr val="black"/>
              </a:solidFill>
              <a:latin typeface="Calibri" pitchFamily="34" charset="0"/>
            </a:endParaRPr>
          </a:p>
          <a:p>
            <a:pPr marL="342900" lvl="0" indent="-342900">
              <a:buFontTx/>
              <a:buChar char="•"/>
            </a:pPr>
            <a:r>
              <a:rPr lang="it-IT" sz="2400" b="1" dirty="0" smtClean="0">
                <a:solidFill>
                  <a:prstClr val="black"/>
                </a:solidFill>
                <a:latin typeface="Calibri" pitchFamily="34" charset="0"/>
              </a:rPr>
              <a:t>SEGNALARE PRONTAMENTE AL PERSONALE IN SERVIZIO ANCHE LA PRESENZA DI PICCOLE FERITE, ABRASIONI, USTIONI, PER LE CURE DEL CASO.</a:t>
            </a:r>
            <a:endParaRPr lang="it-IT" sz="1800" b="1" dirty="0">
              <a:solidFill>
                <a:prstClr val="black"/>
              </a:solidFill>
              <a:latin typeface="Calibri" pitchFamily="34"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44208" y="5373215"/>
            <a:ext cx="2087364" cy="143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79712" y="548680"/>
            <a:ext cx="5033863" cy="792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9552" y="365286"/>
            <a:ext cx="1054100"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3456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xfrm>
            <a:off x="261938" y="-963488"/>
            <a:ext cx="8424862" cy="3214688"/>
          </a:xfrm>
        </p:spPr>
        <p:txBody>
          <a:bodyPr/>
          <a:lstStyle/>
          <a:p>
            <a:pPr algn="ctr" eaLnBrk="1" hangingPunct="1"/>
            <a:r>
              <a:rPr lang="it-IT" altLang="it-IT" b="1" i="1" dirty="0"/>
              <a:t>C</a:t>
            </a:r>
            <a:r>
              <a:rPr lang="it-IT" altLang="it-IT" b="1" i="1" dirty="0" smtClean="0"/>
              <a:t>ONCETTO DI RISCHIO</a:t>
            </a:r>
          </a:p>
        </p:txBody>
      </p:sp>
      <p:sp>
        <p:nvSpPr>
          <p:cNvPr id="5" name="Segnaposto numero diapositiva 4"/>
          <p:cNvSpPr>
            <a:spLocks noGrp="1"/>
          </p:cNvSpPr>
          <p:nvPr>
            <p:ph type="sldNum" sz="quarter" idx="11"/>
          </p:nvPr>
        </p:nvSpPr>
        <p:spPr/>
        <p:txBody>
          <a:bodyPr/>
          <a:lstStyle/>
          <a:p>
            <a:pPr>
              <a:defRPr/>
            </a:pPr>
            <a:fld id="{37BB10D5-0880-4394-BB07-E4E1D039D2B3}" type="slidenum">
              <a:rPr lang="it-IT" smtClean="0"/>
              <a:pPr>
                <a:defRPr/>
              </a:pPr>
              <a:t>6</a:t>
            </a:fld>
            <a:endParaRPr lang="it-IT" dirty="0"/>
          </a:p>
        </p:txBody>
      </p:sp>
      <p:pic>
        <p:nvPicPr>
          <p:cNvPr id="2050" name="Picture 2" descr="Immagine correlat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157" y="980727"/>
            <a:ext cx="8306315" cy="5724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2989623"/>
      </p:ext>
    </p:extLst>
  </p:cSld>
  <p:clrMapOvr>
    <a:masterClrMapping/>
  </p:clrMapOvr>
  <p:transition advClick="0" advTm="3000">
    <p:pull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179512" y="1557338"/>
            <a:ext cx="8712967" cy="4985980"/>
          </a:xfrm>
          <a:prstGeom prst="rect">
            <a:avLst/>
          </a:prstGeom>
          <a:noFill/>
          <a:ln w="9525">
            <a:noFill/>
            <a:miter lim="800000"/>
            <a:headEnd/>
            <a:tailEnd/>
          </a:ln>
        </p:spPr>
        <p:txBody>
          <a:bodyPr wrap="square">
            <a:spAutoFit/>
          </a:bodyPr>
          <a:lstStyle/>
          <a:p>
            <a:pPr algn="ctr"/>
            <a:r>
              <a:rPr lang="it-IT" sz="2400" b="1" dirty="0">
                <a:solidFill>
                  <a:schemeClr val="hlink"/>
                </a:solidFill>
              </a:rPr>
              <a:t>Emergenza terremoto</a:t>
            </a:r>
          </a:p>
          <a:p>
            <a:pPr algn="ctr"/>
            <a:endParaRPr lang="it-IT" sz="2400" b="1" dirty="0">
              <a:solidFill>
                <a:schemeClr val="hlink"/>
              </a:solidFill>
            </a:endParaRPr>
          </a:p>
          <a:p>
            <a:pPr>
              <a:buFontTx/>
              <a:buChar char="•"/>
            </a:pPr>
            <a:r>
              <a:rPr lang="it-IT" sz="2700" b="1" i="1" dirty="0">
                <a:solidFill>
                  <a:schemeClr val="accent2"/>
                </a:solidFill>
                <a:latin typeface="Calibri" pitchFamily="34" charset="0"/>
              </a:rPr>
              <a:t>NON USARE L’ASCENSORE</a:t>
            </a:r>
          </a:p>
          <a:p>
            <a:r>
              <a:rPr lang="it-IT" sz="2700" b="1" i="1" dirty="0">
                <a:solidFill>
                  <a:srgbClr val="000099"/>
                </a:solidFill>
                <a:latin typeface="Calibri" pitchFamily="34" charset="0"/>
              </a:rPr>
              <a:t>• </a:t>
            </a:r>
            <a:r>
              <a:rPr lang="it-IT" sz="2700" b="1" i="1" dirty="0">
                <a:solidFill>
                  <a:srgbClr val="008000"/>
                </a:solidFill>
                <a:latin typeface="Calibri" pitchFamily="34" charset="0"/>
              </a:rPr>
              <a:t>NON FARSI PRENDERE DAL PANICO</a:t>
            </a:r>
          </a:p>
          <a:p>
            <a:r>
              <a:rPr lang="it-IT" sz="2700" b="1" i="1" dirty="0">
                <a:solidFill>
                  <a:srgbClr val="000099"/>
                </a:solidFill>
                <a:latin typeface="Calibri" pitchFamily="34" charset="0"/>
              </a:rPr>
              <a:t>• </a:t>
            </a:r>
            <a:r>
              <a:rPr lang="it-IT" sz="2700" b="1" i="1" dirty="0">
                <a:solidFill>
                  <a:schemeClr val="hlink"/>
                </a:solidFill>
                <a:latin typeface="Calibri" pitchFamily="34" charset="0"/>
              </a:rPr>
              <a:t>RIPARARSI SOTTO UNA TRAVE PORTANTE</a:t>
            </a:r>
          </a:p>
          <a:p>
            <a:r>
              <a:rPr lang="it-IT" sz="2700" b="1" i="1" dirty="0">
                <a:solidFill>
                  <a:srgbClr val="FF3300"/>
                </a:solidFill>
                <a:latin typeface="Calibri" pitchFamily="34" charset="0"/>
              </a:rPr>
              <a:t>• NON PRECIPITARSI DURANTE LA SCOSSA LUNGO LE SCALE (SONO </a:t>
            </a:r>
            <a:r>
              <a:rPr lang="it-IT" sz="2700" b="1" i="1" dirty="0" smtClean="0">
                <a:solidFill>
                  <a:srgbClr val="FF3300"/>
                </a:solidFill>
                <a:latin typeface="Calibri" pitchFamily="34" charset="0"/>
              </a:rPr>
              <a:t>  LA PARTE </a:t>
            </a:r>
            <a:r>
              <a:rPr lang="it-IT" sz="2700" b="1" i="1" dirty="0">
                <a:solidFill>
                  <a:srgbClr val="FF3300"/>
                </a:solidFill>
                <a:latin typeface="Calibri" pitchFamily="34" charset="0"/>
              </a:rPr>
              <a:t>PIU’ DEBOLE DELL’EDIFICIO)</a:t>
            </a:r>
          </a:p>
          <a:p>
            <a:r>
              <a:rPr lang="it-IT" sz="2700" b="1" i="1" dirty="0">
                <a:solidFill>
                  <a:srgbClr val="FF33CC"/>
                </a:solidFill>
                <a:latin typeface="Calibri" pitchFamily="34" charset="0"/>
              </a:rPr>
              <a:t>• ALLONTANARSI DALLE FINESTRE (POTREBBERO ROMPERSI E  </a:t>
            </a:r>
            <a:r>
              <a:rPr lang="it-IT" sz="2700" b="1" i="1" dirty="0" smtClean="0">
                <a:solidFill>
                  <a:srgbClr val="FF33CC"/>
                </a:solidFill>
                <a:latin typeface="Calibri" pitchFamily="34" charset="0"/>
              </a:rPr>
              <a:t>PROIETTARE </a:t>
            </a:r>
            <a:r>
              <a:rPr lang="it-IT" sz="2700" b="1" i="1" dirty="0">
                <a:solidFill>
                  <a:srgbClr val="FF33CC"/>
                </a:solidFill>
                <a:latin typeface="Calibri" pitchFamily="34" charset="0"/>
              </a:rPr>
              <a:t>FRAMMENTI PERICOLOSI)</a:t>
            </a:r>
          </a:p>
          <a:p>
            <a:r>
              <a:rPr lang="it-IT" sz="2700" b="1" i="1" dirty="0">
                <a:solidFill>
                  <a:srgbClr val="000099"/>
                </a:solidFill>
                <a:latin typeface="Calibri" pitchFamily="34" charset="0"/>
              </a:rPr>
              <a:t>• </a:t>
            </a:r>
            <a:r>
              <a:rPr lang="it-IT" sz="2700" b="1" i="1" dirty="0">
                <a:solidFill>
                  <a:srgbClr val="008000"/>
                </a:solidFill>
                <a:latin typeface="Calibri" pitchFamily="34" charset="0"/>
              </a:rPr>
              <a:t>ATTENDERE LA FINE DELLA SCOSSA E ALLONTANARSI </a:t>
            </a:r>
            <a:r>
              <a:rPr lang="it-IT" sz="2700" b="1" i="1" dirty="0" smtClean="0">
                <a:solidFill>
                  <a:srgbClr val="008000"/>
                </a:solidFill>
                <a:latin typeface="Calibri" pitchFamily="34" charset="0"/>
              </a:rPr>
              <a:t>DALL’EDIFICIO  METTENDOSI </a:t>
            </a:r>
            <a:r>
              <a:rPr lang="it-IT" sz="2700" b="1" i="1" dirty="0">
                <a:solidFill>
                  <a:srgbClr val="008000"/>
                </a:solidFill>
                <a:latin typeface="Calibri" pitchFamily="34" charset="0"/>
              </a:rPr>
              <a:t>IN SICUREZZA</a:t>
            </a:r>
          </a:p>
          <a:p>
            <a:r>
              <a:rPr lang="it-IT" sz="2700" b="1" i="1" dirty="0">
                <a:solidFill>
                  <a:srgbClr val="000099"/>
                </a:solidFill>
                <a:latin typeface="Calibri" pitchFamily="34" charset="0"/>
              </a:rPr>
              <a:t>• </a:t>
            </a:r>
            <a:r>
              <a:rPr lang="it-IT" sz="2700" b="1" i="1" dirty="0">
                <a:solidFill>
                  <a:srgbClr val="CC3300"/>
                </a:solidFill>
                <a:latin typeface="Calibri" pitchFamily="34" charset="0"/>
              </a:rPr>
              <a:t>NON CAMMINARE A PIEDI NUDI PER LE STRADE</a:t>
            </a:r>
          </a:p>
        </p:txBody>
      </p:sp>
      <p:sp>
        <p:nvSpPr>
          <p:cNvPr id="46082" name="Text Box 3"/>
          <p:cNvSpPr txBox="1">
            <a:spLocks noChangeArrowheads="1"/>
          </p:cNvSpPr>
          <p:nvPr/>
        </p:nvSpPr>
        <p:spPr bwMode="auto">
          <a:xfrm>
            <a:off x="1042988" y="404813"/>
            <a:ext cx="6408737" cy="822325"/>
          </a:xfrm>
          <a:prstGeom prst="rect">
            <a:avLst/>
          </a:prstGeom>
          <a:noFill/>
          <a:ln w="9525">
            <a:noFill/>
            <a:miter lim="800000"/>
            <a:headEnd/>
            <a:tailEnd/>
          </a:ln>
        </p:spPr>
        <p:txBody>
          <a:bodyPr>
            <a:spAutoFit/>
          </a:bodyPr>
          <a:lstStyle/>
          <a:p>
            <a:pPr algn="ctr">
              <a:spcBef>
                <a:spcPct val="50000"/>
              </a:spcBef>
            </a:pPr>
            <a:r>
              <a:rPr lang="it-IT" sz="2400" b="1">
                <a:solidFill>
                  <a:srgbClr val="FF3300"/>
                </a:solidFill>
                <a:latin typeface="Comic Sans MS" pitchFamily="66" charset="0"/>
              </a:rPr>
              <a:t>Tipo di emergenza e norme comportamentali</a:t>
            </a:r>
          </a:p>
        </p:txBody>
      </p:sp>
      <p:pic>
        <p:nvPicPr>
          <p:cNvPr id="46083" name="Picture 4" descr="terr1"/>
          <p:cNvPicPr>
            <a:picLocks noChangeAspect="1" noChangeArrowheads="1"/>
          </p:cNvPicPr>
          <p:nvPr/>
        </p:nvPicPr>
        <p:blipFill>
          <a:blip r:embed="rId2"/>
          <a:srcRect/>
          <a:stretch>
            <a:fillRect/>
          </a:stretch>
        </p:blipFill>
        <p:spPr bwMode="auto">
          <a:xfrm>
            <a:off x="323528" y="247992"/>
            <a:ext cx="1562893" cy="979146"/>
          </a:xfrm>
          <a:prstGeom prst="rect">
            <a:avLst/>
          </a:prstGeom>
          <a:noFill/>
          <a:ln w="9525">
            <a:noFill/>
            <a:miter lim="800000"/>
            <a:headEnd/>
            <a:tailEnd/>
          </a:ln>
        </p:spPr>
      </p:pic>
      <p:pic>
        <p:nvPicPr>
          <p:cNvPr id="46084" name="Picture 5" descr="terr"/>
          <p:cNvPicPr>
            <a:picLocks noChangeAspect="1" noChangeArrowheads="1"/>
          </p:cNvPicPr>
          <p:nvPr/>
        </p:nvPicPr>
        <p:blipFill>
          <a:blip r:embed="rId3"/>
          <a:srcRect/>
          <a:stretch>
            <a:fillRect/>
          </a:stretch>
        </p:blipFill>
        <p:spPr bwMode="auto">
          <a:xfrm>
            <a:off x="7110281" y="1395412"/>
            <a:ext cx="1652694" cy="1046162"/>
          </a:xfrm>
          <a:prstGeom prst="rect">
            <a:avLst/>
          </a:prstGeom>
          <a:noFill/>
          <a:ln w="9525">
            <a:noFill/>
            <a:miter lim="800000"/>
            <a:headEnd/>
            <a:tailEnd/>
          </a:ln>
        </p:spPr>
      </p:pic>
      <p:pic>
        <p:nvPicPr>
          <p:cNvPr id="46085" name="Picture 6" descr="terr2"/>
          <p:cNvPicPr>
            <a:picLocks noChangeAspect="1" noChangeArrowheads="1"/>
          </p:cNvPicPr>
          <p:nvPr/>
        </p:nvPicPr>
        <p:blipFill>
          <a:blip r:embed="rId4"/>
          <a:srcRect/>
          <a:stretch>
            <a:fillRect/>
          </a:stretch>
        </p:blipFill>
        <p:spPr bwMode="auto">
          <a:xfrm>
            <a:off x="7110281" y="236537"/>
            <a:ext cx="1655763" cy="1158875"/>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60</a:t>
            </a:fld>
            <a:endParaRPr lang="it-IT"/>
          </a:p>
        </p:txBody>
      </p:sp>
      <p:pic>
        <p:nvPicPr>
          <p:cNvPr id="1741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075729" y="5157192"/>
            <a:ext cx="1054100"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ChangeArrowheads="1"/>
          </p:cNvSpPr>
          <p:nvPr/>
        </p:nvSpPr>
        <p:spPr bwMode="auto">
          <a:xfrm>
            <a:off x="611188" y="549275"/>
            <a:ext cx="5040312" cy="4489450"/>
          </a:xfrm>
          <a:prstGeom prst="rect">
            <a:avLst/>
          </a:prstGeom>
          <a:noFill/>
          <a:ln w="9525">
            <a:noFill/>
            <a:miter lim="800000"/>
            <a:headEnd/>
            <a:tailEnd/>
          </a:ln>
        </p:spPr>
        <p:txBody>
          <a:bodyPr>
            <a:spAutoFit/>
          </a:bodyPr>
          <a:lstStyle/>
          <a:p>
            <a:r>
              <a:rPr lang="it-IT" sz="2000" b="1" dirty="0">
                <a:solidFill>
                  <a:srgbClr val="FF3300"/>
                </a:solidFill>
                <a:latin typeface="Comic Sans MS" pitchFamily="66" charset="0"/>
              </a:rPr>
              <a:t>Emergenza infortunio</a:t>
            </a:r>
          </a:p>
          <a:p>
            <a:endParaRPr lang="it-IT" sz="2000" b="1" dirty="0">
              <a:solidFill>
                <a:srgbClr val="FF3300"/>
              </a:solidFill>
              <a:latin typeface="Comic Sans MS" pitchFamily="66" charset="0"/>
            </a:endParaRPr>
          </a:p>
          <a:p>
            <a:r>
              <a:rPr lang="it-IT" sz="1600" dirty="0">
                <a:solidFill>
                  <a:schemeClr val="hlink"/>
                </a:solidFill>
              </a:rPr>
              <a:t>Le emergenze più ricorrenti possono essere:</a:t>
            </a:r>
          </a:p>
          <a:p>
            <a:r>
              <a:rPr lang="it-IT" sz="1600" dirty="0"/>
              <a:t>1</a:t>
            </a:r>
            <a:r>
              <a:rPr lang="it-IT" sz="1600" b="1" dirty="0"/>
              <a:t>) la folgorazione</a:t>
            </a:r>
          </a:p>
          <a:p>
            <a:r>
              <a:rPr lang="it-IT" sz="1600" b="1" dirty="0"/>
              <a:t>2) le ferite</a:t>
            </a:r>
          </a:p>
          <a:p>
            <a:r>
              <a:rPr lang="it-IT" sz="1600" b="1" dirty="0"/>
              <a:t>3) l’emorragia</a:t>
            </a:r>
          </a:p>
          <a:p>
            <a:r>
              <a:rPr lang="it-IT" sz="1600" b="1" dirty="0"/>
              <a:t>4) la frattura</a:t>
            </a:r>
          </a:p>
          <a:p>
            <a:r>
              <a:rPr lang="it-IT" sz="1600" b="1" dirty="0"/>
              <a:t>5) l’ustione</a:t>
            </a:r>
          </a:p>
          <a:p>
            <a:r>
              <a:rPr lang="it-IT" sz="1600" b="1" dirty="0"/>
              <a:t>6) l’incidente stradale</a:t>
            </a:r>
          </a:p>
          <a:p>
            <a:r>
              <a:rPr lang="it-IT" sz="1600" b="1" dirty="0"/>
              <a:t>7) il morso di vipera</a:t>
            </a:r>
          </a:p>
          <a:p>
            <a:r>
              <a:rPr lang="it-IT" sz="1600" b="1" dirty="0"/>
              <a:t>8) le punture di insetti</a:t>
            </a:r>
          </a:p>
          <a:p>
            <a:r>
              <a:rPr lang="it-IT" sz="1600" b="1" dirty="0"/>
              <a:t>9) l’insolazione</a:t>
            </a:r>
          </a:p>
          <a:p>
            <a:endParaRPr lang="it-IT" sz="1600" b="1" dirty="0"/>
          </a:p>
          <a:p>
            <a:r>
              <a:rPr lang="it-IT" sz="1600" b="1" i="1" dirty="0">
                <a:solidFill>
                  <a:schemeClr val="hlink"/>
                </a:solidFill>
              </a:rPr>
              <a:t>Comportamento da adottare in caso di infortunio</a:t>
            </a:r>
          </a:p>
          <a:p>
            <a:endParaRPr lang="it-IT" sz="1600" b="1" i="1" dirty="0">
              <a:solidFill>
                <a:schemeClr val="hlink"/>
              </a:solidFill>
            </a:endParaRPr>
          </a:p>
          <a:p>
            <a:r>
              <a:rPr lang="it-IT" sz="1600" b="1" dirty="0">
                <a:solidFill>
                  <a:srgbClr val="FF3300"/>
                </a:solidFill>
              </a:rPr>
              <a:t>               </a:t>
            </a:r>
            <a:r>
              <a:rPr lang="it-IT" sz="2000" b="1" dirty="0">
                <a:solidFill>
                  <a:srgbClr val="FF3300"/>
                </a:solidFill>
              </a:rPr>
              <a:t>CHIAMARE I SOCCORSI</a:t>
            </a:r>
          </a:p>
          <a:p>
            <a:endParaRPr lang="it-IT" sz="2000" b="1" dirty="0">
              <a:solidFill>
                <a:srgbClr val="FF3300"/>
              </a:solidFill>
            </a:endParaRPr>
          </a:p>
        </p:txBody>
      </p:sp>
      <p:sp>
        <p:nvSpPr>
          <p:cNvPr id="47106" name="Rectangle 5"/>
          <p:cNvSpPr>
            <a:spLocks noChangeArrowheads="1"/>
          </p:cNvSpPr>
          <p:nvPr/>
        </p:nvSpPr>
        <p:spPr bwMode="auto">
          <a:xfrm>
            <a:off x="684213" y="5157788"/>
            <a:ext cx="7777162" cy="1311275"/>
          </a:xfrm>
          <a:prstGeom prst="rect">
            <a:avLst/>
          </a:prstGeom>
          <a:noFill/>
          <a:ln w="9525">
            <a:noFill/>
            <a:miter lim="800000"/>
            <a:headEnd/>
            <a:tailEnd/>
          </a:ln>
        </p:spPr>
        <p:txBody>
          <a:bodyPr>
            <a:spAutoFit/>
          </a:bodyPr>
          <a:lstStyle/>
          <a:p>
            <a:pPr>
              <a:buFontTx/>
              <a:buChar char="•"/>
            </a:pPr>
            <a:r>
              <a:rPr lang="it-IT" sz="2000">
                <a:solidFill>
                  <a:srgbClr val="000099"/>
                </a:solidFill>
              </a:rPr>
              <a:t> PRIMO ESAME</a:t>
            </a:r>
          </a:p>
          <a:p>
            <a:r>
              <a:rPr lang="it-IT" sz="2000">
                <a:solidFill>
                  <a:srgbClr val="000099"/>
                </a:solidFill>
              </a:rPr>
              <a:t>• PRIMO SOCCORSO</a:t>
            </a:r>
            <a:r>
              <a:rPr lang="it-IT" sz="2000"/>
              <a:t> (solo se addestrati a farlo)</a:t>
            </a:r>
          </a:p>
          <a:p>
            <a:endParaRPr lang="it-IT" sz="2000"/>
          </a:p>
          <a:p>
            <a:r>
              <a:rPr lang="it-IT" sz="2000"/>
              <a:t>Verificare se l’infortunato è cosciente, se respira, se il cuore batte.</a:t>
            </a:r>
          </a:p>
        </p:txBody>
      </p:sp>
      <p:sp>
        <p:nvSpPr>
          <p:cNvPr id="47107" name="Rectangle 7"/>
          <p:cNvSpPr>
            <a:spLocks noChangeArrowheads="1"/>
          </p:cNvSpPr>
          <p:nvPr/>
        </p:nvSpPr>
        <p:spPr bwMode="auto">
          <a:xfrm>
            <a:off x="6659563" y="4797425"/>
            <a:ext cx="1504950" cy="457200"/>
          </a:xfrm>
          <a:prstGeom prst="rect">
            <a:avLst/>
          </a:prstGeom>
          <a:noFill/>
          <a:ln w="9525">
            <a:noFill/>
            <a:miter lim="800000"/>
            <a:headEnd/>
            <a:tailEnd/>
          </a:ln>
        </p:spPr>
        <p:txBody>
          <a:bodyPr wrap="none">
            <a:spAutoFit/>
          </a:bodyPr>
          <a:lstStyle/>
          <a:p>
            <a:r>
              <a:rPr lang="it-IT" sz="2400" b="1"/>
              <a:t>(Tel. 118)</a:t>
            </a:r>
          </a:p>
        </p:txBody>
      </p:sp>
      <p:pic>
        <p:nvPicPr>
          <p:cNvPr id="47108" name="Picture 7" descr="emer"/>
          <p:cNvPicPr>
            <a:picLocks noChangeAspect="1" noChangeArrowheads="1"/>
          </p:cNvPicPr>
          <p:nvPr/>
        </p:nvPicPr>
        <p:blipFill>
          <a:blip r:embed="rId2"/>
          <a:srcRect/>
          <a:stretch>
            <a:fillRect/>
          </a:stretch>
        </p:blipFill>
        <p:spPr bwMode="auto">
          <a:xfrm>
            <a:off x="5651500" y="981075"/>
            <a:ext cx="2343150" cy="1952625"/>
          </a:xfrm>
          <a:prstGeom prst="rect">
            <a:avLst/>
          </a:prstGeom>
          <a:noFill/>
          <a:ln w="9525">
            <a:noFill/>
            <a:miter lim="800000"/>
            <a:headEnd/>
            <a:tailEnd/>
          </a:ln>
        </p:spPr>
      </p:pic>
      <p:pic>
        <p:nvPicPr>
          <p:cNvPr id="47109" name="Picture 8" descr="tel"/>
          <p:cNvPicPr>
            <a:picLocks noChangeAspect="1" noChangeArrowheads="1"/>
          </p:cNvPicPr>
          <p:nvPr/>
        </p:nvPicPr>
        <p:blipFill>
          <a:blip r:embed="rId3"/>
          <a:srcRect/>
          <a:stretch>
            <a:fillRect/>
          </a:stretch>
        </p:blipFill>
        <p:spPr bwMode="auto">
          <a:xfrm>
            <a:off x="6877050" y="3429000"/>
            <a:ext cx="1143000" cy="1136650"/>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61</a:t>
            </a:fld>
            <a:endParaRPr lang="it-IT"/>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68344" y="188640"/>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ChangeArrowheads="1"/>
          </p:cNvSpPr>
          <p:nvPr/>
        </p:nvSpPr>
        <p:spPr bwMode="auto">
          <a:xfrm>
            <a:off x="250825" y="333375"/>
            <a:ext cx="8280400" cy="5980113"/>
          </a:xfrm>
          <a:prstGeom prst="rect">
            <a:avLst/>
          </a:prstGeom>
          <a:noFill/>
          <a:ln w="9525">
            <a:noFill/>
            <a:miter lim="800000"/>
            <a:headEnd/>
            <a:tailEnd/>
          </a:ln>
        </p:spPr>
        <p:txBody>
          <a:bodyPr>
            <a:spAutoFit/>
          </a:bodyPr>
          <a:lstStyle/>
          <a:p>
            <a:r>
              <a:rPr lang="it-IT" sz="2000" b="1" dirty="0">
                <a:solidFill>
                  <a:schemeClr val="hlink"/>
                </a:solidFill>
                <a:latin typeface="Comic Sans MS" pitchFamily="66" charset="0"/>
              </a:rPr>
              <a:t>Primo esame</a:t>
            </a:r>
          </a:p>
          <a:p>
            <a:endParaRPr lang="it-IT" sz="2000" b="1" dirty="0">
              <a:solidFill>
                <a:schemeClr val="hlink"/>
              </a:solidFill>
              <a:latin typeface="Comic Sans MS" pitchFamily="66" charset="0"/>
            </a:endParaRPr>
          </a:p>
          <a:p>
            <a:r>
              <a:rPr lang="it-IT" sz="1800" dirty="0"/>
              <a:t>Se cosciente, il paziente indica dove sente dolore o, se non riesce a parlare, lo</a:t>
            </a:r>
          </a:p>
          <a:p>
            <a:r>
              <a:rPr lang="it-IT" sz="1800" dirty="0"/>
              <a:t>indica con la mano. Se non risponde, va considerato lo stato di shock. </a:t>
            </a:r>
          </a:p>
          <a:p>
            <a:r>
              <a:rPr lang="it-IT" sz="1800" dirty="0"/>
              <a:t>Dal sollevarsi del petto o appoggiando leggermente una mano sul torace ci si accerta che il paziente respira. Per verificare le pulsazioni del cuore si può prendere in esame il polso, la carotide al collo o l’arteria femorale all’inguine.</a:t>
            </a:r>
          </a:p>
          <a:p>
            <a:endParaRPr lang="it-IT" sz="1800" b="1" dirty="0">
              <a:solidFill>
                <a:schemeClr val="hlink"/>
              </a:solidFill>
              <a:latin typeface="Comic Sans MS" pitchFamily="66" charset="0"/>
            </a:endParaRPr>
          </a:p>
          <a:p>
            <a:r>
              <a:rPr lang="it-IT" sz="2000" b="1" dirty="0">
                <a:solidFill>
                  <a:schemeClr val="hlink"/>
                </a:solidFill>
                <a:latin typeface="Comic Sans MS" pitchFamily="66" charset="0"/>
              </a:rPr>
              <a:t>Primo soccorso</a:t>
            </a:r>
          </a:p>
          <a:p>
            <a:endParaRPr lang="it-IT" sz="2000" b="1" dirty="0">
              <a:solidFill>
                <a:schemeClr val="hlink"/>
              </a:solidFill>
              <a:latin typeface="Comic Sans MS" pitchFamily="66" charset="0"/>
            </a:endParaRPr>
          </a:p>
          <a:p>
            <a:r>
              <a:rPr lang="it-IT" sz="1800" dirty="0"/>
              <a:t>Per primo soccorso si intende l’aiuto che si dà immediatamente ai feriti o a chi</a:t>
            </a:r>
          </a:p>
          <a:p>
            <a:r>
              <a:rPr lang="it-IT" sz="1800" dirty="0"/>
              <a:t>si sente improvvisamente male prima che intervenga un esperto (medico o infermiere).</a:t>
            </a:r>
          </a:p>
          <a:p>
            <a:endParaRPr lang="it-IT" sz="1800" dirty="0"/>
          </a:p>
          <a:p>
            <a:r>
              <a:rPr lang="it-IT" sz="1800" dirty="0"/>
              <a:t>Lo scopo del primo soccorso è:</a:t>
            </a:r>
          </a:p>
          <a:p>
            <a:r>
              <a:rPr lang="it-IT" sz="1800" dirty="0"/>
              <a:t>• Salvare la vita.</a:t>
            </a:r>
          </a:p>
          <a:p>
            <a:r>
              <a:rPr lang="it-IT" sz="1800" dirty="0"/>
              <a:t>• Prevenire il peggioramento delle ferite o dei malori.</a:t>
            </a:r>
          </a:p>
          <a:p>
            <a:r>
              <a:rPr lang="it-IT" sz="1800" dirty="0"/>
              <a:t>• Aiutare la ripresa del paziente.</a:t>
            </a:r>
          </a:p>
          <a:p>
            <a:endParaRPr lang="it-IT" sz="1800" dirty="0"/>
          </a:p>
          <a:p>
            <a:pPr algn="ctr"/>
            <a:r>
              <a:rPr lang="it-IT" sz="1800" b="1" dirty="0">
                <a:solidFill>
                  <a:srgbClr val="FF3300"/>
                </a:solidFill>
              </a:rPr>
              <a:t>Poiché il soccorritore in questa fase deve sostituirsi al medico, egli deve</a:t>
            </a:r>
          </a:p>
          <a:p>
            <a:pPr algn="ctr"/>
            <a:r>
              <a:rPr lang="it-IT" sz="1800" b="1" dirty="0">
                <a:solidFill>
                  <a:srgbClr val="FF3300"/>
                </a:solidFill>
              </a:rPr>
              <a:t>essere addestrato a farlo e conoscere i movimenti da eseguire.</a:t>
            </a:r>
          </a:p>
        </p:txBody>
      </p:sp>
      <p:pic>
        <p:nvPicPr>
          <p:cNvPr id="48130" name="Picture 3" descr="socc"/>
          <p:cNvPicPr>
            <a:picLocks noChangeAspect="1" noChangeArrowheads="1"/>
          </p:cNvPicPr>
          <p:nvPr/>
        </p:nvPicPr>
        <p:blipFill>
          <a:blip r:embed="rId2"/>
          <a:srcRect/>
          <a:stretch>
            <a:fillRect/>
          </a:stretch>
        </p:blipFill>
        <p:spPr bwMode="auto">
          <a:xfrm>
            <a:off x="6877050" y="4076700"/>
            <a:ext cx="1223963" cy="1165225"/>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62</a:t>
            </a:fld>
            <a:endParaRPr lang="it-IT"/>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39137" y="188640"/>
            <a:ext cx="792088" cy="86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395288" y="260350"/>
            <a:ext cx="7632700" cy="4108450"/>
          </a:xfrm>
          <a:prstGeom prst="rect">
            <a:avLst/>
          </a:prstGeom>
          <a:noFill/>
          <a:ln w="9525">
            <a:noFill/>
            <a:miter lim="800000"/>
            <a:headEnd/>
            <a:tailEnd/>
          </a:ln>
        </p:spPr>
        <p:txBody>
          <a:bodyPr>
            <a:spAutoFit/>
          </a:bodyPr>
          <a:lstStyle/>
          <a:p>
            <a:r>
              <a:rPr lang="it-IT" sz="2400" b="1">
                <a:solidFill>
                  <a:schemeClr val="hlink"/>
                </a:solidFill>
              </a:rPr>
              <a:t>In presenza di un infortunato grave bisogna accertare nell’ordine:</a:t>
            </a:r>
          </a:p>
          <a:p>
            <a:r>
              <a:rPr lang="it-IT" sz="2400"/>
              <a:t>• Se respira.</a:t>
            </a:r>
          </a:p>
          <a:p>
            <a:r>
              <a:rPr lang="it-IT" sz="2400"/>
              <a:t>• Se perde sangue.</a:t>
            </a:r>
          </a:p>
          <a:p>
            <a:r>
              <a:rPr lang="it-IT" sz="2400"/>
              <a:t>• Se è sotto shock.</a:t>
            </a:r>
          </a:p>
          <a:p>
            <a:endParaRPr lang="it-IT" sz="2400"/>
          </a:p>
          <a:p>
            <a:r>
              <a:rPr lang="it-IT" sz="2400" b="1">
                <a:solidFill>
                  <a:schemeClr val="hlink"/>
                </a:solidFill>
              </a:rPr>
              <a:t>A seconda dell’esigenza:</a:t>
            </a:r>
          </a:p>
          <a:p>
            <a:r>
              <a:rPr lang="it-IT" sz="2400"/>
              <a:t>• Aiutare la respirazione.</a:t>
            </a:r>
          </a:p>
          <a:p>
            <a:r>
              <a:rPr lang="it-IT" sz="2400"/>
              <a:t>• Arrestare l’emorragia.</a:t>
            </a:r>
          </a:p>
          <a:p>
            <a:r>
              <a:rPr lang="it-IT" sz="2400"/>
              <a:t>• Prevenire lo shock.</a:t>
            </a:r>
          </a:p>
          <a:p>
            <a:endParaRPr lang="it-IT" sz="2400" b="1"/>
          </a:p>
        </p:txBody>
      </p:sp>
      <p:sp>
        <p:nvSpPr>
          <p:cNvPr id="49154" name="Rectangle 4"/>
          <p:cNvSpPr>
            <a:spLocks noChangeArrowheads="1"/>
          </p:cNvSpPr>
          <p:nvPr/>
        </p:nvSpPr>
        <p:spPr bwMode="auto">
          <a:xfrm>
            <a:off x="323850" y="4292600"/>
            <a:ext cx="8172450" cy="2308225"/>
          </a:xfrm>
          <a:prstGeom prst="rect">
            <a:avLst/>
          </a:prstGeom>
          <a:noFill/>
          <a:ln w="25400">
            <a:solidFill>
              <a:srgbClr val="FF0000"/>
            </a:solidFill>
            <a:miter lim="800000"/>
            <a:headEnd/>
            <a:tailEnd/>
          </a:ln>
        </p:spPr>
        <p:txBody>
          <a:bodyPr>
            <a:spAutoFit/>
          </a:bodyPr>
          <a:lstStyle/>
          <a:p>
            <a:pPr algn="ctr"/>
            <a:endParaRPr lang="it-IT" sz="2400" b="1"/>
          </a:p>
          <a:p>
            <a:pPr algn="ctr"/>
            <a:r>
              <a:rPr lang="it-IT" sz="2400" b="1"/>
              <a:t>     </a:t>
            </a:r>
            <a:r>
              <a:rPr lang="it-IT" sz="2400" b="1">
                <a:solidFill>
                  <a:srgbClr val="FF3300"/>
                </a:solidFill>
              </a:rPr>
              <a:t>In attesa dei soccorsi non rimuovere</a:t>
            </a:r>
          </a:p>
          <a:p>
            <a:pPr algn="ctr"/>
            <a:r>
              <a:rPr lang="it-IT" sz="2400" b="1">
                <a:solidFill>
                  <a:srgbClr val="FF3300"/>
                </a:solidFill>
              </a:rPr>
              <a:t>l’infortunato a meno che non sia</a:t>
            </a:r>
          </a:p>
          <a:p>
            <a:pPr algn="ctr"/>
            <a:r>
              <a:rPr lang="it-IT" sz="2400" b="1">
                <a:solidFill>
                  <a:srgbClr val="FF3300"/>
                </a:solidFill>
              </a:rPr>
              <a:t>strettamente necessario.</a:t>
            </a:r>
          </a:p>
          <a:p>
            <a:pPr algn="r"/>
            <a:endParaRPr lang="it-IT" sz="2400" b="1">
              <a:solidFill>
                <a:srgbClr val="FF3300"/>
              </a:solidFill>
            </a:endParaRPr>
          </a:p>
          <a:p>
            <a:pPr algn="r"/>
            <a:endParaRPr lang="it-IT" sz="2400" b="1"/>
          </a:p>
        </p:txBody>
      </p:sp>
      <p:pic>
        <p:nvPicPr>
          <p:cNvPr id="49155" name="Picture 5" descr="per"/>
          <p:cNvPicPr>
            <a:picLocks noChangeAspect="1" noChangeArrowheads="1"/>
          </p:cNvPicPr>
          <p:nvPr/>
        </p:nvPicPr>
        <p:blipFill>
          <a:blip r:embed="rId2"/>
          <a:srcRect/>
          <a:stretch>
            <a:fillRect/>
          </a:stretch>
        </p:blipFill>
        <p:spPr bwMode="auto">
          <a:xfrm>
            <a:off x="684213" y="5157788"/>
            <a:ext cx="1295400" cy="1233487"/>
          </a:xfrm>
          <a:prstGeom prst="rect">
            <a:avLst/>
          </a:prstGeom>
          <a:noFill/>
          <a:ln w="9525">
            <a:noFill/>
            <a:miter lim="800000"/>
            <a:headEnd/>
            <a:tailEnd/>
          </a:ln>
        </p:spPr>
      </p:pic>
      <p:pic>
        <p:nvPicPr>
          <p:cNvPr id="49156" name="Picture 6" descr="emorr"/>
          <p:cNvPicPr>
            <a:picLocks noChangeAspect="1" noChangeArrowheads="1"/>
          </p:cNvPicPr>
          <p:nvPr/>
        </p:nvPicPr>
        <p:blipFill>
          <a:blip r:embed="rId3"/>
          <a:srcRect/>
          <a:stretch>
            <a:fillRect/>
          </a:stretch>
        </p:blipFill>
        <p:spPr bwMode="auto">
          <a:xfrm>
            <a:off x="5724525" y="2492375"/>
            <a:ext cx="1096963" cy="1563688"/>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63</a:t>
            </a:fld>
            <a:endParaRPr lang="it-IT"/>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464425" y="692696"/>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323850" y="620713"/>
            <a:ext cx="8496300" cy="6309420"/>
          </a:xfrm>
          <a:prstGeom prst="rect">
            <a:avLst/>
          </a:prstGeom>
          <a:noFill/>
          <a:ln w="9525">
            <a:noFill/>
            <a:miter lim="800000"/>
            <a:headEnd/>
            <a:tailEnd/>
          </a:ln>
        </p:spPr>
        <p:txBody>
          <a:bodyPr>
            <a:spAutoFit/>
          </a:bodyPr>
          <a:lstStyle/>
          <a:p>
            <a:r>
              <a:rPr lang="it-IT" sz="2000" b="1" dirty="0">
                <a:solidFill>
                  <a:srgbClr val="FF3300"/>
                </a:solidFill>
                <a:latin typeface="Comic Sans MS" pitchFamily="66" charset="0"/>
              </a:rPr>
              <a:t>COSA FARE IN CASO DI</a:t>
            </a:r>
          </a:p>
          <a:p>
            <a:endParaRPr lang="it-IT" sz="2000" b="1" dirty="0">
              <a:solidFill>
                <a:srgbClr val="FF3300"/>
              </a:solidFill>
              <a:latin typeface="Comic Sans MS" pitchFamily="66" charset="0"/>
            </a:endParaRPr>
          </a:p>
          <a:p>
            <a:r>
              <a:rPr lang="it-IT" sz="2000" b="1" dirty="0">
                <a:solidFill>
                  <a:schemeClr val="hlink"/>
                </a:solidFill>
              </a:rPr>
              <a:t>1) Folgorazione</a:t>
            </a:r>
          </a:p>
          <a:p>
            <a:r>
              <a:rPr lang="it-IT" sz="1800" dirty="0"/>
              <a:t>• </a:t>
            </a:r>
            <a:r>
              <a:rPr lang="it-IT" sz="1800" b="1" dirty="0"/>
              <a:t>Staccare immediatamente l’interruttore generale.</a:t>
            </a:r>
          </a:p>
          <a:p>
            <a:r>
              <a:rPr lang="it-IT" sz="1800" b="1" dirty="0"/>
              <a:t>• Chiamare i soccorsi (tel. 118).</a:t>
            </a:r>
          </a:p>
          <a:p>
            <a:r>
              <a:rPr lang="it-IT" sz="1800" b="1" dirty="0"/>
              <a:t>• Non toccare mai con le mani l’infortunato se è ancora in contatto con la fonte</a:t>
            </a:r>
          </a:p>
          <a:p>
            <a:r>
              <a:rPr lang="it-IT" sz="1800" b="1" dirty="0"/>
              <a:t>   di energia.</a:t>
            </a:r>
          </a:p>
          <a:p>
            <a:r>
              <a:rPr lang="it-IT" sz="1800" b="1" dirty="0"/>
              <a:t>• Controllare la respirazione, se necessario praticare la respirazione bocca a</a:t>
            </a:r>
          </a:p>
          <a:p>
            <a:r>
              <a:rPr lang="it-IT" sz="1800" b="1" dirty="0"/>
              <a:t>   bocca.</a:t>
            </a:r>
          </a:p>
          <a:p>
            <a:r>
              <a:rPr lang="it-IT" sz="2000" b="1" dirty="0">
                <a:solidFill>
                  <a:schemeClr val="hlink"/>
                </a:solidFill>
              </a:rPr>
              <a:t>2) Ferite</a:t>
            </a:r>
          </a:p>
          <a:p>
            <a:r>
              <a:rPr lang="it-IT" sz="1800" b="1" dirty="0"/>
              <a:t>• Lavarsi accuratamente le mani prima di medicare una ferita.</a:t>
            </a:r>
          </a:p>
          <a:p>
            <a:r>
              <a:rPr lang="it-IT" sz="1800" b="1" dirty="0"/>
              <a:t>• Pulire la pelle con garza sterile, acqua corrente e sapone, procedendo sempre</a:t>
            </a:r>
          </a:p>
          <a:p>
            <a:r>
              <a:rPr lang="it-IT" sz="1800" b="1" dirty="0"/>
              <a:t>  dalla ferita verso l’esterno.</a:t>
            </a:r>
          </a:p>
          <a:p>
            <a:pPr>
              <a:buFontTx/>
              <a:buChar char="•"/>
            </a:pPr>
            <a:r>
              <a:rPr lang="it-IT" sz="1800" b="1" dirty="0"/>
              <a:t> Lavare più volte la ferita con acqua e sapone, usando garza sterile e                                                                         </a:t>
            </a:r>
          </a:p>
          <a:p>
            <a:r>
              <a:rPr lang="it-IT" sz="1800" b="1" dirty="0"/>
              <a:t>  rinnovandola frequentemente.</a:t>
            </a:r>
          </a:p>
          <a:p>
            <a:r>
              <a:rPr lang="it-IT" sz="1800" b="1" dirty="0"/>
              <a:t>• Disinfettare con comune disinfettante.</a:t>
            </a:r>
          </a:p>
          <a:p>
            <a:r>
              <a:rPr lang="it-IT" sz="1800" b="1" dirty="0"/>
              <a:t>• Coprire la ferita con garza sterile, fissandola con cerotto o con una benda.</a:t>
            </a:r>
          </a:p>
          <a:p>
            <a:pPr>
              <a:buFontTx/>
              <a:buChar char="•"/>
            </a:pPr>
            <a:r>
              <a:rPr lang="it-IT" sz="1800" b="1" dirty="0"/>
              <a:t> Ricordarsi che in ogni ferita si annida il pericolo di tetano: se il ferito non è</a:t>
            </a:r>
          </a:p>
          <a:p>
            <a:r>
              <a:rPr lang="it-IT" sz="1800" b="1" dirty="0"/>
              <a:t>  vaccinato contro il tetano o lo è stato da molto tempo (oltre 7 anni) deve</a:t>
            </a:r>
          </a:p>
          <a:p>
            <a:r>
              <a:rPr lang="it-IT" sz="1800" b="1" dirty="0"/>
              <a:t>  recarsi dal medico per la profilassi antitetanica.</a:t>
            </a:r>
          </a:p>
        </p:txBody>
      </p:sp>
      <p:pic>
        <p:nvPicPr>
          <p:cNvPr id="50178" name="Picture 3" descr="folg"/>
          <p:cNvPicPr>
            <a:picLocks noChangeAspect="1" noChangeArrowheads="1"/>
          </p:cNvPicPr>
          <p:nvPr/>
        </p:nvPicPr>
        <p:blipFill>
          <a:blip r:embed="rId2"/>
          <a:srcRect/>
          <a:stretch>
            <a:fillRect/>
          </a:stretch>
        </p:blipFill>
        <p:spPr bwMode="auto">
          <a:xfrm>
            <a:off x="6516216" y="66675"/>
            <a:ext cx="1298575" cy="1108075"/>
          </a:xfrm>
          <a:prstGeom prst="rect">
            <a:avLst/>
          </a:prstGeom>
          <a:noFill/>
          <a:ln w="9525">
            <a:noFill/>
            <a:miter lim="800000"/>
            <a:headEnd/>
            <a:tailEnd/>
          </a:ln>
        </p:spPr>
      </p:pic>
      <p:pic>
        <p:nvPicPr>
          <p:cNvPr id="50179" name="Picture 4" descr="ferita"/>
          <p:cNvPicPr>
            <a:picLocks noChangeAspect="1" noChangeArrowheads="1"/>
          </p:cNvPicPr>
          <p:nvPr/>
        </p:nvPicPr>
        <p:blipFill>
          <a:blip r:embed="rId3"/>
          <a:srcRect/>
          <a:stretch>
            <a:fillRect/>
          </a:stretch>
        </p:blipFill>
        <p:spPr bwMode="auto">
          <a:xfrm>
            <a:off x="7956376" y="387533"/>
            <a:ext cx="1008063" cy="744538"/>
          </a:xfrm>
          <a:prstGeom prst="rect">
            <a:avLst/>
          </a:prstGeom>
          <a:noFill/>
          <a:ln w="9525">
            <a:noFill/>
            <a:miter lim="800000"/>
            <a:headEnd/>
            <a:tailEnd/>
          </a:ln>
        </p:spPr>
      </p:pic>
      <p:pic>
        <p:nvPicPr>
          <p:cNvPr id="512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39952" y="307322"/>
            <a:ext cx="1139825" cy="1243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64</a:t>
            </a:fld>
            <a:endParaRPr lang="it-IT"/>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684213" y="620713"/>
            <a:ext cx="8135937" cy="5955476"/>
          </a:xfrm>
          <a:prstGeom prst="rect">
            <a:avLst/>
          </a:prstGeom>
          <a:noFill/>
          <a:ln w="9525">
            <a:noFill/>
            <a:miter lim="800000"/>
            <a:headEnd/>
            <a:tailEnd/>
          </a:ln>
        </p:spPr>
        <p:txBody>
          <a:bodyPr>
            <a:spAutoFit/>
          </a:bodyPr>
          <a:lstStyle/>
          <a:p>
            <a:r>
              <a:rPr lang="it-IT" sz="2000" b="1" dirty="0" smtClean="0">
                <a:solidFill>
                  <a:schemeClr val="tx2">
                    <a:lumMod val="75000"/>
                  </a:schemeClr>
                </a:solidFill>
              </a:rPr>
              <a:t>3) </a:t>
            </a:r>
            <a:r>
              <a:rPr lang="it-IT" sz="1900" b="1" dirty="0" smtClean="0">
                <a:solidFill>
                  <a:schemeClr val="accent1"/>
                </a:solidFill>
              </a:rPr>
              <a:t>EMORRAGIA</a:t>
            </a:r>
          </a:p>
          <a:p>
            <a:r>
              <a:rPr lang="it-IT" sz="1900" b="1" dirty="0" smtClean="0">
                <a:solidFill>
                  <a:schemeClr val="tx2">
                    <a:lumMod val="75000"/>
                  </a:schemeClr>
                </a:solidFill>
              </a:rPr>
              <a:t>L’EMORRAGIA È LA PERDITA ABBONDANTE DI SANGUE.</a:t>
            </a:r>
          </a:p>
          <a:p>
            <a:r>
              <a:rPr lang="it-IT" sz="1900" b="1" dirty="0" smtClean="0">
                <a:solidFill>
                  <a:schemeClr val="tx2">
                    <a:lumMod val="75000"/>
                  </a:schemeClr>
                </a:solidFill>
              </a:rPr>
              <a:t>• CHIAMARE I SOCCORSI (TEL. 118).</a:t>
            </a:r>
          </a:p>
          <a:p>
            <a:r>
              <a:rPr lang="it-IT" sz="1900" b="1" dirty="0" smtClean="0">
                <a:solidFill>
                  <a:schemeClr val="tx2">
                    <a:lumMod val="75000"/>
                  </a:schemeClr>
                </a:solidFill>
              </a:rPr>
              <a:t>• CALMARE L’INFORTUNATO, POICHÈ LA PERDITA ABBONDANTE DI SANGUE PROVOCA  SHOCK.</a:t>
            </a:r>
          </a:p>
          <a:p>
            <a:r>
              <a:rPr lang="it-IT" sz="1900" b="1" dirty="0" smtClean="0">
                <a:solidFill>
                  <a:schemeClr val="tx2">
                    <a:lumMod val="75000"/>
                  </a:schemeClr>
                </a:solidFill>
              </a:rPr>
              <a:t>• ADAGIARE L’INFORTUNATO IN MODO CHE LA FERITA SIA PIÙ IN ALTO DEL CUORE.</a:t>
            </a:r>
          </a:p>
          <a:p>
            <a:r>
              <a:rPr lang="it-IT" sz="1900" b="1" dirty="0" smtClean="0">
                <a:solidFill>
                  <a:schemeClr val="tx2">
                    <a:lumMod val="75000"/>
                  </a:schemeClr>
                </a:solidFill>
              </a:rPr>
              <a:t>• EFFETTUARE UNA COMPRESSIONE MANUALE DIRETTAMENTE SULLA FERITA.</a:t>
            </a:r>
          </a:p>
          <a:p>
            <a:r>
              <a:rPr lang="it-IT" sz="1900" b="1" dirty="0" smtClean="0">
                <a:solidFill>
                  <a:schemeClr val="tx2">
                    <a:lumMod val="75000"/>
                  </a:schemeClr>
                </a:solidFill>
              </a:rPr>
              <a:t>• FASCIARE LA FERITA SENZA STRINGERE TROPPO. </a:t>
            </a:r>
          </a:p>
          <a:p>
            <a:endParaRPr lang="it-IT" sz="1900" b="1" dirty="0" smtClean="0">
              <a:solidFill>
                <a:schemeClr val="tx2">
                  <a:lumMod val="75000"/>
                </a:schemeClr>
              </a:solidFill>
            </a:endParaRPr>
          </a:p>
          <a:p>
            <a:r>
              <a:rPr lang="it-IT" sz="1900" b="1" dirty="0" smtClean="0">
                <a:solidFill>
                  <a:schemeClr val="tx2">
                    <a:lumMod val="75000"/>
                  </a:schemeClr>
                </a:solidFill>
              </a:rPr>
              <a:t>4) </a:t>
            </a:r>
            <a:r>
              <a:rPr lang="it-IT" sz="1900" b="1" dirty="0" smtClean="0">
                <a:solidFill>
                  <a:schemeClr val="accent1"/>
                </a:solidFill>
              </a:rPr>
              <a:t>FRATTURA</a:t>
            </a:r>
          </a:p>
          <a:p>
            <a:r>
              <a:rPr lang="it-IT" sz="1900" b="1" dirty="0" smtClean="0">
                <a:solidFill>
                  <a:schemeClr val="tx2">
                    <a:lumMod val="75000"/>
                  </a:schemeClr>
                </a:solidFill>
              </a:rPr>
              <a:t>• CHIAMARE I SOCCORSI (TEL. 118).</a:t>
            </a:r>
          </a:p>
          <a:p>
            <a:r>
              <a:rPr lang="it-IT" sz="1900" b="1" dirty="0" smtClean="0">
                <a:solidFill>
                  <a:schemeClr val="tx2">
                    <a:lumMod val="75000"/>
                  </a:schemeClr>
                </a:solidFill>
              </a:rPr>
              <a:t>• NON MUOVERE LA PARTE INTERESSATA (LE OSSA FRATTURATE POSSONO CAUSARE   ULTERIORI DANNI AI TESSUTI).</a:t>
            </a:r>
          </a:p>
          <a:p>
            <a:r>
              <a:rPr lang="it-IT" sz="1900" b="1" dirty="0" smtClean="0">
                <a:solidFill>
                  <a:schemeClr val="tx2">
                    <a:lumMod val="75000"/>
                  </a:schemeClr>
                </a:solidFill>
              </a:rPr>
              <a:t>• IN CASO DI FRATTURA AL BRACCIO O ALLA MANO, IMMOBILIZZARE     L’ARTO E APPENDERLO AL COLLO CON UN FAZZOLETTO O CON UNA SCIARPA.</a:t>
            </a:r>
          </a:p>
          <a:p>
            <a:r>
              <a:rPr lang="it-IT" sz="1900" b="1" dirty="0" smtClean="0">
                <a:solidFill>
                  <a:schemeClr val="tx2">
                    <a:lumMod val="75000"/>
                  </a:schemeClr>
                </a:solidFill>
              </a:rPr>
              <a:t>• SE LA FRATTURA È APERTA, ARRESTARE L’EMORRAGIA CON UNA GARZA.</a:t>
            </a:r>
            <a:endParaRPr lang="it-IT" sz="1900" b="1" dirty="0">
              <a:solidFill>
                <a:schemeClr val="tx2">
                  <a:lumMod val="75000"/>
                </a:schemeClr>
              </a:solidFill>
            </a:endParaRPr>
          </a:p>
        </p:txBody>
      </p:sp>
      <p:pic>
        <p:nvPicPr>
          <p:cNvPr id="51202" name="Picture 3" descr="frattt"/>
          <p:cNvPicPr>
            <a:picLocks noChangeAspect="1" noChangeArrowheads="1"/>
          </p:cNvPicPr>
          <p:nvPr/>
        </p:nvPicPr>
        <p:blipFill>
          <a:blip r:embed="rId2"/>
          <a:srcRect/>
          <a:stretch>
            <a:fillRect/>
          </a:stretch>
        </p:blipFill>
        <p:spPr bwMode="auto">
          <a:xfrm>
            <a:off x="8205927" y="121663"/>
            <a:ext cx="614223" cy="861028"/>
          </a:xfrm>
          <a:prstGeom prst="rect">
            <a:avLst/>
          </a:prstGeom>
          <a:noFill/>
          <a:ln w="9525">
            <a:noFill/>
            <a:miter lim="800000"/>
            <a:headEnd/>
            <a:tailEnd/>
          </a:ln>
        </p:spPr>
      </p:pic>
      <p:pic>
        <p:nvPicPr>
          <p:cNvPr id="51203" name="Picture 4" descr="emorr"/>
          <p:cNvPicPr>
            <a:picLocks noChangeAspect="1" noChangeArrowheads="1"/>
          </p:cNvPicPr>
          <p:nvPr/>
        </p:nvPicPr>
        <p:blipFill>
          <a:blip r:embed="rId3"/>
          <a:srcRect/>
          <a:stretch>
            <a:fillRect/>
          </a:stretch>
        </p:blipFill>
        <p:spPr bwMode="auto">
          <a:xfrm>
            <a:off x="7308304" y="250639"/>
            <a:ext cx="519878" cy="740147"/>
          </a:xfrm>
          <a:prstGeom prst="rect">
            <a:avLst/>
          </a:prstGeom>
          <a:noFill/>
          <a:ln w="9525">
            <a:noFill/>
            <a:miter lim="800000"/>
            <a:headEnd/>
            <a:tailEnd/>
          </a:ln>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0151" y="164693"/>
            <a:ext cx="750093" cy="817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65</a:t>
            </a:fld>
            <a:endParaRPr lang="it-IT"/>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827088" y="260350"/>
            <a:ext cx="7129462" cy="1495425"/>
          </a:xfrm>
          <a:prstGeom prst="rect">
            <a:avLst/>
          </a:prstGeom>
          <a:noFill/>
          <a:ln w="9525">
            <a:noFill/>
            <a:miter lim="800000"/>
            <a:headEnd/>
            <a:tailEnd/>
          </a:ln>
        </p:spPr>
        <p:txBody>
          <a:bodyPr>
            <a:spAutoFit/>
          </a:bodyPr>
          <a:lstStyle/>
          <a:p>
            <a:r>
              <a:rPr lang="it-IT" sz="2000" b="1">
                <a:solidFill>
                  <a:schemeClr val="hlink"/>
                </a:solidFill>
              </a:rPr>
              <a:t>5) Ustione</a:t>
            </a:r>
          </a:p>
          <a:p>
            <a:r>
              <a:rPr lang="it-IT" sz="1800"/>
              <a:t>Le ustioni possono essere di:</a:t>
            </a:r>
          </a:p>
          <a:p>
            <a:r>
              <a:rPr lang="it-IT" sz="1800"/>
              <a:t>1° grado: arrossamento e gonfiore della cute.</a:t>
            </a:r>
          </a:p>
          <a:p>
            <a:r>
              <a:rPr lang="it-IT" sz="1800"/>
              <a:t>2° grado: arrossamento con vescicole contenenti siero.</a:t>
            </a:r>
          </a:p>
          <a:p>
            <a:r>
              <a:rPr lang="it-IT" sz="1800"/>
              <a:t>3° grado: distruzione della cute e dei tessuti sottostanti.</a:t>
            </a:r>
          </a:p>
        </p:txBody>
      </p:sp>
      <p:sp>
        <p:nvSpPr>
          <p:cNvPr id="52226" name="Rectangle 3"/>
          <p:cNvSpPr>
            <a:spLocks noChangeArrowheads="1"/>
          </p:cNvSpPr>
          <p:nvPr/>
        </p:nvSpPr>
        <p:spPr bwMode="auto">
          <a:xfrm>
            <a:off x="684213" y="1773238"/>
            <a:ext cx="8066087" cy="4791075"/>
          </a:xfrm>
          <a:prstGeom prst="rect">
            <a:avLst/>
          </a:prstGeom>
          <a:noFill/>
          <a:ln w="9525">
            <a:noFill/>
            <a:miter lim="800000"/>
            <a:headEnd/>
            <a:tailEnd/>
          </a:ln>
        </p:spPr>
        <p:txBody>
          <a:bodyPr>
            <a:spAutoFit/>
          </a:bodyPr>
          <a:lstStyle/>
          <a:p>
            <a:r>
              <a:rPr lang="it-IT" sz="1800" b="1" dirty="0">
                <a:solidFill>
                  <a:srgbClr val="008000"/>
                </a:solidFill>
              </a:rPr>
              <a:t>Per ustioni lievi</a:t>
            </a:r>
            <a:r>
              <a:rPr lang="it-IT" sz="1800" i="1" dirty="0"/>
              <a:t> </a:t>
            </a:r>
            <a:r>
              <a:rPr lang="it-IT" sz="1800" dirty="0"/>
              <a:t>(1° e 2° grado con estensione inferiore al 5%)</a:t>
            </a:r>
          </a:p>
          <a:p>
            <a:r>
              <a:rPr lang="it-IT" sz="1800" dirty="0"/>
              <a:t>• </a:t>
            </a:r>
            <a:r>
              <a:rPr lang="it-IT" sz="1800" dirty="0">
                <a:solidFill>
                  <a:schemeClr val="hlink"/>
                </a:solidFill>
              </a:rPr>
              <a:t>Versare abbondantemente acqua fredda sulla parte fino all’attenuazione del</a:t>
            </a:r>
          </a:p>
          <a:p>
            <a:r>
              <a:rPr lang="it-IT" sz="1800" dirty="0">
                <a:solidFill>
                  <a:schemeClr val="hlink"/>
                </a:solidFill>
              </a:rPr>
              <a:t>  dolore.</a:t>
            </a:r>
          </a:p>
          <a:p>
            <a:r>
              <a:rPr lang="it-IT" sz="1800" dirty="0">
                <a:solidFill>
                  <a:schemeClr val="hlink"/>
                </a:solidFill>
              </a:rPr>
              <a:t>• Applicare sull’ustione della garza sterile ed eventualmente pomata   </a:t>
            </a:r>
          </a:p>
          <a:p>
            <a:r>
              <a:rPr lang="it-IT" sz="1800" dirty="0">
                <a:solidFill>
                  <a:schemeClr val="hlink"/>
                </a:solidFill>
              </a:rPr>
              <a:t>   antiustione.</a:t>
            </a:r>
          </a:p>
          <a:p>
            <a:r>
              <a:rPr lang="it-IT" sz="1800" dirty="0">
                <a:solidFill>
                  <a:schemeClr val="hlink"/>
                </a:solidFill>
              </a:rPr>
              <a:t>• Fasciare o fissare con cerotto, senza comprimere.</a:t>
            </a:r>
          </a:p>
          <a:p>
            <a:r>
              <a:rPr lang="it-IT" sz="1800" dirty="0">
                <a:solidFill>
                  <a:schemeClr val="hlink"/>
                </a:solidFill>
              </a:rPr>
              <a:t>• Non rompere o bucare le eventuali bolle</a:t>
            </a:r>
            <a:r>
              <a:rPr lang="it-IT" sz="1800" dirty="0" smtClean="0">
                <a:solidFill>
                  <a:schemeClr val="hlink"/>
                </a:solidFill>
              </a:rPr>
              <a:t>.</a:t>
            </a:r>
            <a:endParaRPr lang="it-IT" sz="1800" dirty="0">
              <a:solidFill>
                <a:schemeClr val="hlink"/>
              </a:solidFill>
            </a:endParaRPr>
          </a:p>
          <a:p>
            <a:r>
              <a:rPr lang="it-IT" sz="2000" b="1" dirty="0" smtClean="0">
                <a:solidFill>
                  <a:srgbClr val="008000"/>
                </a:solidFill>
              </a:rPr>
              <a:t>Per </a:t>
            </a:r>
            <a:r>
              <a:rPr lang="it-IT" sz="2000" b="1" dirty="0">
                <a:solidFill>
                  <a:srgbClr val="008000"/>
                </a:solidFill>
              </a:rPr>
              <a:t>ustioni gravi</a:t>
            </a:r>
          </a:p>
          <a:p>
            <a:r>
              <a:rPr lang="it-IT" sz="1800" dirty="0"/>
              <a:t>• </a:t>
            </a:r>
            <a:r>
              <a:rPr lang="it-IT" sz="1800" dirty="0">
                <a:solidFill>
                  <a:srgbClr val="FF3300"/>
                </a:solidFill>
              </a:rPr>
              <a:t>Chiamare i soccorsi (</a:t>
            </a:r>
            <a:r>
              <a:rPr lang="it-IT" sz="1800" b="1" dirty="0">
                <a:solidFill>
                  <a:srgbClr val="FF3300"/>
                </a:solidFill>
              </a:rPr>
              <a:t>tel. 118</a:t>
            </a:r>
            <a:r>
              <a:rPr lang="it-IT" sz="1800" dirty="0">
                <a:solidFill>
                  <a:srgbClr val="FF3300"/>
                </a:solidFill>
              </a:rPr>
              <a:t>).</a:t>
            </a:r>
          </a:p>
          <a:p>
            <a:r>
              <a:rPr lang="it-IT" sz="1800" dirty="0">
                <a:solidFill>
                  <a:srgbClr val="FF3300"/>
                </a:solidFill>
              </a:rPr>
              <a:t>• Non spogliare l’infortunato.</a:t>
            </a:r>
          </a:p>
          <a:p>
            <a:r>
              <a:rPr lang="it-IT" sz="1800" dirty="0">
                <a:solidFill>
                  <a:srgbClr val="FF3300"/>
                </a:solidFill>
              </a:rPr>
              <a:t>• Non toccare la parte ustionata.</a:t>
            </a:r>
          </a:p>
          <a:p>
            <a:r>
              <a:rPr lang="it-IT" sz="1800" dirty="0">
                <a:solidFill>
                  <a:srgbClr val="FF3300"/>
                </a:solidFill>
              </a:rPr>
              <a:t>• Ricoprire l’ustione con garza sterile.</a:t>
            </a:r>
          </a:p>
          <a:p>
            <a:r>
              <a:rPr lang="it-IT" sz="1800" dirty="0">
                <a:solidFill>
                  <a:srgbClr val="FF3300"/>
                </a:solidFill>
              </a:rPr>
              <a:t>• Se l’infortunato è cosciente e non ha sintomi di nausea o di vomito, dare</a:t>
            </a:r>
          </a:p>
          <a:p>
            <a:r>
              <a:rPr lang="it-IT" sz="1800" dirty="0">
                <a:solidFill>
                  <a:srgbClr val="FF3300"/>
                </a:solidFill>
              </a:rPr>
              <a:t>  da bere, a piccoli sorsi, una soluzione di acqua e sale (un cucchiaino di sale</a:t>
            </a:r>
          </a:p>
          <a:p>
            <a:r>
              <a:rPr lang="it-IT" sz="1800" dirty="0">
                <a:solidFill>
                  <a:srgbClr val="FF3300"/>
                </a:solidFill>
              </a:rPr>
              <a:t>  da cucina in un litro d’acqua). </a:t>
            </a:r>
          </a:p>
          <a:p>
            <a:r>
              <a:rPr lang="it-IT" sz="1800" b="1" dirty="0">
                <a:solidFill>
                  <a:srgbClr val="FF3300"/>
                </a:solidFill>
              </a:rPr>
              <a:t>N.B.:</a:t>
            </a:r>
            <a:r>
              <a:rPr lang="it-IT" sz="1800" dirty="0"/>
              <a:t> </a:t>
            </a:r>
            <a:r>
              <a:rPr lang="it-IT" sz="1600" b="1" dirty="0">
                <a:solidFill>
                  <a:schemeClr val="hlink"/>
                </a:solidFill>
              </a:rPr>
              <a:t>evitare di farlo in caso di shock, perdita di sensi o ustioni alla faccia.</a:t>
            </a:r>
          </a:p>
          <a:p>
            <a:r>
              <a:rPr lang="it-IT" sz="1800" dirty="0">
                <a:solidFill>
                  <a:schemeClr val="folHlink"/>
                </a:solidFill>
              </a:rPr>
              <a:t>• Controllare la respirazione e i battiti cardiaci.</a:t>
            </a:r>
          </a:p>
        </p:txBody>
      </p:sp>
      <p:pic>
        <p:nvPicPr>
          <p:cNvPr id="52227" name="Picture 4" descr="ustione"/>
          <p:cNvPicPr>
            <a:picLocks noChangeAspect="1" noChangeArrowheads="1"/>
          </p:cNvPicPr>
          <p:nvPr/>
        </p:nvPicPr>
        <p:blipFill>
          <a:blip r:embed="rId2"/>
          <a:srcRect/>
          <a:stretch>
            <a:fillRect/>
          </a:stretch>
        </p:blipFill>
        <p:spPr bwMode="auto">
          <a:xfrm>
            <a:off x="7092950" y="3141663"/>
            <a:ext cx="1255713" cy="1774825"/>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66</a:t>
            </a:fld>
            <a:endParaRPr lang="it-IT"/>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3175" y="523875"/>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827088" y="1196975"/>
            <a:ext cx="7489825" cy="4708981"/>
          </a:xfrm>
          <a:prstGeom prst="rect">
            <a:avLst/>
          </a:prstGeom>
          <a:noFill/>
          <a:ln w="9525">
            <a:noFill/>
            <a:miter lim="800000"/>
            <a:headEnd/>
            <a:tailEnd/>
          </a:ln>
        </p:spPr>
        <p:txBody>
          <a:bodyPr>
            <a:spAutoFit/>
          </a:bodyPr>
          <a:lstStyle/>
          <a:p>
            <a:r>
              <a:rPr lang="it-IT" sz="2000" b="1" dirty="0" smtClean="0">
                <a:solidFill>
                  <a:schemeClr val="hlink"/>
                </a:solidFill>
              </a:rPr>
              <a:t>6) INCIDENTE STRADALE</a:t>
            </a:r>
          </a:p>
          <a:p>
            <a:endParaRPr lang="it-IT" b="1" dirty="0">
              <a:solidFill>
                <a:schemeClr val="hlink"/>
              </a:solidFill>
            </a:endParaRPr>
          </a:p>
          <a:p>
            <a:r>
              <a:rPr lang="it-IT" sz="1800" dirty="0" smtClean="0"/>
              <a:t>• </a:t>
            </a:r>
            <a:r>
              <a:rPr lang="it-IT" sz="1800" b="1" dirty="0" smtClean="0">
                <a:solidFill>
                  <a:schemeClr val="tx2">
                    <a:lumMod val="75000"/>
                  </a:schemeClr>
                </a:solidFill>
              </a:rPr>
              <a:t>SE I FERITI NON CORRONO ALCUN RISCHIO IMMEDIATO, NON VANNO SPOSTATI MA  CURATI SUL POSTO IN ATTESA DI UN'AMBULANZA.</a:t>
            </a:r>
          </a:p>
          <a:p>
            <a:r>
              <a:rPr lang="it-IT" sz="1800" b="1" dirty="0" smtClean="0">
                <a:solidFill>
                  <a:schemeClr val="tx2">
                    <a:lumMod val="75000"/>
                  </a:schemeClr>
                </a:solidFill>
              </a:rPr>
              <a:t>• CHIAMARE I SOCCORSI (TEL. 118 E 113).</a:t>
            </a:r>
          </a:p>
          <a:p>
            <a:r>
              <a:rPr lang="it-IT" sz="1800" b="1" dirty="0" smtClean="0">
                <a:solidFill>
                  <a:schemeClr val="tx2">
                    <a:lumMod val="75000"/>
                  </a:schemeClr>
                </a:solidFill>
              </a:rPr>
              <a:t>• SE L’INFORTUNATO È RIMASTO ALL’INTERNO DELLA VETTURA, ROMPERE IL VETRO O   APRIRE LE PORTIERE, SLACCIARE LA CINTURA DI SICUREZZA ED ESTRARRE L’INFORTUNATO AFFERRANDOLO PER GLI AVAMBRACCI O PER I VESTITI, FACENDOLO USCIRE A RITROSO.</a:t>
            </a:r>
          </a:p>
          <a:p>
            <a:r>
              <a:rPr lang="it-IT" sz="1800" b="1" dirty="0" smtClean="0">
                <a:solidFill>
                  <a:schemeClr val="tx2">
                    <a:lumMod val="75000"/>
                  </a:schemeClr>
                </a:solidFill>
              </a:rPr>
              <a:t>• SORREGGERE BENE IL CAPO, POICHÈ NEGLI INCIDENTI STRADALI È MOLTO  FREQUENTE LA FRATTURA DELLE VERTEBRE CERVICALI.</a:t>
            </a:r>
          </a:p>
          <a:p>
            <a:r>
              <a:rPr lang="it-IT" sz="1800" b="1" dirty="0" smtClean="0">
                <a:solidFill>
                  <a:schemeClr val="tx2">
                    <a:lumMod val="75000"/>
                  </a:schemeClr>
                </a:solidFill>
              </a:rPr>
              <a:t>• COPRIRE L’INFORTUNATO CON UNA COPERTA IN ATTESA DEI SOCCORSI.</a:t>
            </a:r>
            <a:endParaRPr lang="it-IT" sz="1800" b="1" dirty="0">
              <a:solidFill>
                <a:schemeClr val="tx2">
                  <a:lumMod val="75000"/>
                </a:schemeClr>
              </a:solidFill>
            </a:endParaRPr>
          </a:p>
        </p:txBody>
      </p:sp>
      <p:pic>
        <p:nvPicPr>
          <p:cNvPr id="53250" name="Picture 3" descr="incidente"/>
          <p:cNvPicPr>
            <a:picLocks noChangeAspect="1" noChangeArrowheads="1"/>
          </p:cNvPicPr>
          <p:nvPr/>
        </p:nvPicPr>
        <p:blipFill>
          <a:blip r:embed="rId2"/>
          <a:srcRect/>
          <a:stretch>
            <a:fillRect/>
          </a:stretch>
        </p:blipFill>
        <p:spPr bwMode="auto">
          <a:xfrm>
            <a:off x="7524328" y="5628076"/>
            <a:ext cx="1462782" cy="1035452"/>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67</a:t>
            </a:fld>
            <a:endParaRPr lang="it-IT"/>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53350" y="260648"/>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ChangeArrowheads="1"/>
          </p:cNvSpPr>
          <p:nvPr/>
        </p:nvSpPr>
        <p:spPr bwMode="auto">
          <a:xfrm>
            <a:off x="468313" y="260350"/>
            <a:ext cx="7920037" cy="2413000"/>
          </a:xfrm>
          <a:prstGeom prst="rect">
            <a:avLst/>
          </a:prstGeom>
          <a:noFill/>
          <a:ln w="9525">
            <a:noFill/>
            <a:miter lim="800000"/>
            <a:headEnd/>
            <a:tailEnd/>
          </a:ln>
        </p:spPr>
        <p:txBody>
          <a:bodyPr>
            <a:spAutoFit/>
          </a:bodyPr>
          <a:lstStyle/>
          <a:p>
            <a:r>
              <a:rPr lang="it-IT" sz="2000" b="1" dirty="0">
                <a:solidFill>
                  <a:schemeClr val="hlink"/>
                </a:solidFill>
              </a:rPr>
              <a:t>7) Morso di vipera</a:t>
            </a:r>
          </a:p>
          <a:p>
            <a:endParaRPr lang="it-IT" sz="2000" b="1" dirty="0">
              <a:solidFill>
                <a:schemeClr val="hlink"/>
              </a:solidFill>
            </a:endParaRPr>
          </a:p>
          <a:p>
            <a:r>
              <a:rPr lang="it-IT" sz="1600" dirty="0"/>
              <a:t>Il periodo di attività dei viperidi corre tra la primavera e l’autunno cioè dopo il</a:t>
            </a:r>
          </a:p>
          <a:p>
            <a:r>
              <a:rPr lang="it-IT" sz="1600" dirty="0"/>
              <a:t>risveglio dal letargo invernale.</a:t>
            </a:r>
          </a:p>
          <a:p>
            <a:r>
              <a:rPr lang="it-IT" sz="1600" dirty="0"/>
              <a:t>Le vipere, contrariamente a quanto si crede, non hanno un atteggiamento aggressivo ma mordono l’uomo solo se vengono molestate.</a:t>
            </a:r>
          </a:p>
          <a:p>
            <a:r>
              <a:rPr lang="it-IT" sz="1600" dirty="0"/>
              <a:t>Il morso della vipera è chiaramente distinguibile poiché è rappresentato da due forellini distanti tra loro circa 1 cm prodotti da due denti veleniferi spesso non seguiti da quelli dei denti più piccoli.</a:t>
            </a:r>
          </a:p>
        </p:txBody>
      </p:sp>
      <p:pic>
        <p:nvPicPr>
          <p:cNvPr id="54274" name="Picture 4"/>
          <p:cNvPicPr>
            <a:picLocks noChangeAspect="1" noChangeArrowheads="1"/>
          </p:cNvPicPr>
          <p:nvPr/>
        </p:nvPicPr>
        <p:blipFill>
          <a:blip r:embed="rId2"/>
          <a:srcRect/>
          <a:stretch>
            <a:fillRect/>
          </a:stretch>
        </p:blipFill>
        <p:spPr bwMode="auto">
          <a:xfrm>
            <a:off x="1908175" y="2636838"/>
            <a:ext cx="5040313" cy="2473325"/>
          </a:xfrm>
          <a:prstGeom prst="rect">
            <a:avLst/>
          </a:prstGeom>
          <a:noFill/>
          <a:ln w="9525">
            <a:noFill/>
            <a:miter lim="800000"/>
            <a:headEnd/>
            <a:tailEnd/>
          </a:ln>
        </p:spPr>
      </p:pic>
      <p:sp>
        <p:nvSpPr>
          <p:cNvPr id="54275" name="Rectangle 5"/>
          <p:cNvSpPr>
            <a:spLocks noChangeArrowheads="1"/>
          </p:cNvSpPr>
          <p:nvPr/>
        </p:nvSpPr>
        <p:spPr bwMode="auto">
          <a:xfrm>
            <a:off x="395288" y="5084763"/>
            <a:ext cx="8280400" cy="1558925"/>
          </a:xfrm>
          <a:prstGeom prst="rect">
            <a:avLst/>
          </a:prstGeom>
          <a:noFill/>
          <a:ln w="9525">
            <a:noFill/>
            <a:miter lim="800000"/>
            <a:headEnd/>
            <a:tailEnd/>
          </a:ln>
        </p:spPr>
        <p:txBody>
          <a:bodyPr>
            <a:spAutoFit/>
          </a:bodyPr>
          <a:lstStyle/>
          <a:p>
            <a:r>
              <a:rPr lang="it-IT" sz="1600">
                <a:solidFill>
                  <a:srgbClr val="FF3300"/>
                </a:solidFill>
              </a:rPr>
              <a:t>• Chiamare immediatamente i soccorsi</a:t>
            </a:r>
            <a:r>
              <a:rPr lang="it-IT" sz="1600"/>
              <a:t> </a:t>
            </a:r>
            <a:r>
              <a:rPr lang="it-IT" sz="1600" b="1">
                <a:solidFill>
                  <a:srgbClr val="FF3300"/>
                </a:solidFill>
              </a:rPr>
              <a:t>(tel. 118).</a:t>
            </a:r>
          </a:p>
          <a:p>
            <a:r>
              <a:rPr lang="it-IT" sz="1600"/>
              <a:t>• </a:t>
            </a:r>
            <a:r>
              <a:rPr lang="it-IT" sz="1600">
                <a:solidFill>
                  <a:schemeClr val="hlink"/>
                </a:solidFill>
              </a:rPr>
              <a:t>Mantenere l’infortunato immobile e steso.</a:t>
            </a:r>
          </a:p>
          <a:p>
            <a:r>
              <a:rPr lang="it-IT" sz="1600">
                <a:solidFill>
                  <a:srgbClr val="FF3300"/>
                </a:solidFill>
              </a:rPr>
              <a:t>• Rallentare la circolazione applicando un laccio emostatico a monte della  </a:t>
            </a:r>
          </a:p>
          <a:p>
            <a:r>
              <a:rPr lang="it-IT" sz="1600">
                <a:solidFill>
                  <a:srgbClr val="FF3300"/>
                </a:solidFill>
              </a:rPr>
              <a:t>  morsicatura.</a:t>
            </a:r>
          </a:p>
          <a:p>
            <a:r>
              <a:rPr lang="it-IT" sz="1600">
                <a:solidFill>
                  <a:schemeClr val="hlink"/>
                </a:solidFill>
              </a:rPr>
              <a:t>• Incidere la pelle con un coltellino in corrispondenza dei due forellini del morso.</a:t>
            </a:r>
          </a:p>
          <a:p>
            <a:r>
              <a:rPr lang="it-IT" sz="1600">
                <a:solidFill>
                  <a:srgbClr val="FF3300"/>
                </a:solidFill>
              </a:rPr>
              <a:t>• Pulire la ferita, cercando di fare uscire quanto più sangue possibile.</a:t>
            </a:r>
          </a:p>
        </p:txBody>
      </p:sp>
      <p:pic>
        <p:nvPicPr>
          <p:cNvPr id="54276" name="Picture 5" descr="vipera"/>
          <p:cNvPicPr>
            <a:picLocks noChangeAspect="1" noChangeArrowheads="1"/>
          </p:cNvPicPr>
          <p:nvPr/>
        </p:nvPicPr>
        <p:blipFill>
          <a:blip r:embed="rId3"/>
          <a:srcRect/>
          <a:stretch>
            <a:fillRect/>
          </a:stretch>
        </p:blipFill>
        <p:spPr bwMode="auto">
          <a:xfrm>
            <a:off x="3708400" y="188913"/>
            <a:ext cx="1079500" cy="685800"/>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68</a:t>
            </a:fld>
            <a:endParaRPr lang="it-IT"/>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740352" y="234950"/>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468313" y="620713"/>
            <a:ext cx="8064500" cy="5705475"/>
          </a:xfrm>
          <a:prstGeom prst="rect">
            <a:avLst/>
          </a:prstGeom>
          <a:noFill/>
          <a:ln w="9525">
            <a:noFill/>
            <a:miter lim="800000"/>
            <a:headEnd/>
            <a:tailEnd/>
          </a:ln>
        </p:spPr>
        <p:txBody>
          <a:bodyPr>
            <a:spAutoFit/>
          </a:bodyPr>
          <a:lstStyle/>
          <a:p>
            <a:r>
              <a:rPr lang="it-IT" sz="2000" b="1" dirty="0">
                <a:solidFill>
                  <a:schemeClr val="hlink"/>
                </a:solidFill>
              </a:rPr>
              <a:t>8) Punture di insetti</a:t>
            </a:r>
          </a:p>
          <a:p>
            <a:endParaRPr lang="it-IT" sz="2000" b="1" dirty="0">
              <a:solidFill>
                <a:schemeClr val="hlink"/>
              </a:solidFill>
            </a:endParaRPr>
          </a:p>
          <a:p>
            <a:r>
              <a:rPr lang="it-IT" sz="1800" dirty="0"/>
              <a:t>Le punture di api e vespe sono dolorose ma raramente pericolose, fatta eccezione per coloro che sono allergici al veleno di tali insetti.</a:t>
            </a:r>
          </a:p>
          <a:p>
            <a:r>
              <a:rPr lang="it-IT" sz="1800" dirty="0">
                <a:solidFill>
                  <a:srgbClr val="008000"/>
                </a:solidFill>
              </a:rPr>
              <a:t>• Estrarre il pungiglione con uno spillo o con un coltellino disinfettato o sterile.</a:t>
            </a:r>
          </a:p>
          <a:p>
            <a:r>
              <a:rPr lang="it-IT" sz="1800" dirty="0">
                <a:solidFill>
                  <a:srgbClr val="008000"/>
                </a:solidFill>
              </a:rPr>
              <a:t>• Bagnare la puntura con leggero disinfettante.</a:t>
            </a:r>
          </a:p>
          <a:p>
            <a:r>
              <a:rPr lang="it-IT" sz="1800" dirty="0">
                <a:solidFill>
                  <a:srgbClr val="008000"/>
                </a:solidFill>
              </a:rPr>
              <a:t>• Tenere sotto osservazione l’infortunato per circa un’ora, per vedere se </a:t>
            </a:r>
          </a:p>
          <a:p>
            <a:r>
              <a:rPr lang="it-IT" sz="1800" dirty="0">
                <a:solidFill>
                  <a:srgbClr val="008000"/>
                </a:solidFill>
              </a:rPr>
              <a:t>   insorgono sintomi di allergia.</a:t>
            </a:r>
          </a:p>
          <a:p>
            <a:r>
              <a:rPr lang="it-IT" sz="1800" dirty="0">
                <a:solidFill>
                  <a:srgbClr val="008000"/>
                </a:solidFill>
              </a:rPr>
              <a:t>• Se il gonfiore è molto esteso e permane a lungo, fare ricorso a cure  </a:t>
            </a:r>
          </a:p>
          <a:p>
            <a:r>
              <a:rPr lang="it-IT" sz="1800" dirty="0">
                <a:solidFill>
                  <a:srgbClr val="008000"/>
                </a:solidFill>
              </a:rPr>
              <a:t>  mediche.</a:t>
            </a:r>
          </a:p>
          <a:p>
            <a:endParaRPr lang="it-IT" sz="1800" dirty="0">
              <a:solidFill>
                <a:srgbClr val="008000"/>
              </a:solidFill>
            </a:endParaRPr>
          </a:p>
          <a:p>
            <a:r>
              <a:rPr lang="it-IT" sz="2000" b="1" dirty="0">
                <a:solidFill>
                  <a:schemeClr val="hlink"/>
                </a:solidFill>
              </a:rPr>
              <a:t>9) Rischio insolazione</a:t>
            </a:r>
          </a:p>
          <a:p>
            <a:endParaRPr lang="it-IT" sz="2000" b="1" dirty="0">
              <a:solidFill>
                <a:schemeClr val="hlink"/>
              </a:solidFill>
            </a:endParaRPr>
          </a:p>
          <a:p>
            <a:r>
              <a:rPr lang="it-IT" sz="1800" dirty="0">
                <a:solidFill>
                  <a:srgbClr val="FF3300"/>
                </a:solidFill>
              </a:rPr>
              <a:t>• Gli addetti al primo soccorso chiameranno i soccorsi (</a:t>
            </a:r>
            <a:r>
              <a:rPr lang="it-IT" sz="1800" b="1" dirty="0">
                <a:solidFill>
                  <a:srgbClr val="FF3300"/>
                </a:solidFill>
              </a:rPr>
              <a:t>tel. 118</a:t>
            </a:r>
            <a:r>
              <a:rPr lang="it-IT" sz="1800" dirty="0">
                <a:solidFill>
                  <a:srgbClr val="FF3300"/>
                </a:solidFill>
              </a:rPr>
              <a:t>).</a:t>
            </a:r>
          </a:p>
          <a:p>
            <a:r>
              <a:rPr lang="it-IT" sz="1800" dirty="0">
                <a:solidFill>
                  <a:srgbClr val="FF3300"/>
                </a:solidFill>
              </a:rPr>
              <a:t>• Adagiare l’infortunato all’ombra.</a:t>
            </a:r>
          </a:p>
          <a:p>
            <a:r>
              <a:rPr lang="it-IT" sz="1800" dirty="0">
                <a:solidFill>
                  <a:srgbClr val="FF3300"/>
                </a:solidFill>
              </a:rPr>
              <a:t>• Nella perdita di sensi, controllare il respiro; se il respiro è presente, </a:t>
            </a:r>
          </a:p>
          <a:p>
            <a:r>
              <a:rPr lang="it-IT" sz="1800" dirty="0">
                <a:solidFill>
                  <a:srgbClr val="FF3300"/>
                </a:solidFill>
              </a:rPr>
              <a:t>  posizionare in sicurezza l’infortunato in decubito laterale.</a:t>
            </a:r>
          </a:p>
          <a:p>
            <a:r>
              <a:rPr lang="it-IT" sz="1800" dirty="0">
                <a:solidFill>
                  <a:srgbClr val="FF3300"/>
                </a:solidFill>
              </a:rPr>
              <a:t>• Se il respiro è assente, praticare la respirazione a bocca a bocca.</a:t>
            </a:r>
          </a:p>
          <a:p>
            <a:r>
              <a:rPr lang="it-IT" sz="1800" dirty="0">
                <a:solidFill>
                  <a:srgbClr val="FF3300"/>
                </a:solidFill>
              </a:rPr>
              <a:t>• Se l’infortunato ha i brividi, coprirlo.</a:t>
            </a:r>
          </a:p>
          <a:p>
            <a:r>
              <a:rPr lang="it-IT" sz="1800" dirty="0">
                <a:solidFill>
                  <a:srgbClr val="FF3300"/>
                </a:solidFill>
              </a:rPr>
              <a:t>• Se cosciente, far bere dell’acqua, possibilmente con del sale.</a:t>
            </a:r>
          </a:p>
        </p:txBody>
      </p:sp>
      <p:pic>
        <p:nvPicPr>
          <p:cNvPr id="55298" name="Picture 3" descr="insetto"/>
          <p:cNvPicPr>
            <a:picLocks noChangeAspect="1" noChangeArrowheads="1"/>
          </p:cNvPicPr>
          <p:nvPr/>
        </p:nvPicPr>
        <p:blipFill>
          <a:blip r:embed="rId2"/>
          <a:srcRect/>
          <a:stretch>
            <a:fillRect/>
          </a:stretch>
        </p:blipFill>
        <p:spPr bwMode="auto">
          <a:xfrm>
            <a:off x="3779838" y="188913"/>
            <a:ext cx="1512887" cy="971550"/>
          </a:xfrm>
          <a:prstGeom prst="rect">
            <a:avLst/>
          </a:prstGeom>
          <a:noFill/>
          <a:ln w="9525">
            <a:noFill/>
            <a:miter lim="800000"/>
            <a:headEnd/>
            <a:tailEnd/>
          </a:ln>
        </p:spPr>
      </p:pic>
      <p:pic>
        <p:nvPicPr>
          <p:cNvPr id="55299" name="Picture 4" descr="insolazione"/>
          <p:cNvPicPr>
            <a:picLocks noChangeAspect="1" noChangeArrowheads="1"/>
          </p:cNvPicPr>
          <p:nvPr/>
        </p:nvPicPr>
        <p:blipFill>
          <a:blip r:embed="rId3"/>
          <a:srcRect/>
          <a:stretch>
            <a:fillRect/>
          </a:stretch>
        </p:blipFill>
        <p:spPr bwMode="auto">
          <a:xfrm>
            <a:off x="5076825" y="3357563"/>
            <a:ext cx="1023938" cy="839787"/>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69</a:t>
            </a:fld>
            <a:endParaRPr lang="it-IT"/>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812360" y="332656"/>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CDC1E429-6806-489A-909A-CFFFA37E9747}" type="slidenum">
              <a:rPr lang="it-IT" smtClean="0"/>
              <a:pPr>
                <a:defRPr/>
              </a:pPr>
              <a:t>7</a:t>
            </a:fld>
            <a:endParaRPr lang="it-IT"/>
          </a:p>
        </p:txBody>
      </p:sp>
      <p:pic>
        <p:nvPicPr>
          <p:cNvPr id="3" name="Immagin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91680" y="749702"/>
            <a:ext cx="5688631" cy="6108298"/>
          </a:xfrm>
          <a:prstGeom prst="rect">
            <a:avLst/>
          </a:prstGeom>
        </p:spPr>
      </p:pic>
      <p:sp>
        <p:nvSpPr>
          <p:cNvPr id="4" name="Rettangolo 3"/>
          <p:cNvSpPr/>
          <p:nvPr/>
        </p:nvSpPr>
        <p:spPr>
          <a:xfrm>
            <a:off x="2306588" y="188640"/>
            <a:ext cx="4246612" cy="523220"/>
          </a:xfrm>
          <a:prstGeom prst="rect">
            <a:avLst/>
          </a:prstGeom>
        </p:spPr>
        <p:txBody>
          <a:bodyPr wrap="none">
            <a:spAutoFit/>
          </a:bodyPr>
          <a:lstStyle/>
          <a:p>
            <a:r>
              <a:rPr lang="it-IT" altLang="it-IT" b="1" i="1" dirty="0"/>
              <a:t>CONCETTO DI RISCHIO</a:t>
            </a:r>
            <a:endParaRPr lang="it-IT" dirty="0"/>
          </a:p>
        </p:txBody>
      </p:sp>
    </p:spTree>
    <p:extLst>
      <p:ext uri="{BB962C8B-B14F-4D97-AF65-F5344CB8AC3E}">
        <p14:creationId xmlns:p14="http://schemas.microsoft.com/office/powerpoint/2010/main" xmlns="" val="14811859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ttangolo 1"/>
          <p:cNvSpPr>
            <a:spLocks noChangeArrowheads="1"/>
          </p:cNvSpPr>
          <p:nvPr/>
        </p:nvSpPr>
        <p:spPr bwMode="auto">
          <a:xfrm>
            <a:off x="1692275" y="620713"/>
            <a:ext cx="5467350" cy="579437"/>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PROVE DI EVACUAZIONE</a:t>
            </a:r>
          </a:p>
        </p:txBody>
      </p:sp>
      <p:sp>
        <p:nvSpPr>
          <p:cNvPr id="56322" name="Rettangolo 2"/>
          <p:cNvSpPr>
            <a:spLocks noChangeArrowheads="1"/>
          </p:cNvSpPr>
          <p:nvPr/>
        </p:nvSpPr>
        <p:spPr bwMode="auto">
          <a:xfrm>
            <a:off x="1403350" y="1773238"/>
            <a:ext cx="6121400" cy="2654300"/>
          </a:xfrm>
          <a:prstGeom prst="rect">
            <a:avLst/>
          </a:prstGeom>
          <a:noFill/>
          <a:ln w="9525">
            <a:noFill/>
            <a:miter lim="800000"/>
            <a:headEnd/>
            <a:tailEnd/>
          </a:ln>
        </p:spPr>
        <p:txBody>
          <a:bodyPr>
            <a:spAutoFit/>
          </a:bodyPr>
          <a:lstStyle/>
          <a:p>
            <a:pPr algn="ctr"/>
            <a:r>
              <a:rPr lang="it-IT" sz="2000" b="1">
                <a:solidFill>
                  <a:schemeClr val="hlink"/>
                </a:solidFill>
                <a:latin typeface="Calibri" pitchFamily="34" charset="0"/>
              </a:rPr>
              <a:t>Nel corso di un anno scolastico si effettuano,</a:t>
            </a:r>
          </a:p>
          <a:p>
            <a:pPr algn="ctr"/>
            <a:r>
              <a:rPr lang="it-IT" sz="2000" b="1">
                <a:solidFill>
                  <a:schemeClr val="hlink"/>
                </a:solidFill>
                <a:latin typeface="Calibri" pitchFamily="34" charset="0"/>
              </a:rPr>
              <a:t>di norma, due prove di evacuazione.</a:t>
            </a:r>
          </a:p>
          <a:p>
            <a:pPr algn="ctr"/>
            <a:endParaRPr lang="it-IT" sz="2000" b="1">
              <a:solidFill>
                <a:schemeClr val="hlink"/>
              </a:solidFill>
              <a:latin typeface="Calibri" pitchFamily="34" charset="0"/>
            </a:endParaRPr>
          </a:p>
          <a:p>
            <a:endParaRPr lang="it-IT" sz="1800">
              <a:latin typeface="Calibri" pitchFamily="34" charset="0"/>
            </a:endParaRPr>
          </a:p>
          <a:p>
            <a:pPr algn="just"/>
            <a:r>
              <a:rPr lang="it-IT" sz="1800">
                <a:latin typeface="Calibri" pitchFamily="34" charset="0"/>
              </a:rPr>
              <a:t>Le prove di evacuazione rappresentano un momento fondamentale per la verifica del buon funzionamento del piano di emergenza pertanto devono essere svolte con la massima</a:t>
            </a:r>
          </a:p>
          <a:p>
            <a:pPr algn="just"/>
            <a:r>
              <a:rPr lang="it-IT" sz="1800">
                <a:latin typeface="Calibri" pitchFamily="34" charset="0"/>
              </a:rPr>
              <a:t>serietà e partecipazione da parte di tutto il personale e degli studenti.</a:t>
            </a:r>
          </a:p>
        </p:txBody>
      </p:sp>
      <p:pic>
        <p:nvPicPr>
          <p:cNvPr id="56323" name="Picture 4" descr="evac"/>
          <p:cNvPicPr>
            <a:picLocks noChangeAspect="1" noChangeArrowheads="1"/>
          </p:cNvPicPr>
          <p:nvPr/>
        </p:nvPicPr>
        <p:blipFill>
          <a:blip r:embed="rId2"/>
          <a:srcRect/>
          <a:stretch>
            <a:fillRect/>
          </a:stretch>
        </p:blipFill>
        <p:spPr bwMode="auto">
          <a:xfrm>
            <a:off x="2843213" y="4437063"/>
            <a:ext cx="3457575" cy="2166937"/>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70</a:t>
            </a:fld>
            <a:endParaRPr lang="it-IT"/>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68344" y="516844"/>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ttangolo 1"/>
          <p:cNvSpPr>
            <a:spLocks noChangeArrowheads="1"/>
          </p:cNvSpPr>
          <p:nvPr/>
        </p:nvSpPr>
        <p:spPr bwMode="auto">
          <a:xfrm>
            <a:off x="900113" y="981075"/>
            <a:ext cx="6985000" cy="579438"/>
          </a:xfrm>
          <a:prstGeom prst="rect">
            <a:avLst/>
          </a:prstGeom>
          <a:noFill/>
          <a:ln w="9525">
            <a:noFill/>
            <a:miter lim="800000"/>
            <a:headEnd/>
            <a:tailEnd/>
          </a:ln>
        </p:spPr>
        <p:txBody>
          <a:bodyPr>
            <a:spAutoFit/>
          </a:bodyPr>
          <a:lstStyle/>
          <a:p>
            <a:r>
              <a:rPr lang="it-IT" sz="3200" b="1">
                <a:solidFill>
                  <a:srgbClr val="FF3300"/>
                </a:solidFill>
                <a:latin typeface="Comic Sans MS" pitchFamily="66" charset="0"/>
              </a:rPr>
              <a:t>SEGNALE DI  EVACUAZIONE</a:t>
            </a:r>
          </a:p>
        </p:txBody>
      </p:sp>
      <p:sp>
        <p:nvSpPr>
          <p:cNvPr id="57346" name="Rettangolo 2"/>
          <p:cNvSpPr>
            <a:spLocks noChangeArrowheads="1"/>
          </p:cNvSpPr>
          <p:nvPr/>
        </p:nvSpPr>
        <p:spPr bwMode="auto">
          <a:xfrm>
            <a:off x="1187450" y="2276475"/>
            <a:ext cx="6121400" cy="1465263"/>
          </a:xfrm>
          <a:prstGeom prst="rect">
            <a:avLst/>
          </a:prstGeom>
          <a:noFill/>
          <a:ln w="9525">
            <a:noFill/>
            <a:miter lim="800000"/>
            <a:headEnd/>
            <a:tailEnd/>
          </a:ln>
        </p:spPr>
        <p:txBody>
          <a:bodyPr>
            <a:spAutoFit/>
          </a:bodyPr>
          <a:lstStyle/>
          <a:p>
            <a:r>
              <a:rPr lang="it-IT" sz="1800" dirty="0">
                <a:latin typeface="Calibri" pitchFamily="34" charset="0"/>
              </a:rPr>
              <a:t>L’ordine di evacuare l’edifico è dato dal</a:t>
            </a:r>
          </a:p>
          <a:p>
            <a:r>
              <a:rPr lang="it-IT" sz="1800" dirty="0">
                <a:latin typeface="Calibri" pitchFamily="34" charset="0"/>
              </a:rPr>
              <a:t>Coordinatore dell’emergenza (DS o sostituto)</a:t>
            </a:r>
          </a:p>
          <a:p>
            <a:r>
              <a:rPr lang="it-IT" sz="1800" dirty="0">
                <a:latin typeface="Calibri" pitchFamily="34" charset="0"/>
              </a:rPr>
              <a:t>tramite fischietto con sequenza : </a:t>
            </a:r>
          </a:p>
          <a:p>
            <a:endParaRPr lang="it-IT" sz="1800" dirty="0">
              <a:latin typeface="Calibri" pitchFamily="34" charset="0"/>
            </a:endParaRPr>
          </a:p>
          <a:p>
            <a:r>
              <a:rPr lang="it-IT" sz="1800" b="1" dirty="0">
                <a:solidFill>
                  <a:schemeClr val="hlink"/>
                </a:solidFill>
                <a:latin typeface="Comic Sans MS" pitchFamily="66" charset="0"/>
              </a:rPr>
              <a:t>TRE FISCHI BREVI seguiti da UN FISCHIO LUNGO</a:t>
            </a:r>
          </a:p>
        </p:txBody>
      </p:sp>
      <p:pic>
        <p:nvPicPr>
          <p:cNvPr id="57347" name="Picture 4" descr="acust"/>
          <p:cNvPicPr>
            <a:picLocks noChangeAspect="1" noChangeArrowheads="1"/>
          </p:cNvPicPr>
          <p:nvPr/>
        </p:nvPicPr>
        <p:blipFill>
          <a:blip r:embed="rId2"/>
          <a:srcRect/>
          <a:stretch>
            <a:fillRect/>
          </a:stretch>
        </p:blipFill>
        <p:spPr bwMode="auto">
          <a:xfrm>
            <a:off x="2987675" y="4221163"/>
            <a:ext cx="2486025" cy="1838325"/>
          </a:xfrm>
          <a:prstGeom prst="rect">
            <a:avLst/>
          </a:prstGeom>
          <a:noFill/>
          <a:ln w="9525">
            <a:noFill/>
            <a:miter lim="800000"/>
            <a:headEnd/>
            <a:tailEnd/>
          </a:ln>
        </p:spPr>
      </p:pic>
      <p:pic>
        <p:nvPicPr>
          <p:cNvPr id="57348" name="Picture 5" descr="acust1"/>
          <p:cNvPicPr>
            <a:picLocks noChangeAspect="1" noChangeArrowheads="1"/>
          </p:cNvPicPr>
          <p:nvPr/>
        </p:nvPicPr>
        <p:blipFill>
          <a:blip r:embed="rId3"/>
          <a:srcRect/>
          <a:stretch>
            <a:fillRect/>
          </a:stretch>
        </p:blipFill>
        <p:spPr bwMode="auto">
          <a:xfrm>
            <a:off x="7451725" y="1052513"/>
            <a:ext cx="863600" cy="581025"/>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71</a:t>
            </a:fld>
            <a:endParaRPr lang="it-IT"/>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08850" y="4653136"/>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ttangolo 1"/>
          <p:cNvSpPr>
            <a:spLocks noChangeArrowheads="1"/>
          </p:cNvSpPr>
          <p:nvPr/>
        </p:nvSpPr>
        <p:spPr bwMode="auto">
          <a:xfrm>
            <a:off x="323850" y="620713"/>
            <a:ext cx="8280400" cy="519112"/>
          </a:xfrm>
          <a:prstGeom prst="rect">
            <a:avLst/>
          </a:prstGeom>
          <a:noFill/>
          <a:ln w="9525">
            <a:noFill/>
            <a:miter lim="800000"/>
            <a:headEnd/>
            <a:tailEnd/>
          </a:ln>
        </p:spPr>
        <p:txBody>
          <a:bodyPr>
            <a:spAutoFit/>
          </a:bodyPr>
          <a:lstStyle/>
          <a:p>
            <a:r>
              <a:rPr lang="it-IT" b="1">
                <a:solidFill>
                  <a:srgbClr val="FF3300"/>
                </a:solidFill>
                <a:latin typeface="Comic Sans MS" pitchFamily="66" charset="0"/>
              </a:rPr>
              <a:t>PIANO DI EMERGENZA ED EVACUAZIONE</a:t>
            </a:r>
          </a:p>
        </p:txBody>
      </p:sp>
      <p:sp>
        <p:nvSpPr>
          <p:cNvPr id="58370" name="Rettangolo 2"/>
          <p:cNvSpPr>
            <a:spLocks noChangeArrowheads="1"/>
          </p:cNvSpPr>
          <p:nvPr/>
        </p:nvSpPr>
        <p:spPr bwMode="auto">
          <a:xfrm>
            <a:off x="971550" y="1773238"/>
            <a:ext cx="6408738" cy="3387725"/>
          </a:xfrm>
          <a:prstGeom prst="rect">
            <a:avLst/>
          </a:prstGeom>
          <a:noFill/>
          <a:ln w="9525">
            <a:noFill/>
            <a:miter lim="800000"/>
            <a:headEnd/>
            <a:tailEnd/>
          </a:ln>
        </p:spPr>
        <p:txBody>
          <a:bodyPr>
            <a:spAutoFit/>
          </a:bodyPr>
          <a:lstStyle/>
          <a:p>
            <a:pPr algn="just"/>
            <a:r>
              <a:rPr lang="it-IT" sz="1800">
                <a:latin typeface="Calibri" pitchFamily="34" charset="0"/>
              </a:rPr>
              <a:t>Il piano di emergenza ed evacuazione è il documento che illustra le procedure di lotta antincendio, emergenza, evacuazione dei lavoratori e primo soccorso.</a:t>
            </a:r>
          </a:p>
          <a:p>
            <a:pPr algn="just"/>
            <a:r>
              <a:rPr lang="it-IT" sz="1800">
                <a:latin typeface="Calibri" pitchFamily="34" charset="0"/>
              </a:rPr>
              <a:t> </a:t>
            </a:r>
          </a:p>
          <a:p>
            <a:pPr algn="just"/>
            <a:endParaRPr lang="it-IT" sz="1800">
              <a:latin typeface="Calibri" pitchFamily="34" charset="0"/>
            </a:endParaRPr>
          </a:p>
          <a:p>
            <a:pPr algn="just"/>
            <a:r>
              <a:rPr lang="it-IT" sz="1800">
                <a:latin typeface="Calibri" pitchFamily="34" charset="0"/>
              </a:rPr>
              <a:t>Il piano è esposto in bacheca, in aula insegnanti, in Ufficio Tecnico e sul sito internet della scuola.</a:t>
            </a:r>
          </a:p>
          <a:p>
            <a:pPr algn="just"/>
            <a:endParaRPr lang="it-IT" sz="1800">
              <a:latin typeface="Calibri" pitchFamily="34" charset="0"/>
            </a:endParaRPr>
          </a:p>
          <a:p>
            <a:pPr algn="just"/>
            <a:endParaRPr lang="it-IT" sz="1800">
              <a:latin typeface="Calibri" pitchFamily="34" charset="0"/>
            </a:endParaRPr>
          </a:p>
          <a:p>
            <a:pPr algn="just"/>
            <a:r>
              <a:rPr lang="it-IT" sz="1800">
                <a:latin typeface="Calibri" pitchFamily="34" charset="0"/>
              </a:rPr>
              <a:t>E’ un documento che tutti i lavoratori, almeno per sommi capi, sono tenuti a conoscere.</a:t>
            </a:r>
          </a:p>
          <a:p>
            <a:pPr algn="just"/>
            <a:endParaRPr lang="it-IT" sz="1800">
              <a:latin typeface="Calibri" pitchFamily="34" charset="0"/>
            </a:endParaRPr>
          </a:p>
        </p:txBody>
      </p:sp>
      <p:pic>
        <p:nvPicPr>
          <p:cNvPr id="58371" name="Picture 4" descr="piano1"/>
          <p:cNvPicPr>
            <a:picLocks noChangeAspect="1" noChangeArrowheads="1"/>
          </p:cNvPicPr>
          <p:nvPr/>
        </p:nvPicPr>
        <p:blipFill>
          <a:blip r:embed="rId2"/>
          <a:srcRect/>
          <a:stretch>
            <a:fillRect/>
          </a:stretch>
        </p:blipFill>
        <p:spPr bwMode="auto">
          <a:xfrm>
            <a:off x="2987675" y="4941888"/>
            <a:ext cx="2990850" cy="1524000"/>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72</a:t>
            </a:fld>
            <a:endParaRPr lang="it-IT"/>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6296" y="4941888"/>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ttangolo 1"/>
          <p:cNvSpPr>
            <a:spLocks noChangeArrowheads="1"/>
          </p:cNvSpPr>
          <p:nvPr/>
        </p:nvSpPr>
        <p:spPr bwMode="auto">
          <a:xfrm>
            <a:off x="1547813" y="836613"/>
            <a:ext cx="5037137" cy="579437"/>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OBIETTIVI DEL PIANO</a:t>
            </a:r>
          </a:p>
        </p:txBody>
      </p:sp>
      <p:sp>
        <p:nvSpPr>
          <p:cNvPr id="59394" name="Rettangolo 2"/>
          <p:cNvSpPr>
            <a:spLocks noChangeArrowheads="1"/>
          </p:cNvSpPr>
          <p:nvPr/>
        </p:nvSpPr>
        <p:spPr bwMode="auto">
          <a:xfrm>
            <a:off x="1331913" y="2060575"/>
            <a:ext cx="5526087" cy="3693319"/>
          </a:xfrm>
          <a:prstGeom prst="rect">
            <a:avLst/>
          </a:prstGeom>
          <a:noFill/>
          <a:ln w="9525">
            <a:noFill/>
            <a:miter lim="800000"/>
            <a:headEnd/>
            <a:tailEnd/>
          </a:ln>
        </p:spPr>
        <p:txBody>
          <a:bodyPr>
            <a:spAutoFit/>
          </a:bodyPr>
          <a:lstStyle/>
          <a:p>
            <a:pPr marL="342900" indent="-342900">
              <a:buFontTx/>
              <a:buChar char="•"/>
            </a:pPr>
            <a:r>
              <a:rPr lang="it-IT" sz="1800" b="1" dirty="0" smtClean="0">
                <a:latin typeface="Calibri" pitchFamily="34" charset="0"/>
              </a:rPr>
              <a:t>AFFRONTARE L’EMERGENZA FIN DAL PRIMO INSORGERE, PER CONTENERE GLI EFFETTI SULLA POPOLAZIONE SCOLASTICA E SU EVENTUALI VISITATORI.</a:t>
            </a:r>
          </a:p>
          <a:p>
            <a:pPr marL="342900" indent="-342900"/>
            <a:endParaRPr lang="it-IT" sz="1800" b="1" dirty="0" smtClean="0">
              <a:latin typeface="Calibri" pitchFamily="34" charset="0"/>
            </a:endParaRPr>
          </a:p>
          <a:p>
            <a:pPr marL="342900" indent="-342900">
              <a:buFontTx/>
              <a:buChar char="•"/>
            </a:pPr>
            <a:r>
              <a:rPr lang="it-IT" sz="1800" b="1" dirty="0" smtClean="0">
                <a:latin typeface="Calibri" pitchFamily="34" charset="0"/>
              </a:rPr>
              <a:t>PIANIFICARE LE AZIONI NECESSARIE PER PROTEGGERE LE PERSONE DA EVENTI ESTERNI/INTERNI</a:t>
            </a:r>
          </a:p>
          <a:p>
            <a:pPr marL="342900" indent="-342900"/>
            <a:endParaRPr lang="it-IT" sz="1800" b="1" dirty="0" smtClean="0">
              <a:latin typeface="Calibri" pitchFamily="34" charset="0"/>
            </a:endParaRPr>
          </a:p>
          <a:p>
            <a:pPr marL="342900" indent="-342900">
              <a:buFontTx/>
              <a:buChar char="•"/>
            </a:pPr>
            <a:r>
              <a:rPr lang="it-IT" sz="1800" b="1" dirty="0" smtClean="0">
                <a:latin typeface="Calibri" pitchFamily="34" charset="0"/>
              </a:rPr>
              <a:t>COORDINARE TUTTE LE RELATIVE OPERAZIONI</a:t>
            </a:r>
          </a:p>
          <a:p>
            <a:pPr marL="342900" indent="-342900"/>
            <a:endParaRPr lang="it-IT" sz="1800" b="1" dirty="0" smtClean="0">
              <a:latin typeface="Calibri" pitchFamily="34" charset="0"/>
            </a:endParaRPr>
          </a:p>
          <a:p>
            <a:pPr marL="342900" indent="-342900">
              <a:buFontTx/>
              <a:buChar char="•"/>
            </a:pPr>
            <a:r>
              <a:rPr lang="it-IT" sz="1800" b="1" dirty="0" smtClean="0">
                <a:latin typeface="Calibri" pitchFamily="34" charset="0"/>
              </a:rPr>
              <a:t>FARE INFORMAZIONE E PREVENZIONE</a:t>
            </a:r>
          </a:p>
          <a:p>
            <a:pPr marL="342900" indent="-342900"/>
            <a:endParaRPr lang="it-IT" sz="1800" dirty="0">
              <a:latin typeface="Calibri" pitchFamily="34" charset="0"/>
            </a:endParaRPr>
          </a:p>
        </p:txBody>
      </p:sp>
      <p:pic>
        <p:nvPicPr>
          <p:cNvPr id="59395" name="Picture 4" descr="evac2"/>
          <p:cNvPicPr>
            <a:picLocks noChangeAspect="1" noChangeArrowheads="1"/>
          </p:cNvPicPr>
          <p:nvPr/>
        </p:nvPicPr>
        <p:blipFill>
          <a:blip r:embed="rId2"/>
          <a:srcRect/>
          <a:stretch>
            <a:fillRect/>
          </a:stretch>
        </p:blipFill>
        <p:spPr bwMode="auto">
          <a:xfrm>
            <a:off x="6156325" y="4292600"/>
            <a:ext cx="2420938" cy="2565400"/>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73</a:t>
            </a:fld>
            <a:endParaRPr lang="it-IT"/>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68344" y="404664"/>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ttangolo 1"/>
          <p:cNvSpPr>
            <a:spLocks noChangeArrowheads="1"/>
          </p:cNvSpPr>
          <p:nvPr/>
        </p:nvSpPr>
        <p:spPr bwMode="auto">
          <a:xfrm>
            <a:off x="1403350" y="908050"/>
            <a:ext cx="4856163"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COME COMPORTARSI?</a:t>
            </a:r>
          </a:p>
        </p:txBody>
      </p:sp>
      <p:sp>
        <p:nvSpPr>
          <p:cNvPr id="60418" name="Rettangolo 2"/>
          <p:cNvSpPr>
            <a:spLocks noChangeArrowheads="1"/>
          </p:cNvSpPr>
          <p:nvPr/>
        </p:nvSpPr>
        <p:spPr bwMode="auto">
          <a:xfrm>
            <a:off x="251520" y="1888669"/>
            <a:ext cx="8424936" cy="2246769"/>
          </a:xfrm>
          <a:prstGeom prst="rect">
            <a:avLst/>
          </a:prstGeom>
          <a:noFill/>
          <a:ln w="9525">
            <a:noFill/>
            <a:miter lim="800000"/>
            <a:headEnd/>
            <a:tailEnd/>
          </a:ln>
        </p:spPr>
        <p:txBody>
          <a:bodyPr wrap="square">
            <a:spAutoFit/>
          </a:bodyPr>
          <a:lstStyle/>
          <a:p>
            <a:pPr algn="just"/>
            <a:r>
              <a:rPr lang="it-IT" sz="2000" b="1" dirty="0" smtClean="0">
                <a:solidFill>
                  <a:schemeClr val="hlink"/>
                </a:solidFill>
                <a:latin typeface="Calibri" pitchFamily="34" charset="0"/>
              </a:rPr>
              <a:t>IN BASE AL TIPO DI EMERGENZA, IL PIANO PREVEDE NORME COMPORTAMENTALI E PROCEDURE DIVERSE.</a:t>
            </a:r>
          </a:p>
          <a:p>
            <a:pPr algn="just"/>
            <a:endParaRPr lang="it-IT" sz="2000" b="1" dirty="0" smtClean="0">
              <a:solidFill>
                <a:schemeClr val="hlink"/>
              </a:solidFill>
              <a:latin typeface="Calibri" pitchFamily="34" charset="0"/>
            </a:endParaRPr>
          </a:p>
          <a:p>
            <a:pPr algn="just"/>
            <a:r>
              <a:rPr lang="it-IT" sz="2000" b="1" dirty="0" smtClean="0">
                <a:latin typeface="Calibri" pitchFamily="34" charset="0"/>
              </a:rPr>
              <a:t>UNA SCHEDA RIEPILOGATIVA, CON LE INDICAZIONI GENERALI E PARTICOLARI PER LE PRINCIPALI EMERGENZE DOVREBBE ESSERE  AFFISSA IN OGNI LOCALE DELL’ISTITUTO E NELLE AREE COMUNI</a:t>
            </a:r>
          </a:p>
          <a:p>
            <a:pPr algn="just"/>
            <a:endParaRPr lang="it-IT" sz="2000" dirty="0">
              <a:latin typeface="Calibri" pitchFamily="34" charset="0"/>
            </a:endParaRPr>
          </a:p>
        </p:txBody>
      </p:sp>
      <p:pic>
        <p:nvPicPr>
          <p:cNvPr id="60419" name="Picture 4" descr="evac1"/>
          <p:cNvPicPr>
            <a:picLocks noChangeAspect="1" noChangeArrowheads="1"/>
          </p:cNvPicPr>
          <p:nvPr/>
        </p:nvPicPr>
        <p:blipFill>
          <a:blip r:embed="rId2"/>
          <a:srcRect/>
          <a:stretch>
            <a:fillRect/>
          </a:stretch>
        </p:blipFill>
        <p:spPr bwMode="auto">
          <a:xfrm>
            <a:off x="2843213" y="4508500"/>
            <a:ext cx="3241675" cy="2103438"/>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74</a:t>
            </a:fld>
            <a:endParaRPr lang="it-IT"/>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52320" y="581819"/>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ttangolo 1"/>
          <p:cNvSpPr>
            <a:spLocks noChangeArrowheads="1"/>
          </p:cNvSpPr>
          <p:nvPr/>
        </p:nvSpPr>
        <p:spPr bwMode="auto">
          <a:xfrm>
            <a:off x="1835150" y="476250"/>
            <a:ext cx="4856163"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COME COMPORTARSI?</a:t>
            </a:r>
          </a:p>
        </p:txBody>
      </p:sp>
      <p:sp>
        <p:nvSpPr>
          <p:cNvPr id="61442" name="Rettangolo 2"/>
          <p:cNvSpPr>
            <a:spLocks noChangeArrowheads="1"/>
          </p:cNvSpPr>
          <p:nvPr/>
        </p:nvSpPr>
        <p:spPr bwMode="auto">
          <a:xfrm>
            <a:off x="395288" y="1268413"/>
            <a:ext cx="8137525" cy="5035550"/>
          </a:xfrm>
          <a:prstGeom prst="rect">
            <a:avLst/>
          </a:prstGeom>
          <a:noFill/>
          <a:ln w="9525">
            <a:noFill/>
            <a:miter lim="800000"/>
            <a:headEnd/>
            <a:tailEnd/>
          </a:ln>
        </p:spPr>
        <p:txBody>
          <a:bodyPr>
            <a:spAutoFit/>
          </a:bodyPr>
          <a:lstStyle/>
          <a:p>
            <a:pPr marL="342900" indent="-342900">
              <a:buFontTx/>
              <a:buChar char="•"/>
            </a:pPr>
            <a:r>
              <a:rPr lang="it-IT" sz="1800" b="1" dirty="0">
                <a:solidFill>
                  <a:schemeClr val="hlink"/>
                </a:solidFill>
                <a:latin typeface="Calibri" pitchFamily="34" charset="0"/>
              </a:rPr>
              <a:t>Al segnale di evacuazione interrompere ogni attività, mantenere la calma, non farsi prendere dal panico</a:t>
            </a:r>
          </a:p>
          <a:p>
            <a:pPr marL="342900" indent="-342900">
              <a:buFontTx/>
              <a:buChar char="•"/>
            </a:pPr>
            <a:r>
              <a:rPr lang="it-IT" sz="1800" b="1" dirty="0">
                <a:solidFill>
                  <a:srgbClr val="008000"/>
                </a:solidFill>
                <a:latin typeface="Calibri" pitchFamily="34" charset="0"/>
              </a:rPr>
              <a:t>Lasciare gli oggetti personali ove si trovano, prendere -se a portata di mano- un</a:t>
            </a:r>
          </a:p>
          <a:p>
            <a:pPr marL="342900" indent="-342900"/>
            <a:r>
              <a:rPr lang="it-IT" sz="1800" b="1" dirty="0">
                <a:solidFill>
                  <a:srgbClr val="008000"/>
                </a:solidFill>
                <a:latin typeface="Calibri" pitchFamily="34" charset="0"/>
              </a:rPr>
              <a:t>       indumento per proteggersi dal freddo</a:t>
            </a:r>
          </a:p>
          <a:p>
            <a:pPr marL="342900" indent="-342900">
              <a:buFontTx/>
              <a:buChar char="•"/>
            </a:pPr>
            <a:r>
              <a:rPr lang="it-IT" sz="1800" b="1" dirty="0">
                <a:solidFill>
                  <a:schemeClr val="hlink"/>
                </a:solidFill>
                <a:latin typeface="Calibri" pitchFamily="34" charset="0"/>
              </a:rPr>
              <a:t>Gli studenti devono uscire ordinatamente dalle classi incolonnandosi dietro gli</a:t>
            </a:r>
          </a:p>
          <a:p>
            <a:pPr marL="342900" indent="-342900"/>
            <a:r>
              <a:rPr lang="it-IT" sz="1800" b="1" dirty="0">
                <a:solidFill>
                  <a:schemeClr val="hlink"/>
                </a:solidFill>
                <a:latin typeface="Calibri" pitchFamily="34" charset="0"/>
              </a:rPr>
              <a:t>       apri-fila e procedere in fila indiana tenendosi in contatto con chi precede (mano</a:t>
            </a:r>
          </a:p>
          <a:p>
            <a:pPr marL="342900" indent="-342900"/>
            <a:r>
              <a:rPr lang="it-IT" sz="1800" b="1" dirty="0">
                <a:solidFill>
                  <a:schemeClr val="hlink"/>
                </a:solidFill>
                <a:latin typeface="Calibri" pitchFamily="34" charset="0"/>
              </a:rPr>
              <a:t>       sulla spalla o tenendosi per mano)</a:t>
            </a:r>
          </a:p>
          <a:p>
            <a:pPr marL="342900" indent="-342900">
              <a:buFontTx/>
              <a:buChar char="•"/>
            </a:pPr>
            <a:r>
              <a:rPr lang="it-IT" sz="1800" b="1" dirty="0">
                <a:solidFill>
                  <a:srgbClr val="008000"/>
                </a:solidFill>
                <a:latin typeface="Calibri" pitchFamily="34" charset="0"/>
              </a:rPr>
              <a:t>Seguire i percorsi di evacuazione previsti dal piano di emergenza fino al punto di</a:t>
            </a:r>
          </a:p>
          <a:p>
            <a:pPr marL="342900" indent="-342900"/>
            <a:r>
              <a:rPr lang="it-IT" sz="1800" b="1" dirty="0">
                <a:solidFill>
                  <a:srgbClr val="008000"/>
                </a:solidFill>
                <a:latin typeface="Calibri" pitchFamily="34" charset="0"/>
              </a:rPr>
              <a:t>      ritrovo assegnato</a:t>
            </a:r>
          </a:p>
          <a:p>
            <a:pPr marL="342900" indent="-342900">
              <a:buFontTx/>
              <a:buChar char="•"/>
            </a:pPr>
            <a:r>
              <a:rPr lang="it-IT" sz="1800" b="1" dirty="0">
                <a:solidFill>
                  <a:schemeClr val="hlink"/>
                </a:solidFill>
                <a:latin typeface="Calibri" pitchFamily="34" charset="0"/>
              </a:rPr>
              <a:t>Dare le precedenza, nelle vie di fuga già impegnate da altri</a:t>
            </a:r>
          </a:p>
          <a:p>
            <a:pPr marL="342900" indent="-342900">
              <a:buFontTx/>
              <a:buChar char="•"/>
            </a:pPr>
            <a:r>
              <a:rPr lang="it-IT" sz="1800" b="1" dirty="0">
                <a:solidFill>
                  <a:srgbClr val="008000"/>
                </a:solidFill>
                <a:latin typeface="Calibri" pitchFamily="34" charset="0"/>
              </a:rPr>
              <a:t>Mantenere la calma, non spingere, non correre</a:t>
            </a:r>
            <a:r>
              <a:rPr lang="it-IT" sz="1800" b="1" dirty="0">
                <a:latin typeface="Calibri" pitchFamily="34" charset="0"/>
              </a:rPr>
              <a:t>, </a:t>
            </a:r>
            <a:r>
              <a:rPr lang="it-IT" sz="1800" b="1" dirty="0">
                <a:solidFill>
                  <a:srgbClr val="008000"/>
                </a:solidFill>
                <a:latin typeface="Calibri" pitchFamily="34" charset="0"/>
              </a:rPr>
              <a:t>non urlare</a:t>
            </a:r>
          </a:p>
          <a:p>
            <a:pPr marL="342900" indent="-342900">
              <a:buFontTx/>
              <a:buChar char="•"/>
            </a:pPr>
            <a:r>
              <a:rPr lang="it-IT" sz="1800" b="1" dirty="0">
                <a:solidFill>
                  <a:schemeClr val="hlink"/>
                </a:solidFill>
                <a:latin typeface="Calibri" pitchFamily="34" charset="0"/>
              </a:rPr>
              <a:t>Gli studenti non in classe al momento dell’evacuazione devono comunque</a:t>
            </a:r>
          </a:p>
          <a:p>
            <a:pPr marL="342900" indent="-342900"/>
            <a:r>
              <a:rPr lang="it-IT" sz="1800" b="1" dirty="0">
                <a:solidFill>
                  <a:schemeClr val="hlink"/>
                </a:solidFill>
                <a:latin typeface="Calibri" pitchFamily="34" charset="0"/>
              </a:rPr>
              <a:t>      raggiungere, secondo le vie di fuga previste dalla zona in cui si trovano, la propria classe nel punto di ritrovo prestabilito</a:t>
            </a:r>
          </a:p>
          <a:p>
            <a:pPr marL="342900" indent="-342900">
              <a:buFontTx/>
              <a:buChar char="•"/>
            </a:pPr>
            <a:r>
              <a:rPr lang="it-IT" sz="1800" b="1" dirty="0">
                <a:solidFill>
                  <a:srgbClr val="008000"/>
                </a:solidFill>
                <a:latin typeface="Calibri" pitchFamily="34" charset="0"/>
              </a:rPr>
              <a:t>Fare riferimento al personale delle squadre di emergenza per ogni necessità</a:t>
            </a:r>
          </a:p>
          <a:p>
            <a:pPr marL="342900" indent="-342900">
              <a:buFontTx/>
              <a:buChar char="•"/>
            </a:pPr>
            <a:r>
              <a:rPr lang="it-IT" sz="1800" b="1" dirty="0">
                <a:solidFill>
                  <a:schemeClr val="hlink"/>
                </a:solidFill>
                <a:latin typeface="Calibri" pitchFamily="34" charset="0"/>
              </a:rPr>
              <a:t>Non utilizzare in alcun caso l’ascensore</a:t>
            </a:r>
          </a:p>
          <a:p>
            <a:pPr marL="342900" indent="-342900">
              <a:buFontTx/>
              <a:buChar char="•"/>
            </a:pPr>
            <a:r>
              <a:rPr lang="it-IT" sz="1800" b="1" dirty="0">
                <a:solidFill>
                  <a:srgbClr val="008000"/>
                </a:solidFill>
                <a:latin typeface="Calibri" pitchFamily="34" charset="0"/>
              </a:rPr>
              <a:t>Non rientrare per alcun motivo all’interno dell’edificio fino al cessato allarme dato dal Coordinatore dell’emergenza</a:t>
            </a:r>
            <a:endParaRPr lang="it-IT" sz="1800" dirty="0">
              <a:solidFill>
                <a:srgbClr val="008000"/>
              </a:solidFill>
              <a:latin typeface="Calibri" pitchFamily="34" charset="0"/>
            </a:endParaRPr>
          </a:p>
        </p:txBody>
      </p:sp>
      <p:pic>
        <p:nvPicPr>
          <p:cNvPr id="61443" name="Picture 4" descr="evac3"/>
          <p:cNvPicPr>
            <a:picLocks noChangeAspect="1" noChangeArrowheads="1"/>
          </p:cNvPicPr>
          <p:nvPr/>
        </p:nvPicPr>
        <p:blipFill>
          <a:blip r:embed="rId2"/>
          <a:srcRect/>
          <a:stretch>
            <a:fillRect/>
          </a:stretch>
        </p:blipFill>
        <p:spPr bwMode="auto">
          <a:xfrm>
            <a:off x="6804025" y="333375"/>
            <a:ext cx="1577975" cy="874713"/>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75</a:t>
            </a:fld>
            <a:endParaRPr lang="it-IT"/>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0003" y="154781"/>
            <a:ext cx="839630" cy="9176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4"/>
          <p:cNvSpPr>
            <a:spLocks noChangeArrowheads="1"/>
          </p:cNvSpPr>
          <p:nvPr/>
        </p:nvSpPr>
        <p:spPr bwMode="auto">
          <a:xfrm>
            <a:off x="827088" y="620713"/>
            <a:ext cx="7705725" cy="579437"/>
          </a:xfrm>
          <a:prstGeom prst="rect">
            <a:avLst/>
          </a:prstGeom>
          <a:noFill/>
          <a:ln w="9525">
            <a:noFill/>
            <a:miter lim="800000"/>
            <a:headEnd/>
            <a:tailEnd/>
          </a:ln>
        </p:spPr>
        <p:txBody>
          <a:bodyPr>
            <a:spAutoFit/>
          </a:bodyPr>
          <a:lstStyle/>
          <a:p>
            <a:r>
              <a:rPr lang="it-IT" sz="3200" b="1">
                <a:solidFill>
                  <a:srgbClr val="FF3300"/>
                </a:solidFill>
                <a:latin typeface="Comic Sans MS" pitchFamily="66" charset="0"/>
              </a:rPr>
              <a:t>IN PARTICOLARE GLI STUDENTI….</a:t>
            </a:r>
          </a:p>
        </p:txBody>
      </p:sp>
      <p:sp>
        <p:nvSpPr>
          <p:cNvPr id="62466" name="Rectangle 5"/>
          <p:cNvSpPr>
            <a:spLocks noChangeArrowheads="1"/>
          </p:cNvSpPr>
          <p:nvPr/>
        </p:nvSpPr>
        <p:spPr bwMode="auto">
          <a:xfrm>
            <a:off x="1042988" y="1844675"/>
            <a:ext cx="6624637" cy="3139321"/>
          </a:xfrm>
          <a:prstGeom prst="rect">
            <a:avLst/>
          </a:prstGeom>
          <a:noFill/>
          <a:ln w="9525">
            <a:noFill/>
            <a:miter lim="800000"/>
            <a:headEnd/>
            <a:tailEnd/>
          </a:ln>
        </p:spPr>
        <p:txBody>
          <a:bodyPr>
            <a:spAutoFit/>
          </a:bodyPr>
          <a:lstStyle/>
          <a:p>
            <a:pPr marL="342900" indent="-342900" algn="just">
              <a:buFontTx/>
              <a:buChar char="•"/>
            </a:pPr>
            <a:r>
              <a:rPr lang="it-IT" sz="1800" b="1" dirty="0" smtClean="0">
                <a:solidFill>
                  <a:schemeClr val="tx2">
                    <a:lumMod val="75000"/>
                  </a:schemeClr>
                </a:solidFill>
              </a:rPr>
              <a:t>IN CASO DI EMERGENZA, ALL’ORDINE DI EVACUAZIONE DELL’EDIFICIO, MANTENERE LA CALMA E SEGUIRE LE ISTRUZIONI DEL DOCENTE E LE PROCEDURE STABILITE.</a:t>
            </a:r>
          </a:p>
          <a:p>
            <a:pPr marL="342900" indent="-342900"/>
            <a:endParaRPr lang="it-IT" sz="1800" b="1" dirty="0" smtClean="0">
              <a:solidFill>
                <a:schemeClr val="tx2">
                  <a:lumMod val="75000"/>
                </a:schemeClr>
              </a:solidFill>
            </a:endParaRPr>
          </a:p>
          <a:p>
            <a:pPr marL="342900" indent="-342900" algn="just">
              <a:buFontTx/>
              <a:buChar char="•"/>
            </a:pPr>
            <a:r>
              <a:rPr lang="it-IT" sz="1800" b="1" dirty="0" smtClean="0">
                <a:solidFill>
                  <a:schemeClr val="tx2">
                    <a:lumMod val="75000"/>
                  </a:schemeClr>
                </a:solidFill>
              </a:rPr>
              <a:t>NELL’AMBITO DELLA CLASSE SONO INDIVIDUATI GLI STUDENTI APRI FILA E CHIUDI FILA  CHE OPERANO SECONDO LE PROCEDURE RIPORTATE NELLA APPOSITA SCHEDA E CHE SONO STATE COMUNICATE DAL COORDINATORE DI CLASSE.</a:t>
            </a:r>
          </a:p>
          <a:p>
            <a:pPr marL="342900" indent="-342900">
              <a:buFontTx/>
              <a:buChar char="•"/>
            </a:pPr>
            <a:endParaRPr lang="it-IT" sz="1800" dirty="0"/>
          </a:p>
        </p:txBody>
      </p:sp>
      <p:pic>
        <p:nvPicPr>
          <p:cNvPr id="62467" name="Picture 4" descr="evac4"/>
          <p:cNvPicPr>
            <a:picLocks noChangeAspect="1" noChangeArrowheads="1"/>
          </p:cNvPicPr>
          <p:nvPr/>
        </p:nvPicPr>
        <p:blipFill>
          <a:blip r:embed="rId2"/>
          <a:srcRect/>
          <a:stretch>
            <a:fillRect/>
          </a:stretch>
        </p:blipFill>
        <p:spPr bwMode="auto">
          <a:xfrm>
            <a:off x="3059113" y="4581525"/>
            <a:ext cx="2808287" cy="2036763"/>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76</a:t>
            </a:fld>
            <a:endParaRPr lang="it-IT"/>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64288" y="5386388"/>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468313" y="1916113"/>
            <a:ext cx="8066087" cy="1569660"/>
          </a:xfrm>
          <a:prstGeom prst="rect">
            <a:avLst/>
          </a:prstGeom>
          <a:noFill/>
          <a:ln w="9525">
            <a:noFill/>
            <a:miter lim="800000"/>
            <a:headEnd/>
            <a:tailEnd/>
          </a:ln>
        </p:spPr>
        <p:txBody>
          <a:bodyPr>
            <a:spAutoFit/>
          </a:bodyPr>
          <a:lstStyle/>
          <a:p>
            <a:r>
              <a:rPr lang="it-IT" sz="2400" b="1" dirty="0" smtClean="0"/>
              <a:t>IN SITUAZIONI DI EMERGENZA,</a:t>
            </a:r>
            <a:r>
              <a:rPr lang="it-IT" sz="2400" b="1" i="1" dirty="0" smtClean="0"/>
              <a:t> LE VITTIME ED I FERITI CHE SI RISCONTRANO POSSONO ESSERE SPESSO CAUSATI DA PRECISE ALTERAZIONI NEI COMPORTAMENTI DOVUTE AL </a:t>
            </a:r>
            <a:r>
              <a:rPr lang="it-IT" sz="2400" b="1" i="1" dirty="0" smtClean="0">
                <a:solidFill>
                  <a:srgbClr val="FF3300"/>
                </a:solidFill>
              </a:rPr>
              <a:t>PANICO.</a:t>
            </a:r>
            <a:r>
              <a:rPr lang="it-IT" sz="2400" b="1" dirty="0" smtClean="0">
                <a:solidFill>
                  <a:srgbClr val="FF3300"/>
                </a:solidFill>
              </a:rPr>
              <a:t> </a:t>
            </a:r>
            <a:endParaRPr lang="it-IT" sz="2400" b="1" dirty="0">
              <a:solidFill>
                <a:srgbClr val="FF3300"/>
              </a:solidFill>
            </a:endParaRPr>
          </a:p>
        </p:txBody>
      </p:sp>
      <p:pic>
        <p:nvPicPr>
          <p:cNvPr id="63490" name="Picture 3" descr="panico"/>
          <p:cNvPicPr>
            <a:picLocks noChangeAspect="1" noChangeArrowheads="1"/>
          </p:cNvPicPr>
          <p:nvPr/>
        </p:nvPicPr>
        <p:blipFill>
          <a:blip r:embed="rId2"/>
          <a:srcRect/>
          <a:stretch>
            <a:fillRect/>
          </a:stretch>
        </p:blipFill>
        <p:spPr bwMode="auto">
          <a:xfrm>
            <a:off x="3447544" y="3933056"/>
            <a:ext cx="2216656" cy="2429644"/>
          </a:xfrm>
          <a:prstGeom prst="rect">
            <a:avLst/>
          </a:prstGeom>
          <a:noFill/>
          <a:ln w="9525">
            <a:noFill/>
            <a:miter lim="800000"/>
            <a:headEnd/>
            <a:tailEnd/>
          </a:ln>
        </p:spPr>
      </p:pic>
      <p:sp>
        <p:nvSpPr>
          <p:cNvPr id="63491" name="Text Box 4"/>
          <p:cNvSpPr txBox="1">
            <a:spLocks noChangeArrowheads="1"/>
          </p:cNvSpPr>
          <p:nvPr/>
        </p:nvSpPr>
        <p:spPr bwMode="auto">
          <a:xfrm>
            <a:off x="2268538" y="404813"/>
            <a:ext cx="4176712" cy="579437"/>
          </a:xfrm>
          <a:prstGeom prst="rect">
            <a:avLst/>
          </a:prstGeom>
          <a:noFill/>
          <a:ln w="9525">
            <a:noFill/>
            <a:miter lim="800000"/>
            <a:headEnd/>
            <a:tailEnd/>
          </a:ln>
        </p:spPr>
        <p:txBody>
          <a:bodyPr>
            <a:spAutoFit/>
          </a:bodyPr>
          <a:lstStyle/>
          <a:p>
            <a:pPr>
              <a:spcBef>
                <a:spcPct val="50000"/>
              </a:spcBef>
            </a:pPr>
            <a:r>
              <a:rPr lang="it-IT" sz="3200" b="1">
                <a:solidFill>
                  <a:srgbClr val="FF3300"/>
                </a:solidFill>
                <a:latin typeface="Comic Sans MS" pitchFamily="66" charset="0"/>
              </a:rPr>
              <a:t>COSA  EVITARE ?</a:t>
            </a:r>
          </a:p>
        </p:txBody>
      </p:sp>
      <p:sp>
        <p:nvSpPr>
          <p:cNvPr id="63492" name="Text Box 5"/>
          <p:cNvSpPr txBox="1">
            <a:spLocks noChangeArrowheads="1"/>
          </p:cNvSpPr>
          <p:nvPr/>
        </p:nvSpPr>
        <p:spPr bwMode="auto">
          <a:xfrm>
            <a:off x="2771775" y="1196975"/>
            <a:ext cx="3455988" cy="579438"/>
          </a:xfrm>
          <a:prstGeom prst="rect">
            <a:avLst/>
          </a:prstGeom>
          <a:noFill/>
          <a:ln w="9525">
            <a:noFill/>
            <a:miter lim="800000"/>
            <a:headEnd/>
            <a:tailEnd/>
          </a:ln>
        </p:spPr>
        <p:txBody>
          <a:bodyPr>
            <a:spAutoFit/>
          </a:bodyPr>
          <a:lstStyle/>
          <a:p>
            <a:pPr>
              <a:spcBef>
                <a:spcPct val="50000"/>
              </a:spcBef>
            </a:pPr>
            <a:r>
              <a:rPr lang="it-IT" sz="3200" b="1">
                <a:solidFill>
                  <a:srgbClr val="000099"/>
                </a:solidFill>
                <a:latin typeface="Comic Sans MS" pitchFamily="66" charset="0"/>
              </a:rPr>
              <a:t>IL PANICO !!!!</a:t>
            </a:r>
          </a:p>
        </p:txBody>
      </p:sp>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77</a:t>
            </a:fld>
            <a:endParaRPr lang="it-IT"/>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07275" y="525077"/>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ChangeArrowheads="1"/>
          </p:cNvSpPr>
          <p:nvPr/>
        </p:nvSpPr>
        <p:spPr bwMode="auto">
          <a:xfrm>
            <a:off x="4859338" y="908050"/>
            <a:ext cx="3887787" cy="4121150"/>
          </a:xfrm>
          <a:prstGeom prst="rect">
            <a:avLst/>
          </a:prstGeom>
          <a:noFill/>
          <a:ln w="12700">
            <a:solidFill>
              <a:srgbClr val="000080"/>
            </a:solidFill>
            <a:miter lim="800000"/>
            <a:headEnd/>
            <a:tailEnd/>
          </a:ln>
        </p:spPr>
        <p:txBody>
          <a:bodyPr>
            <a:spAutoFit/>
          </a:bodyPr>
          <a:lstStyle/>
          <a:p>
            <a:pPr algn="ctr"/>
            <a:r>
              <a:rPr lang="it-IT" sz="2400"/>
              <a:t>Per</a:t>
            </a:r>
            <a:r>
              <a:rPr lang="it-IT" sz="2400" b="1"/>
              <a:t> </a:t>
            </a:r>
            <a:r>
              <a:rPr lang="it-IT" sz="2400" b="1">
                <a:solidFill>
                  <a:srgbClr val="FF3300"/>
                </a:solidFill>
              </a:rPr>
              <a:t>PANICO</a:t>
            </a:r>
          </a:p>
          <a:p>
            <a:pPr algn="ctr"/>
            <a:r>
              <a:rPr lang="it-IT" sz="2400"/>
              <a:t> s'intende una particolare condizione dell'uomo che fa perdere alcune capacità fondamentali per la sua sopravvivenza, quali </a:t>
            </a:r>
            <a:r>
              <a:rPr lang="it-IT" sz="2400" b="1">
                <a:solidFill>
                  <a:srgbClr val="FF3300"/>
                </a:solidFill>
              </a:rPr>
              <a:t>l'attenzione,la capacità del corpo di rispondere ai comandi del cervello</a:t>
            </a:r>
          </a:p>
          <a:p>
            <a:pPr algn="ctr"/>
            <a:r>
              <a:rPr lang="it-IT" sz="2400" b="1">
                <a:solidFill>
                  <a:srgbClr val="FF3300"/>
                </a:solidFill>
              </a:rPr>
              <a:t> e la facoltà di ragionamento</a:t>
            </a:r>
            <a:r>
              <a:rPr lang="it-IT" sz="2400"/>
              <a:t> </a:t>
            </a:r>
          </a:p>
        </p:txBody>
      </p:sp>
      <p:pic>
        <p:nvPicPr>
          <p:cNvPr id="64514" name="Picture 3" descr="panico1"/>
          <p:cNvPicPr>
            <a:picLocks noChangeAspect="1" noChangeArrowheads="1"/>
          </p:cNvPicPr>
          <p:nvPr/>
        </p:nvPicPr>
        <p:blipFill>
          <a:blip r:embed="rId2"/>
          <a:srcRect/>
          <a:stretch>
            <a:fillRect/>
          </a:stretch>
        </p:blipFill>
        <p:spPr bwMode="auto">
          <a:xfrm>
            <a:off x="323850" y="3284538"/>
            <a:ext cx="4229100" cy="2592387"/>
          </a:xfrm>
          <a:prstGeom prst="rect">
            <a:avLst/>
          </a:prstGeom>
          <a:noFill/>
          <a:ln w="9525">
            <a:noFill/>
            <a:miter lim="800000"/>
            <a:headEnd/>
            <a:tailEnd/>
          </a:ln>
        </p:spPr>
      </p:pic>
      <p:sp>
        <p:nvSpPr>
          <p:cNvPr id="64515" name="Text Box 4"/>
          <p:cNvSpPr txBox="1">
            <a:spLocks noChangeArrowheads="1"/>
          </p:cNvSpPr>
          <p:nvPr/>
        </p:nvSpPr>
        <p:spPr bwMode="auto">
          <a:xfrm>
            <a:off x="2124075" y="1052513"/>
            <a:ext cx="2447925" cy="519112"/>
          </a:xfrm>
          <a:prstGeom prst="rect">
            <a:avLst/>
          </a:prstGeom>
          <a:noFill/>
          <a:ln w="9525">
            <a:noFill/>
            <a:miter lim="800000"/>
            <a:headEnd/>
            <a:tailEnd/>
          </a:ln>
        </p:spPr>
        <p:txBody>
          <a:bodyPr>
            <a:spAutoFit/>
          </a:bodyPr>
          <a:lstStyle/>
          <a:p>
            <a:pPr>
              <a:spcBef>
                <a:spcPct val="50000"/>
              </a:spcBef>
            </a:pPr>
            <a:r>
              <a:rPr lang="it-IT" b="1">
                <a:solidFill>
                  <a:srgbClr val="FF3300"/>
                </a:solidFill>
                <a:latin typeface="Comic Sans MS" pitchFamily="66" charset="0"/>
              </a:rPr>
              <a:t>Definizione:</a:t>
            </a:r>
          </a:p>
        </p:txBody>
      </p:sp>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78</a:t>
            </a:fld>
            <a:endParaRPr lang="it-IT"/>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1560" y="620688"/>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ChangeArrowheads="1"/>
          </p:cNvSpPr>
          <p:nvPr/>
        </p:nvSpPr>
        <p:spPr bwMode="auto">
          <a:xfrm>
            <a:off x="755650" y="692150"/>
            <a:ext cx="7632700" cy="3570208"/>
          </a:xfrm>
          <a:prstGeom prst="rect">
            <a:avLst/>
          </a:prstGeom>
          <a:noFill/>
          <a:ln w="9525">
            <a:noFill/>
            <a:miter lim="800000"/>
            <a:headEnd/>
            <a:tailEnd/>
          </a:ln>
        </p:spPr>
        <p:txBody>
          <a:bodyPr>
            <a:spAutoFit/>
          </a:bodyPr>
          <a:lstStyle/>
          <a:p>
            <a:pPr marL="533400" indent="-533400"/>
            <a:r>
              <a:rPr lang="it-IT" sz="1800" b="1" dirty="0" smtClean="0">
                <a:solidFill>
                  <a:srgbClr val="FF3300"/>
                </a:solidFill>
              </a:rPr>
              <a:t>IL PANICO</a:t>
            </a:r>
            <a:r>
              <a:rPr lang="it-IT" sz="1800" b="1" dirty="0" smtClean="0"/>
              <a:t> PRESENTA  </a:t>
            </a:r>
            <a:r>
              <a:rPr lang="it-IT" sz="1800" b="1" dirty="0" smtClean="0">
                <a:solidFill>
                  <a:srgbClr val="FF0000"/>
                </a:solidFill>
              </a:rPr>
              <a:t>DUE SPONTANEE MANIFESTAZIONI</a:t>
            </a:r>
            <a:r>
              <a:rPr lang="it-IT" sz="1800" b="1" dirty="0" smtClean="0"/>
              <a:t> CHE SE NON CONTROLLATE COSTITUISCONO DI PER SÉ UN ELEMENTO DI GRAVE PERICOLO:</a:t>
            </a:r>
          </a:p>
          <a:p>
            <a:pPr marL="533400" indent="-533400"/>
            <a:endParaRPr lang="it-IT" sz="1800" b="1" dirty="0" smtClean="0"/>
          </a:p>
          <a:p>
            <a:pPr marL="533400" indent="-533400">
              <a:buFontTx/>
              <a:buChar char="•"/>
            </a:pPr>
            <a:r>
              <a:rPr lang="it-IT" sz="1800" b="1" dirty="0" smtClean="0">
                <a:solidFill>
                  <a:srgbClr val="FF3300"/>
                </a:solidFill>
              </a:rPr>
              <a:t>ISTINTO DI COINVOLGERE GLI ALTRI NELL'ANSIA GENERALE </a:t>
            </a:r>
          </a:p>
          <a:p>
            <a:pPr marL="533400" indent="-533400"/>
            <a:r>
              <a:rPr lang="it-IT" sz="1800" b="1" dirty="0" smtClean="0"/>
              <a:t>         ( INVOCAZIONE DI AIUTO, GRIDA, ATTI DI DISPERAZIONE,</a:t>
            </a:r>
            <a:r>
              <a:rPr lang="it-IT" sz="1800" b="1" dirty="0" smtClean="0">
                <a:sym typeface="Symbol" pitchFamily="18" charset="2"/>
              </a:rPr>
              <a:t></a:t>
            </a:r>
            <a:r>
              <a:rPr lang="it-IT" sz="1800" b="1" dirty="0" smtClean="0"/>
              <a:t>); </a:t>
            </a:r>
          </a:p>
          <a:p>
            <a:pPr marL="533400" indent="-533400">
              <a:buFontTx/>
              <a:buChar char="•"/>
            </a:pPr>
            <a:endParaRPr lang="it-IT" sz="1800" b="1" dirty="0" smtClean="0">
              <a:sym typeface="Symbol" pitchFamily="18" charset="2"/>
            </a:endParaRPr>
          </a:p>
          <a:p>
            <a:pPr marL="533400" indent="-533400">
              <a:buFontTx/>
              <a:buChar char="•"/>
            </a:pPr>
            <a:r>
              <a:rPr lang="it-IT" sz="1800" b="1" dirty="0" smtClean="0">
                <a:solidFill>
                  <a:srgbClr val="FF0000"/>
                </a:solidFill>
                <a:sym typeface="Symbol" pitchFamily="18" charset="2"/>
              </a:rPr>
              <a:t>ISTINTO ALLA FUGA</a:t>
            </a:r>
            <a:r>
              <a:rPr lang="it-IT" sz="1800" b="1" dirty="0" smtClean="0">
                <a:sym typeface="Symbol" pitchFamily="18" charset="2"/>
              </a:rPr>
              <a:t>, IN CUI PREDOMINA L'AUTODIFESA, </a:t>
            </a:r>
            <a:r>
              <a:rPr lang="it-IT" sz="1800" b="1" dirty="0" smtClean="0">
                <a:solidFill>
                  <a:srgbClr val="FF3300"/>
                </a:solidFill>
                <a:sym typeface="Symbol" pitchFamily="18" charset="2"/>
              </a:rPr>
              <a:t>CON TENTATIVO DI</a:t>
            </a:r>
            <a:r>
              <a:rPr lang="it-IT" sz="1800" b="1" dirty="0" smtClean="0">
                <a:solidFill>
                  <a:srgbClr val="FF0000"/>
                </a:solidFill>
                <a:sym typeface="Symbol" pitchFamily="18" charset="2"/>
              </a:rPr>
              <a:t> </a:t>
            </a:r>
            <a:r>
              <a:rPr lang="it-IT" sz="1800" b="1" dirty="0" smtClean="0">
                <a:solidFill>
                  <a:srgbClr val="FF3300"/>
                </a:solidFill>
                <a:sym typeface="Symbol" pitchFamily="18" charset="2"/>
              </a:rPr>
              <a:t>ESCLUSIONE ANCHE VIOLENTA DEGLI ALTRI CON SPINTE</a:t>
            </a:r>
            <a:r>
              <a:rPr lang="it-IT" sz="1800" b="1" dirty="0" smtClean="0">
                <a:sym typeface="Symbol" pitchFamily="18" charset="2"/>
              </a:rPr>
              <a:t>, CORSE IN AVANTI ED  AFFERMAZIONE DEI POSTI CONQUISTATI VERSO LA VIA DELLA SALVEZZA.</a:t>
            </a:r>
          </a:p>
          <a:p>
            <a:pPr marL="533400" indent="-533400"/>
            <a:r>
              <a:rPr lang="it-IT" dirty="0" smtClean="0">
                <a:sym typeface="Symbol" pitchFamily="18" charset="2"/>
              </a:rPr>
              <a:t> </a:t>
            </a:r>
            <a:endParaRPr lang="it-IT" dirty="0">
              <a:sym typeface="Symbol" pitchFamily="18" charset="2"/>
            </a:endParaRPr>
          </a:p>
        </p:txBody>
      </p:sp>
      <p:pic>
        <p:nvPicPr>
          <p:cNvPr id="65538" name="Picture 4" descr="panico2"/>
          <p:cNvPicPr>
            <a:picLocks noChangeAspect="1" noChangeArrowheads="1"/>
          </p:cNvPicPr>
          <p:nvPr/>
        </p:nvPicPr>
        <p:blipFill>
          <a:blip r:embed="rId2"/>
          <a:srcRect/>
          <a:stretch>
            <a:fillRect/>
          </a:stretch>
        </p:blipFill>
        <p:spPr bwMode="auto">
          <a:xfrm>
            <a:off x="3059113" y="4032250"/>
            <a:ext cx="3384550" cy="2547938"/>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79</a:t>
            </a:fld>
            <a:endParaRPr lang="it-IT"/>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24787" y="4690269"/>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ttangolo 1"/>
          <p:cNvSpPr>
            <a:spLocks noChangeArrowheads="1"/>
          </p:cNvSpPr>
          <p:nvPr/>
        </p:nvSpPr>
        <p:spPr bwMode="auto">
          <a:xfrm>
            <a:off x="2627313" y="549275"/>
            <a:ext cx="2762250" cy="519113"/>
          </a:xfrm>
          <a:prstGeom prst="rect">
            <a:avLst/>
          </a:prstGeom>
          <a:noFill/>
          <a:ln w="9525">
            <a:noFill/>
            <a:miter lim="800000"/>
            <a:headEnd/>
            <a:tailEnd/>
          </a:ln>
        </p:spPr>
        <p:txBody>
          <a:bodyPr wrap="none">
            <a:spAutoFit/>
          </a:bodyPr>
          <a:lstStyle/>
          <a:p>
            <a:r>
              <a:rPr lang="it-IT" b="1" dirty="0">
                <a:solidFill>
                  <a:srgbClr val="FF3300"/>
                </a:solidFill>
                <a:latin typeface="Comic Sans MS" pitchFamily="66" charset="0"/>
              </a:rPr>
              <a:t>DEFINIZIONI</a:t>
            </a:r>
          </a:p>
        </p:txBody>
      </p:sp>
      <p:sp>
        <p:nvSpPr>
          <p:cNvPr id="16386" name="Rettangolo 2"/>
          <p:cNvSpPr>
            <a:spLocks noChangeArrowheads="1"/>
          </p:cNvSpPr>
          <p:nvPr/>
        </p:nvSpPr>
        <p:spPr bwMode="auto">
          <a:xfrm>
            <a:off x="107504" y="1484313"/>
            <a:ext cx="8856984" cy="4401205"/>
          </a:xfrm>
          <a:prstGeom prst="rect">
            <a:avLst/>
          </a:prstGeom>
          <a:noFill/>
          <a:ln w="9525">
            <a:noFill/>
            <a:miter lim="800000"/>
            <a:headEnd/>
            <a:tailEnd/>
          </a:ln>
        </p:spPr>
        <p:txBody>
          <a:bodyPr wrap="square">
            <a:spAutoFit/>
          </a:bodyPr>
          <a:lstStyle/>
          <a:p>
            <a:r>
              <a:rPr lang="it-IT" b="1" dirty="0" smtClean="0">
                <a:solidFill>
                  <a:srgbClr val="FF3300"/>
                </a:solidFill>
                <a:latin typeface="Comic Sans MS" pitchFamily="66" charset="0"/>
              </a:rPr>
              <a:t>            </a:t>
            </a:r>
          </a:p>
          <a:p>
            <a:endParaRPr lang="it-IT" b="1" dirty="0">
              <a:solidFill>
                <a:srgbClr val="FF3300"/>
              </a:solidFill>
              <a:latin typeface="Comic Sans MS" pitchFamily="66" charset="0"/>
            </a:endParaRPr>
          </a:p>
          <a:p>
            <a:r>
              <a:rPr lang="it-IT" b="1" dirty="0" smtClean="0">
                <a:solidFill>
                  <a:srgbClr val="FF3300"/>
                </a:solidFill>
                <a:latin typeface="Comic Sans MS" pitchFamily="66" charset="0"/>
              </a:rPr>
              <a:t>       PERICOLO:</a:t>
            </a:r>
            <a:r>
              <a:rPr lang="it-IT" b="1" dirty="0" smtClean="0">
                <a:latin typeface="Calibri" pitchFamily="34" charset="0"/>
              </a:rPr>
              <a:t> CARATTERISTICA INTRINSECA DI UNA SITUAZIONE,  LAVORAZIONE, MACCHINARIO O ATTREZZATURA  TALE PER CUI L’ESPOSIZIONE DEL LAVORATORE PUÒ PORTARE A CONSEGUENZE NEGATIVE.</a:t>
            </a:r>
          </a:p>
          <a:p>
            <a:endParaRPr lang="it-IT" b="1" dirty="0" smtClean="0">
              <a:latin typeface="Calibri" pitchFamily="34" charset="0"/>
            </a:endParaRPr>
          </a:p>
          <a:p>
            <a:r>
              <a:rPr lang="it-IT" b="1" dirty="0" smtClean="0">
                <a:solidFill>
                  <a:srgbClr val="FF3300"/>
                </a:solidFill>
                <a:latin typeface="Comic Sans MS" pitchFamily="66" charset="0"/>
              </a:rPr>
              <a:t>DANNO:</a:t>
            </a:r>
            <a:r>
              <a:rPr lang="it-IT" b="1" dirty="0" smtClean="0">
                <a:latin typeface="Calibri" pitchFamily="34" charset="0"/>
              </a:rPr>
              <a:t> TUTTO CIÒ CHE RAPPRESENTA UNA PERDITA,</a:t>
            </a:r>
          </a:p>
          <a:p>
            <a:r>
              <a:rPr lang="it-IT" b="1" dirty="0" smtClean="0">
                <a:latin typeface="Calibri" pitchFamily="34" charset="0"/>
              </a:rPr>
              <a:t>                    NON SOLO DI TIPO MONETARIO.</a:t>
            </a:r>
          </a:p>
          <a:p>
            <a:pPr algn="just"/>
            <a:endParaRPr lang="it-IT" b="1" dirty="0">
              <a:latin typeface="Calibri" pitchFamily="34" charset="0"/>
            </a:endParaRPr>
          </a:p>
        </p:txBody>
      </p:sp>
      <p:pic>
        <p:nvPicPr>
          <p:cNvPr id="16387" name="Picture 4" descr="pericolo"/>
          <p:cNvPicPr>
            <a:picLocks noChangeAspect="1" noChangeArrowheads="1"/>
          </p:cNvPicPr>
          <p:nvPr/>
        </p:nvPicPr>
        <p:blipFill>
          <a:blip r:embed="rId2"/>
          <a:srcRect/>
          <a:stretch>
            <a:fillRect/>
          </a:stretch>
        </p:blipFill>
        <p:spPr bwMode="auto">
          <a:xfrm>
            <a:off x="138296" y="2132856"/>
            <a:ext cx="792163" cy="715962"/>
          </a:xfrm>
          <a:prstGeom prst="rect">
            <a:avLst/>
          </a:prstGeom>
          <a:noFill/>
          <a:ln w="9525">
            <a:noFill/>
            <a:miter lim="800000"/>
            <a:headEnd/>
            <a:tailEnd/>
          </a:ln>
        </p:spPr>
      </p:pic>
      <p:pic>
        <p:nvPicPr>
          <p:cNvPr id="16388" name="Picture 5" descr="danno"/>
          <p:cNvPicPr>
            <a:picLocks noChangeAspect="1" noChangeArrowheads="1"/>
          </p:cNvPicPr>
          <p:nvPr/>
        </p:nvPicPr>
        <p:blipFill>
          <a:blip r:embed="rId3"/>
          <a:srcRect/>
          <a:stretch>
            <a:fillRect/>
          </a:stretch>
        </p:blipFill>
        <p:spPr bwMode="auto">
          <a:xfrm>
            <a:off x="6948488" y="5229200"/>
            <a:ext cx="1008062" cy="754063"/>
          </a:xfrm>
          <a:prstGeom prst="rect">
            <a:avLst/>
          </a:prstGeom>
          <a:noFill/>
          <a:ln w="9525">
            <a:noFill/>
            <a:miter lim="800000"/>
            <a:headEnd/>
            <a:tailEnd/>
          </a:ln>
        </p:spPr>
      </p:pic>
      <p:pic>
        <p:nvPicPr>
          <p:cNvPr id="348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52519" y="379568"/>
            <a:ext cx="1211137" cy="1321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8</a:t>
            </a:fld>
            <a:endParaRPr lang="it-IT"/>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ChangeArrowheads="1"/>
          </p:cNvSpPr>
          <p:nvPr/>
        </p:nvSpPr>
        <p:spPr bwMode="auto">
          <a:xfrm>
            <a:off x="250825" y="765175"/>
            <a:ext cx="8493125"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Come ridurre i rischi e l’eventuale panico?</a:t>
            </a:r>
          </a:p>
        </p:txBody>
      </p:sp>
      <p:sp>
        <p:nvSpPr>
          <p:cNvPr id="66562" name="Litebulb"/>
          <p:cNvSpPr>
            <a:spLocks noEditPoints="1" noChangeArrowheads="1"/>
          </p:cNvSpPr>
          <p:nvPr/>
        </p:nvSpPr>
        <p:spPr bwMode="auto">
          <a:xfrm>
            <a:off x="3059113" y="2205038"/>
            <a:ext cx="2690812" cy="274161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it-IT"/>
          </a:p>
        </p:txBody>
      </p:sp>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80</a:t>
            </a:fld>
            <a:endParaRPr lang="it-IT"/>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52320" y="5026068"/>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107504" y="1989138"/>
            <a:ext cx="4392488" cy="2062103"/>
          </a:xfrm>
          <a:prstGeom prst="rect">
            <a:avLst/>
          </a:prstGeom>
          <a:noFill/>
          <a:ln w="9525">
            <a:noFill/>
            <a:miter lim="800000"/>
            <a:headEnd/>
            <a:tailEnd/>
          </a:ln>
        </p:spPr>
        <p:txBody>
          <a:bodyPr wrap="square">
            <a:spAutoFit/>
          </a:bodyPr>
          <a:lstStyle/>
          <a:p>
            <a:pPr algn="ctr"/>
            <a:r>
              <a:rPr lang="it-IT" b="1" dirty="0" smtClean="0">
                <a:solidFill>
                  <a:schemeClr val="hlink"/>
                </a:solidFill>
                <a:latin typeface="Comic Sans MS" pitchFamily="66" charset="0"/>
              </a:rPr>
              <a:t>Attuando correttamente il </a:t>
            </a:r>
          </a:p>
          <a:p>
            <a:pPr algn="ctr"/>
            <a:r>
              <a:rPr lang="it-IT" sz="3600" b="1" dirty="0" smtClean="0">
                <a:solidFill>
                  <a:srgbClr val="FF3300"/>
                </a:solidFill>
                <a:latin typeface="Comic Sans MS" pitchFamily="66" charset="0"/>
              </a:rPr>
              <a:t>PIANO di EMERGENZA !!!</a:t>
            </a:r>
            <a:endParaRPr lang="it-IT" sz="3600" b="1" dirty="0">
              <a:solidFill>
                <a:srgbClr val="FF3300"/>
              </a:solidFill>
              <a:latin typeface="Comic Sans MS" pitchFamily="66" charset="0"/>
            </a:endParaRPr>
          </a:p>
        </p:txBody>
      </p:sp>
      <p:pic>
        <p:nvPicPr>
          <p:cNvPr id="67586" name="Picture 3" descr="piano5"/>
          <p:cNvPicPr>
            <a:picLocks noChangeAspect="1" noChangeArrowheads="1"/>
          </p:cNvPicPr>
          <p:nvPr/>
        </p:nvPicPr>
        <p:blipFill>
          <a:blip r:embed="rId2"/>
          <a:srcRect/>
          <a:stretch>
            <a:fillRect/>
          </a:stretch>
        </p:blipFill>
        <p:spPr bwMode="auto">
          <a:xfrm>
            <a:off x="4466301" y="66113"/>
            <a:ext cx="4516865" cy="6243207"/>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81</a:t>
            </a:fld>
            <a:endParaRPr lang="it-IT"/>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0" y="332656"/>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ttangolo 1"/>
          <p:cNvSpPr>
            <a:spLocks noChangeArrowheads="1"/>
          </p:cNvSpPr>
          <p:nvPr/>
        </p:nvSpPr>
        <p:spPr bwMode="auto">
          <a:xfrm>
            <a:off x="827088" y="620713"/>
            <a:ext cx="7272337" cy="1066800"/>
          </a:xfrm>
          <a:prstGeom prst="rect">
            <a:avLst/>
          </a:prstGeom>
          <a:noFill/>
          <a:ln w="9525">
            <a:noFill/>
            <a:miter lim="800000"/>
            <a:headEnd/>
            <a:tailEnd/>
          </a:ln>
        </p:spPr>
        <p:txBody>
          <a:bodyPr>
            <a:spAutoFit/>
          </a:bodyPr>
          <a:lstStyle/>
          <a:p>
            <a:pPr algn="ctr"/>
            <a:r>
              <a:rPr lang="it-IT" sz="3200" b="1">
                <a:solidFill>
                  <a:srgbClr val="FF3300"/>
                </a:solidFill>
                <a:latin typeface="Comic Sans MS" pitchFamily="66" charset="0"/>
              </a:rPr>
              <a:t>ABBINAMENT0</a:t>
            </a:r>
          </a:p>
          <a:p>
            <a:pPr algn="ctr"/>
            <a:r>
              <a:rPr lang="it-IT" sz="3200" b="1">
                <a:solidFill>
                  <a:srgbClr val="FF3300"/>
                </a:solidFill>
                <a:latin typeface="Comic Sans MS" pitchFamily="66" charset="0"/>
              </a:rPr>
              <a:t>LOCALI - AREE DI RACCOLTA</a:t>
            </a:r>
          </a:p>
        </p:txBody>
      </p:sp>
      <p:sp>
        <p:nvSpPr>
          <p:cNvPr id="68610" name="Rettangolo 2"/>
          <p:cNvSpPr>
            <a:spLocks noChangeArrowheads="1"/>
          </p:cNvSpPr>
          <p:nvPr/>
        </p:nvSpPr>
        <p:spPr bwMode="auto">
          <a:xfrm>
            <a:off x="323528" y="2276475"/>
            <a:ext cx="8640960" cy="2523768"/>
          </a:xfrm>
          <a:prstGeom prst="rect">
            <a:avLst/>
          </a:prstGeom>
          <a:noFill/>
          <a:ln w="9525">
            <a:noFill/>
            <a:miter lim="800000"/>
            <a:headEnd/>
            <a:tailEnd/>
          </a:ln>
        </p:spPr>
        <p:txBody>
          <a:bodyPr wrap="square">
            <a:spAutoFit/>
          </a:bodyPr>
          <a:lstStyle/>
          <a:p>
            <a:pPr marL="342900" indent="-342900">
              <a:buFontTx/>
              <a:buChar char="•"/>
            </a:pPr>
            <a:r>
              <a:rPr lang="it-IT" sz="2000" b="1" dirty="0" smtClean="0">
                <a:solidFill>
                  <a:schemeClr val="tx2">
                    <a:lumMod val="75000"/>
                  </a:schemeClr>
                </a:solidFill>
                <a:latin typeface="Calibri" pitchFamily="34" charset="0"/>
              </a:rPr>
              <a:t>OGNI AULA O LOCALE DELLA SCUOLA È ABBINATO AD UN PERCORSO DI ESODO CHE PORTA  ALLA RELATIVA AREA DI RACCOLTA.</a:t>
            </a:r>
          </a:p>
          <a:p>
            <a:pPr marL="342900" indent="-342900"/>
            <a:endParaRPr lang="it-IT" sz="2000" b="1" dirty="0" smtClean="0">
              <a:solidFill>
                <a:schemeClr val="tx2">
                  <a:lumMod val="75000"/>
                </a:schemeClr>
              </a:solidFill>
              <a:latin typeface="Calibri" pitchFamily="34" charset="0"/>
            </a:endParaRPr>
          </a:p>
          <a:p>
            <a:pPr marL="342900" indent="-342900">
              <a:buFontTx/>
              <a:buChar char="•"/>
            </a:pPr>
            <a:r>
              <a:rPr lang="it-IT" sz="2000" b="1" dirty="0" smtClean="0">
                <a:solidFill>
                  <a:schemeClr val="tx2">
                    <a:lumMod val="75000"/>
                  </a:schemeClr>
                </a:solidFill>
                <a:latin typeface="Calibri" pitchFamily="34" charset="0"/>
              </a:rPr>
              <a:t>PRENDERE VISIONE DELLA PLANIMETRIA AFFISSA NEL LOCALE E DEL PERCORSO DA SEGUIRE.</a:t>
            </a:r>
          </a:p>
          <a:p>
            <a:pPr marL="342900" indent="-342900"/>
            <a:r>
              <a:rPr lang="it-IT" sz="2000" b="1" dirty="0" smtClean="0">
                <a:solidFill>
                  <a:schemeClr val="tx2">
                    <a:lumMod val="75000"/>
                  </a:schemeClr>
                </a:solidFill>
                <a:latin typeface="Calibri" pitchFamily="34" charset="0"/>
              </a:rPr>
              <a:t> </a:t>
            </a:r>
          </a:p>
          <a:p>
            <a:pPr marL="342900" indent="-342900">
              <a:buFontTx/>
              <a:buChar char="•"/>
            </a:pPr>
            <a:r>
              <a:rPr lang="it-IT" sz="2000" b="1" dirty="0" smtClean="0">
                <a:solidFill>
                  <a:schemeClr val="tx2">
                    <a:lumMod val="75000"/>
                  </a:schemeClr>
                </a:solidFill>
                <a:latin typeface="Calibri" pitchFamily="34" charset="0"/>
              </a:rPr>
              <a:t>SE PERMANGONO DUBBI CHIEDERE AL COORDINATORE DI CLASSE.</a:t>
            </a:r>
          </a:p>
          <a:p>
            <a:pPr marL="342900" indent="-342900"/>
            <a:endParaRPr lang="it-IT" sz="1800" dirty="0">
              <a:latin typeface="Calibri" pitchFamily="34" charset="0"/>
            </a:endParaRPr>
          </a:p>
        </p:txBody>
      </p:sp>
      <p:pic>
        <p:nvPicPr>
          <p:cNvPr id="68611" name="Picture 4" descr="esodo"/>
          <p:cNvPicPr>
            <a:picLocks noChangeAspect="1" noChangeArrowheads="1"/>
          </p:cNvPicPr>
          <p:nvPr/>
        </p:nvPicPr>
        <p:blipFill>
          <a:blip r:embed="rId2"/>
          <a:srcRect/>
          <a:stretch>
            <a:fillRect/>
          </a:stretch>
        </p:blipFill>
        <p:spPr bwMode="auto">
          <a:xfrm>
            <a:off x="2183778" y="5138797"/>
            <a:ext cx="3684366" cy="1422341"/>
          </a:xfrm>
          <a:prstGeom prst="rect">
            <a:avLst/>
          </a:prstGeom>
          <a:noFill/>
          <a:ln w="9525">
            <a:noFill/>
            <a:miter lim="800000"/>
            <a:headEnd/>
            <a:tailEnd/>
          </a:ln>
        </p:spPr>
      </p:pic>
      <p:pic>
        <p:nvPicPr>
          <p:cNvPr id="68612" name="Picture 5" descr="punto6"/>
          <p:cNvPicPr>
            <a:picLocks noChangeAspect="1" noChangeArrowheads="1"/>
          </p:cNvPicPr>
          <p:nvPr/>
        </p:nvPicPr>
        <p:blipFill>
          <a:blip r:embed="rId3"/>
          <a:srcRect/>
          <a:stretch>
            <a:fillRect/>
          </a:stretch>
        </p:blipFill>
        <p:spPr bwMode="auto">
          <a:xfrm>
            <a:off x="6443663" y="4652963"/>
            <a:ext cx="1689100" cy="1689100"/>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82</a:t>
            </a:fld>
            <a:endParaRPr lang="it-IT"/>
          </a:p>
        </p:txBody>
      </p:sp>
      <p:pic>
        <p:nvPicPr>
          <p:cNvPr id="2560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3525" y="260648"/>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ttangolo 2"/>
          <p:cNvSpPr>
            <a:spLocks noChangeArrowheads="1"/>
          </p:cNvSpPr>
          <p:nvPr/>
        </p:nvSpPr>
        <p:spPr bwMode="auto">
          <a:xfrm>
            <a:off x="1979613" y="692150"/>
            <a:ext cx="4589462"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PUNTI DI RACCOLTA</a:t>
            </a:r>
            <a:endParaRPr lang="it-IT" sz="3200">
              <a:solidFill>
                <a:srgbClr val="FF3300"/>
              </a:solidFill>
              <a:latin typeface="Comic Sans MS" pitchFamily="66" charset="0"/>
            </a:endParaRPr>
          </a:p>
        </p:txBody>
      </p:sp>
      <p:sp>
        <p:nvSpPr>
          <p:cNvPr id="69634" name="Rectangle 4"/>
          <p:cNvSpPr>
            <a:spLocks noChangeArrowheads="1"/>
          </p:cNvSpPr>
          <p:nvPr/>
        </p:nvSpPr>
        <p:spPr bwMode="auto">
          <a:xfrm>
            <a:off x="179512" y="2133600"/>
            <a:ext cx="8640960" cy="2677656"/>
          </a:xfrm>
          <a:prstGeom prst="rect">
            <a:avLst/>
          </a:prstGeom>
          <a:noFill/>
          <a:ln w="9525">
            <a:noFill/>
            <a:miter lim="800000"/>
            <a:headEnd/>
            <a:tailEnd/>
          </a:ln>
        </p:spPr>
        <p:txBody>
          <a:bodyPr wrap="square">
            <a:spAutoFit/>
          </a:bodyPr>
          <a:lstStyle/>
          <a:p>
            <a:r>
              <a:rPr lang="it-IT" sz="2400" b="1" dirty="0" smtClean="0">
                <a:solidFill>
                  <a:srgbClr val="000099"/>
                </a:solidFill>
              </a:rPr>
              <a:t>L’ AREA DI RACCOLTA ESTERNA DELLA SEDE CENTRALE DELL’ISTITUTO SONO TRE </a:t>
            </a:r>
            <a:r>
              <a:rPr lang="it-IT" sz="2400" b="1" dirty="0" smtClean="0"/>
              <a:t> </a:t>
            </a:r>
            <a:r>
              <a:rPr lang="it-IT" sz="2400" b="1" dirty="0" smtClean="0">
                <a:solidFill>
                  <a:srgbClr val="FF3300"/>
                </a:solidFill>
              </a:rPr>
              <a:t>PIAZZA UMBERTO I ; PIAZZETTA BELLUSCI; E LARGO COVELLI.</a:t>
            </a:r>
          </a:p>
          <a:p>
            <a:r>
              <a:rPr lang="it-IT" sz="2400" b="1" dirty="0" smtClean="0">
                <a:solidFill>
                  <a:srgbClr val="FF3300"/>
                </a:solidFill>
              </a:rPr>
              <a:t> </a:t>
            </a:r>
            <a:endParaRPr lang="it-IT" sz="2400" b="1" dirty="0" smtClean="0"/>
          </a:p>
          <a:p>
            <a:r>
              <a:rPr lang="it-IT" sz="2400" b="1" dirty="0" smtClean="0"/>
              <a:t>OGNI PLESSO FACENTE PARTE DELL’ISTITUTO   HA UN SUO PUNTO DI RACCOLTA CONOSCIUTO DA TUTTI GLI UTENTI.</a:t>
            </a:r>
            <a:endParaRPr lang="it-IT" sz="2400" b="1" dirty="0"/>
          </a:p>
        </p:txBody>
      </p:sp>
      <p:pic>
        <p:nvPicPr>
          <p:cNvPr id="69635" name="Picture 4" descr="RACC"/>
          <p:cNvPicPr>
            <a:picLocks noChangeAspect="1" noChangeArrowheads="1"/>
          </p:cNvPicPr>
          <p:nvPr/>
        </p:nvPicPr>
        <p:blipFill>
          <a:blip r:embed="rId2"/>
          <a:srcRect/>
          <a:stretch>
            <a:fillRect/>
          </a:stretch>
        </p:blipFill>
        <p:spPr bwMode="auto">
          <a:xfrm>
            <a:off x="3059882" y="4509120"/>
            <a:ext cx="3096294" cy="2232844"/>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83</a:t>
            </a:fld>
            <a:endParaRPr lang="it-IT"/>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28" y="365919"/>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84</a:t>
            </a:fld>
            <a:endParaRPr lang="it-IT"/>
          </a:p>
        </p:txBody>
      </p:sp>
      <p:pic>
        <p:nvPicPr>
          <p:cNvPr id="9" name="Immagine 8"/>
          <p:cNvPicPr/>
          <p:nvPr/>
        </p:nvPicPr>
        <p:blipFill>
          <a:blip r:embed="rId2">
            <a:extLst>
              <a:ext uri="{28A0092B-C50C-407E-A947-70E740481C1C}">
                <a14:useLocalDpi xmlns:a14="http://schemas.microsoft.com/office/drawing/2010/main" xmlns="" val="0"/>
              </a:ext>
            </a:extLst>
          </a:blip>
          <a:srcRect/>
          <a:stretch>
            <a:fillRect/>
          </a:stretch>
        </p:blipFill>
        <p:spPr bwMode="auto">
          <a:xfrm>
            <a:off x="5976156" y="3892043"/>
            <a:ext cx="1044116" cy="1121134"/>
          </a:xfrm>
          <a:prstGeom prst="rect">
            <a:avLst/>
          </a:prstGeom>
          <a:noFill/>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07904" y="5328102"/>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51520" y="274638"/>
            <a:ext cx="8435280" cy="1143000"/>
          </a:xfrm>
        </p:spPr>
        <p:txBody>
          <a:bodyPr/>
          <a:lstStyle/>
          <a:p>
            <a:endParaRPr lang="it-IT" sz="4000" b="1" dirty="0">
              <a:solidFill>
                <a:srgbClr val="FF0000"/>
              </a:solidFill>
            </a:endParaRPr>
          </a:p>
        </p:txBody>
      </p:sp>
      <p:sp>
        <p:nvSpPr>
          <p:cNvPr id="2" name="Segnaposto numero diapositiva 1"/>
          <p:cNvSpPr>
            <a:spLocks noGrp="1"/>
          </p:cNvSpPr>
          <p:nvPr>
            <p:ph type="sldNum" sz="quarter" idx="12"/>
          </p:nvPr>
        </p:nvSpPr>
        <p:spPr/>
        <p:txBody>
          <a:bodyPr/>
          <a:lstStyle/>
          <a:p>
            <a:pPr>
              <a:defRPr/>
            </a:pPr>
            <a:fld id="{CDC1E429-6806-489A-909A-CFFFA37E9747}" type="slidenum">
              <a:rPr lang="it-IT" smtClean="0"/>
              <a:pPr>
                <a:defRPr/>
              </a:pPr>
              <a:t>85</a:t>
            </a:fld>
            <a:endParaRPr lang="it-IT"/>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48264" y="5221436"/>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2668696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ChangeArrowheads="1"/>
          </p:cNvSpPr>
          <p:nvPr/>
        </p:nvSpPr>
        <p:spPr bwMode="auto">
          <a:xfrm>
            <a:off x="1979613" y="765175"/>
            <a:ext cx="4249737"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SEGNALI E AVVISI</a:t>
            </a:r>
          </a:p>
        </p:txBody>
      </p:sp>
      <p:sp>
        <p:nvSpPr>
          <p:cNvPr id="71682" name="Rectangle 3"/>
          <p:cNvSpPr>
            <a:spLocks noChangeArrowheads="1"/>
          </p:cNvSpPr>
          <p:nvPr/>
        </p:nvSpPr>
        <p:spPr bwMode="auto">
          <a:xfrm>
            <a:off x="179512" y="1989138"/>
            <a:ext cx="8712968" cy="3139321"/>
          </a:xfrm>
          <a:prstGeom prst="rect">
            <a:avLst/>
          </a:prstGeom>
          <a:noFill/>
          <a:ln w="9525">
            <a:noFill/>
            <a:miter lim="800000"/>
            <a:headEnd/>
            <a:tailEnd/>
          </a:ln>
        </p:spPr>
        <p:txBody>
          <a:bodyPr wrap="square">
            <a:spAutoFit/>
          </a:bodyPr>
          <a:lstStyle/>
          <a:p>
            <a:r>
              <a:rPr lang="it-IT" sz="2000" b="1" dirty="0" smtClean="0"/>
              <a:t>NELL’ATTIVITÀ DI PREVENZIONE VIENE DATA GRANDE IMPORTANZA ALLA COMUNICAZIONE ED ALLA INFORMAZIONE, ATTUATA ANCHE MEDIANTE CARTELLI DI SEGNALAZIONE. </a:t>
            </a:r>
          </a:p>
          <a:p>
            <a:endParaRPr lang="it-IT" sz="2000" b="1" dirty="0" smtClean="0"/>
          </a:p>
          <a:p>
            <a:r>
              <a:rPr lang="it-IT" sz="2000" b="1" dirty="0" smtClean="0"/>
              <a:t>IN GENERALE SI DEFINISCE </a:t>
            </a:r>
            <a:r>
              <a:rPr lang="it-IT" sz="2000" b="1" dirty="0" smtClean="0">
                <a:solidFill>
                  <a:srgbClr val="FF3300"/>
                </a:solidFill>
              </a:rPr>
              <a:t>SEGNALETICA DI SICUREZZA</a:t>
            </a:r>
            <a:r>
              <a:rPr lang="it-IT" sz="2000" b="1" dirty="0" smtClean="0"/>
              <a:t> </a:t>
            </a:r>
            <a:r>
              <a:rPr lang="it-IT" sz="2000" b="1" dirty="0" smtClean="0">
                <a:solidFill>
                  <a:srgbClr val="000099"/>
                </a:solidFill>
              </a:rPr>
              <a:t>IL SISTEMA DI SEGNALAZIONE CHE, RIFERITO AD UNA DETERMINATA MACCHINA O SITUAZIONE, TRASMETTE MEDIANTE UN COLORE O UN SIMBOLO,</a:t>
            </a:r>
          </a:p>
          <a:p>
            <a:r>
              <a:rPr lang="it-IT" sz="2000" b="1" dirty="0" smtClean="0">
                <a:solidFill>
                  <a:srgbClr val="000099"/>
                </a:solidFill>
              </a:rPr>
              <a:t>UN MESSAGGIO DI SICUREZZA.</a:t>
            </a:r>
          </a:p>
          <a:p>
            <a:pPr algn="just"/>
            <a:endParaRPr lang="it-IT" sz="1800" b="1" dirty="0">
              <a:solidFill>
                <a:srgbClr val="000099"/>
              </a:solidFill>
            </a:endParaRPr>
          </a:p>
        </p:txBody>
      </p:sp>
      <p:pic>
        <p:nvPicPr>
          <p:cNvPr id="71683" name="Picture 4" descr="segnaletica"/>
          <p:cNvPicPr>
            <a:picLocks noChangeAspect="1" noChangeArrowheads="1"/>
          </p:cNvPicPr>
          <p:nvPr/>
        </p:nvPicPr>
        <p:blipFill>
          <a:blip r:embed="rId2"/>
          <a:srcRect/>
          <a:stretch>
            <a:fillRect/>
          </a:stretch>
        </p:blipFill>
        <p:spPr bwMode="auto">
          <a:xfrm>
            <a:off x="2627313" y="4869160"/>
            <a:ext cx="3168650" cy="1757065"/>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86</a:t>
            </a:fld>
            <a:endParaRPr lang="it-IT"/>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2450" y="438944"/>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p:cNvSpPr>
          <p:nvPr/>
        </p:nvSpPr>
        <p:spPr bwMode="auto">
          <a:xfrm>
            <a:off x="1547813" y="620713"/>
            <a:ext cx="4249737" cy="579437"/>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SEGNALI E AVVISI</a:t>
            </a:r>
          </a:p>
        </p:txBody>
      </p:sp>
      <p:sp>
        <p:nvSpPr>
          <p:cNvPr id="72706" name="Rectangle 3"/>
          <p:cNvSpPr>
            <a:spLocks noChangeArrowheads="1"/>
          </p:cNvSpPr>
          <p:nvPr/>
        </p:nvSpPr>
        <p:spPr bwMode="auto">
          <a:xfrm>
            <a:off x="971550" y="1628775"/>
            <a:ext cx="7416800" cy="3908762"/>
          </a:xfrm>
          <a:prstGeom prst="rect">
            <a:avLst/>
          </a:prstGeom>
          <a:noFill/>
          <a:ln w="9525">
            <a:noFill/>
            <a:miter lim="800000"/>
            <a:headEnd/>
            <a:tailEnd/>
          </a:ln>
        </p:spPr>
        <p:txBody>
          <a:bodyPr>
            <a:spAutoFit/>
          </a:bodyPr>
          <a:lstStyle/>
          <a:p>
            <a:r>
              <a:rPr lang="it-IT" sz="1600" b="1" dirty="0" smtClean="0"/>
              <a:t>I CARTELLI DI SEGNALAZIONE SONO DIVISI IN CINQUE CATEGORIE:</a:t>
            </a:r>
          </a:p>
          <a:p>
            <a:endParaRPr lang="it-IT" sz="1600" b="1" dirty="0" smtClean="0"/>
          </a:p>
          <a:p>
            <a:r>
              <a:rPr lang="it-IT" sz="1800" b="1" dirty="0" smtClean="0">
                <a:solidFill>
                  <a:srgbClr val="FF3300"/>
                </a:solidFill>
                <a:latin typeface="Comic Sans MS" pitchFamily="66" charset="0"/>
              </a:rPr>
              <a:t> </a:t>
            </a:r>
            <a:r>
              <a:rPr lang="it-IT" sz="1800" b="1" dirty="0">
                <a:solidFill>
                  <a:srgbClr val="FF3300"/>
                </a:solidFill>
                <a:latin typeface="Comic Sans MS" pitchFamily="66" charset="0"/>
              </a:rPr>
              <a:t>DIVIETO</a:t>
            </a:r>
            <a:r>
              <a:rPr lang="it-IT" sz="1800" dirty="0"/>
              <a:t>  (rotondi - pittogramma nero - bordo rosso)</a:t>
            </a:r>
          </a:p>
          <a:p>
            <a:endParaRPr lang="it-IT" sz="1800" dirty="0"/>
          </a:p>
          <a:p>
            <a:r>
              <a:rPr lang="it-IT" sz="1800" b="1" dirty="0">
                <a:solidFill>
                  <a:schemeClr val="hlink"/>
                </a:solidFill>
                <a:latin typeface="Comic Sans MS" pitchFamily="66" charset="0"/>
              </a:rPr>
              <a:t> PRESCRIZIONE</a:t>
            </a:r>
            <a:r>
              <a:rPr lang="it-IT" sz="1800" dirty="0"/>
              <a:t> (rotondi - pittogramma bianco – sfondo blu)</a:t>
            </a:r>
          </a:p>
          <a:p>
            <a:endParaRPr lang="it-IT" sz="1800" dirty="0"/>
          </a:p>
          <a:p>
            <a:r>
              <a:rPr lang="it-IT" sz="1800" b="1" dirty="0">
                <a:latin typeface="Comic Sans MS" pitchFamily="66" charset="0"/>
              </a:rPr>
              <a:t> AVVERTIMENTO</a:t>
            </a:r>
            <a:r>
              <a:rPr lang="it-IT" sz="1800" dirty="0"/>
              <a:t> (triangolari - pittogramma nero – sfondo giallo)</a:t>
            </a:r>
          </a:p>
          <a:p>
            <a:endParaRPr lang="it-IT" sz="1800" dirty="0"/>
          </a:p>
          <a:p>
            <a:r>
              <a:rPr lang="it-IT" sz="1800" b="1" dirty="0">
                <a:solidFill>
                  <a:srgbClr val="008000"/>
                </a:solidFill>
                <a:latin typeface="Comic Sans MS" pitchFamily="66" charset="0"/>
              </a:rPr>
              <a:t> SALVATAGGIO E SOCCORSO</a:t>
            </a:r>
            <a:r>
              <a:rPr lang="it-IT" sz="1800" dirty="0"/>
              <a:t> (verdi- quadrati o rettangolari – </a:t>
            </a:r>
          </a:p>
          <a:p>
            <a:r>
              <a:rPr lang="it-IT" sz="1800" dirty="0"/>
              <a:t>                                                           pittogramma bianco)</a:t>
            </a:r>
          </a:p>
          <a:p>
            <a:endParaRPr lang="it-IT" sz="1800" dirty="0"/>
          </a:p>
          <a:p>
            <a:r>
              <a:rPr lang="it-IT" sz="1800" b="1" dirty="0">
                <a:solidFill>
                  <a:srgbClr val="FF3300"/>
                </a:solidFill>
                <a:latin typeface="Comic Sans MS" pitchFamily="66" charset="0"/>
              </a:rPr>
              <a:t> ATTREZZATURE ANTINCENDIO</a:t>
            </a:r>
            <a:r>
              <a:rPr lang="it-IT" sz="1800" dirty="0"/>
              <a:t> (rossi – quadrati o rettangolari -  </a:t>
            </a:r>
          </a:p>
          <a:p>
            <a:r>
              <a:rPr lang="it-IT" sz="1800" dirty="0"/>
              <a:t>                                                                 pittogramma bianco)</a:t>
            </a:r>
          </a:p>
          <a:p>
            <a:endParaRPr lang="it-IT" sz="1800" dirty="0"/>
          </a:p>
        </p:txBody>
      </p:sp>
      <p:pic>
        <p:nvPicPr>
          <p:cNvPr id="72707" name="Picture 4" descr="3a"/>
          <p:cNvPicPr>
            <a:picLocks noChangeAspect="1" noChangeArrowheads="1"/>
          </p:cNvPicPr>
          <p:nvPr/>
        </p:nvPicPr>
        <p:blipFill>
          <a:blip r:embed="rId2"/>
          <a:srcRect/>
          <a:stretch>
            <a:fillRect/>
          </a:stretch>
        </p:blipFill>
        <p:spPr bwMode="auto">
          <a:xfrm>
            <a:off x="7019925" y="2133600"/>
            <a:ext cx="457200" cy="457200"/>
          </a:xfrm>
          <a:prstGeom prst="rect">
            <a:avLst/>
          </a:prstGeom>
          <a:noFill/>
          <a:ln w="9525">
            <a:noFill/>
            <a:miter lim="800000"/>
            <a:headEnd/>
            <a:tailEnd/>
          </a:ln>
        </p:spPr>
      </p:pic>
      <p:pic>
        <p:nvPicPr>
          <p:cNvPr id="72708" name="Picture 5" descr="54"/>
          <p:cNvPicPr>
            <a:picLocks noChangeAspect="1" noChangeArrowheads="1"/>
          </p:cNvPicPr>
          <p:nvPr/>
        </p:nvPicPr>
        <p:blipFill>
          <a:blip r:embed="rId3"/>
          <a:srcRect/>
          <a:stretch>
            <a:fillRect/>
          </a:stretch>
        </p:blipFill>
        <p:spPr bwMode="auto">
          <a:xfrm>
            <a:off x="7596188" y="2636838"/>
            <a:ext cx="720725" cy="571500"/>
          </a:xfrm>
          <a:prstGeom prst="rect">
            <a:avLst/>
          </a:prstGeom>
          <a:noFill/>
          <a:ln w="9525">
            <a:noFill/>
            <a:miter lim="800000"/>
            <a:headEnd/>
            <a:tailEnd/>
          </a:ln>
        </p:spPr>
      </p:pic>
      <p:pic>
        <p:nvPicPr>
          <p:cNvPr id="72709" name="Picture 6" descr="pericolo"/>
          <p:cNvPicPr>
            <a:picLocks noChangeAspect="1" noChangeArrowheads="1"/>
          </p:cNvPicPr>
          <p:nvPr/>
        </p:nvPicPr>
        <p:blipFill>
          <a:blip r:embed="rId4"/>
          <a:srcRect/>
          <a:stretch>
            <a:fillRect/>
          </a:stretch>
        </p:blipFill>
        <p:spPr bwMode="auto">
          <a:xfrm>
            <a:off x="8172450" y="3213100"/>
            <a:ext cx="533400" cy="474663"/>
          </a:xfrm>
          <a:prstGeom prst="rect">
            <a:avLst/>
          </a:prstGeom>
          <a:noFill/>
          <a:ln w="9525">
            <a:noFill/>
            <a:miter lim="800000"/>
            <a:headEnd/>
            <a:tailEnd/>
          </a:ln>
        </p:spPr>
      </p:pic>
      <p:pic>
        <p:nvPicPr>
          <p:cNvPr id="72710" name="Picture 7" descr="26"/>
          <p:cNvPicPr>
            <a:picLocks noChangeAspect="1" noChangeArrowheads="1"/>
          </p:cNvPicPr>
          <p:nvPr/>
        </p:nvPicPr>
        <p:blipFill>
          <a:blip r:embed="rId5"/>
          <a:srcRect/>
          <a:stretch>
            <a:fillRect/>
          </a:stretch>
        </p:blipFill>
        <p:spPr bwMode="auto">
          <a:xfrm>
            <a:off x="8027988" y="4005263"/>
            <a:ext cx="574675" cy="574675"/>
          </a:xfrm>
          <a:prstGeom prst="rect">
            <a:avLst/>
          </a:prstGeom>
          <a:noFill/>
          <a:ln w="9525">
            <a:noFill/>
            <a:miter lim="800000"/>
            <a:headEnd/>
            <a:tailEnd/>
          </a:ln>
        </p:spPr>
      </p:pic>
      <p:pic>
        <p:nvPicPr>
          <p:cNvPr id="72711" name="Picture 8" descr="51"/>
          <p:cNvPicPr>
            <a:picLocks noChangeAspect="1" noChangeArrowheads="1"/>
          </p:cNvPicPr>
          <p:nvPr/>
        </p:nvPicPr>
        <p:blipFill>
          <a:blip r:embed="rId6"/>
          <a:srcRect/>
          <a:stretch>
            <a:fillRect/>
          </a:stretch>
        </p:blipFill>
        <p:spPr bwMode="auto">
          <a:xfrm>
            <a:off x="7812088" y="5157788"/>
            <a:ext cx="504825" cy="504825"/>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87</a:t>
            </a:fld>
            <a:endParaRPr lang="it-IT"/>
          </a:p>
        </p:txBody>
      </p:sp>
      <p:pic>
        <p:nvPicPr>
          <p:cNvPr id="31746"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5070" y="435404"/>
            <a:ext cx="894245" cy="977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ChangeArrowheads="1"/>
          </p:cNvSpPr>
          <p:nvPr/>
        </p:nvSpPr>
        <p:spPr bwMode="auto">
          <a:xfrm>
            <a:off x="457200" y="1149350"/>
            <a:ext cx="8229600" cy="4976813"/>
          </a:xfrm>
          <a:prstGeom prst="rect">
            <a:avLst/>
          </a:prstGeom>
          <a:noFill/>
          <a:ln w="9525">
            <a:noFill/>
            <a:miter lim="800000"/>
            <a:headEnd/>
            <a:tailEnd/>
          </a:ln>
          <a:effectLst/>
        </p:spPr>
        <p:txBody>
          <a:bodyPr/>
          <a:lstStyle/>
          <a:p>
            <a:pPr marL="342900" indent="-342900" eaLnBrk="0" hangingPunct="0">
              <a:spcBef>
                <a:spcPct val="20000"/>
              </a:spcBef>
              <a:buFont typeface="Arial" charset="0"/>
              <a:buChar char="•"/>
              <a:defRPr/>
            </a:pPr>
            <a:r>
              <a:rPr lang="it-IT" sz="2400" b="1" i="1" dirty="0">
                <a:effectLst>
                  <a:outerShdw blurRad="38100" dist="38100" dir="2700000" algn="tl">
                    <a:srgbClr val="C0C0C0"/>
                  </a:outerShdw>
                </a:effectLst>
                <a:latin typeface="Calibri" pitchFamily="34" charset="0"/>
              </a:rPr>
              <a:t> </a:t>
            </a:r>
            <a:r>
              <a:rPr lang="it-IT" sz="2400" b="1" dirty="0" smtClean="0">
                <a:effectLst>
                  <a:outerShdw blurRad="38100" dist="38100" dir="2700000" algn="tl">
                    <a:srgbClr val="C0C0C0"/>
                  </a:outerShdw>
                </a:effectLst>
                <a:latin typeface="Calibri" pitchFamily="34" charset="0"/>
              </a:rPr>
              <a:t>SEGNALE DI </a:t>
            </a:r>
            <a:r>
              <a:rPr lang="it-IT" b="1" dirty="0" smtClean="0">
                <a:solidFill>
                  <a:srgbClr val="FF0000"/>
                </a:solidFill>
                <a:effectLst>
                  <a:outerShdw blurRad="38100" dist="38100" dir="2700000" algn="tl">
                    <a:srgbClr val="C0C0C0"/>
                  </a:outerShdw>
                </a:effectLst>
                <a:latin typeface="Calibri" pitchFamily="34" charset="0"/>
              </a:rPr>
              <a:t>DIVIETO</a:t>
            </a:r>
            <a:r>
              <a:rPr lang="it-IT" sz="2400" b="1" dirty="0" smtClean="0">
                <a:effectLst>
                  <a:outerShdw blurRad="38100" dist="38100" dir="2700000" algn="tl">
                    <a:srgbClr val="C0C0C0"/>
                  </a:outerShdw>
                </a:effectLst>
                <a:latin typeface="Calibri" pitchFamily="34" charset="0"/>
              </a:rPr>
              <a:t>: UN SEGNALE CHE VIETA UN COMPORTAMENTO CHE POTREBBE FAR CORRERE O CAUSARE UN PERICOLO.</a:t>
            </a:r>
          </a:p>
          <a:p>
            <a:pPr marL="342900" indent="-342900" eaLnBrk="0" hangingPunct="0">
              <a:spcBef>
                <a:spcPct val="20000"/>
              </a:spcBef>
              <a:buFont typeface="Arial" charset="0"/>
              <a:buChar char="•"/>
              <a:defRPr/>
            </a:pPr>
            <a:r>
              <a:rPr lang="it-IT" sz="2000" b="1" dirty="0" smtClean="0">
                <a:effectLst>
                  <a:outerShdw blurRad="38100" dist="38100" dir="2700000" algn="tl">
                    <a:srgbClr val="C0C0C0"/>
                  </a:outerShdw>
                </a:effectLst>
                <a:latin typeface="Calibri" pitchFamily="34" charset="0"/>
              </a:rPr>
              <a:t>I CARTELLI DI </a:t>
            </a:r>
            <a:r>
              <a:rPr lang="it-IT" sz="2000" b="1" i="1" u="sng" dirty="0" smtClean="0">
                <a:solidFill>
                  <a:srgbClr val="FF0000"/>
                </a:solidFill>
                <a:effectLst>
                  <a:outerShdw blurRad="38100" dist="38100" dir="2700000" algn="tl">
                    <a:srgbClr val="C0C0C0"/>
                  </a:outerShdw>
                </a:effectLst>
                <a:latin typeface="Calibri" pitchFamily="34" charset="0"/>
              </a:rPr>
              <a:t>DIVIETO</a:t>
            </a:r>
            <a:r>
              <a:rPr lang="it-IT" sz="2000" b="1" dirty="0" smtClean="0">
                <a:effectLst>
                  <a:outerShdw blurRad="38100" dist="38100" dir="2700000" algn="tl">
                    <a:srgbClr val="C0C0C0"/>
                  </a:outerShdw>
                </a:effectLst>
                <a:latin typeface="Calibri" pitchFamily="34" charset="0"/>
              </a:rPr>
              <a:t> SONO DI FORMA CIRCOLARE CON PITTOGRAMMI NERI SU FONDO BIANCO E BORDO ROSSO CON STRISCIA TRASVERSALE ROSSA</a:t>
            </a:r>
          </a:p>
          <a:p>
            <a:pPr marL="342900" indent="-342900" eaLnBrk="0" hangingPunct="0">
              <a:spcBef>
                <a:spcPct val="20000"/>
              </a:spcBef>
              <a:buFont typeface="Arial" charset="0"/>
              <a:buChar char="•"/>
              <a:defRPr/>
            </a:pPr>
            <a:endParaRPr lang="it-IT" sz="2000" b="1" dirty="0">
              <a:effectLst>
                <a:outerShdw blurRad="38100" dist="38100" dir="2700000" algn="tl">
                  <a:srgbClr val="C0C0C0"/>
                </a:outerShdw>
              </a:effectLst>
              <a:latin typeface="Calibri" pitchFamily="34" charset="0"/>
            </a:endParaRPr>
          </a:p>
        </p:txBody>
      </p:sp>
      <p:pic>
        <p:nvPicPr>
          <p:cNvPr id="73730" name="Picture 5" descr="segnaletica02"/>
          <p:cNvPicPr>
            <a:picLocks noChangeAspect="1" noChangeArrowheads="1"/>
          </p:cNvPicPr>
          <p:nvPr/>
        </p:nvPicPr>
        <p:blipFill>
          <a:blip r:embed="rId2"/>
          <a:srcRect/>
          <a:stretch>
            <a:fillRect/>
          </a:stretch>
        </p:blipFill>
        <p:spPr bwMode="auto">
          <a:xfrm>
            <a:off x="727374" y="3356992"/>
            <a:ext cx="8165106" cy="3168352"/>
          </a:xfrm>
          <a:prstGeom prst="rect">
            <a:avLst/>
          </a:prstGeom>
          <a:noFill/>
          <a:ln w="9525">
            <a:noFill/>
            <a:miter lim="800000"/>
            <a:headEnd/>
            <a:tailEnd/>
          </a:ln>
        </p:spPr>
      </p:pic>
      <p:sp>
        <p:nvSpPr>
          <p:cNvPr id="73731" name="Text Box 6"/>
          <p:cNvSpPr txBox="1">
            <a:spLocks noChangeArrowheads="1"/>
          </p:cNvSpPr>
          <p:nvPr/>
        </p:nvSpPr>
        <p:spPr bwMode="auto">
          <a:xfrm>
            <a:off x="827088" y="692150"/>
            <a:ext cx="5113064" cy="584775"/>
          </a:xfrm>
          <a:prstGeom prst="rect">
            <a:avLst/>
          </a:prstGeom>
          <a:noFill/>
          <a:ln w="9525">
            <a:noFill/>
            <a:miter lim="800000"/>
            <a:headEnd/>
            <a:tailEnd/>
          </a:ln>
        </p:spPr>
        <p:txBody>
          <a:bodyPr wrap="square">
            <a:spAutoFit/>
          </a:bodyPr>
          <a:lstStyle/>
          <a:p>
            <a:pPr>
              <a:spcBef>
                <a:spcPct val="50000"/>
              </a:spcBef>
            </a:pPr>
            <a:r>
              <a:rPr lang="it-IT" sz="3200" b="1" dirty="0">
                <a:solidFill>
                  <a:srgbClr val="FF3300"/>
                </a:solidFill>
                <a:latin typeface="Comic Sans MS" pitchFamily="66" charset="0"/>
              </a:rPr>
              <a:t>Segnali di divieto</a:t>
            </a:r>
          </a:p>
        </p:txBody>
      </p:sp>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88</a:t>
            </a:fld>
            <a:endParaRPr lang="it-IT"/>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63940" y="368300"/>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107504" y="1124744"/>
            <a:ext cx="8496746" cy="1569660"/>
          </a:xfrm>
          <a:prstGeom prst="rect">
            <a:avLst/>
          </a:prstGeom>
          <a:noFill/>
          <a:ln w="9525">
            <a:noFill/>
            <a:miter lim="800000"/>
            <a:headEnd/>
            <a:tailEnd/>
          </a:ln>
          <a:effectLst/>
        </p:spPr>
        <p:txBody>
          <a:bodyPr wrap="square">
            <a:spAutoFit/>
          </a:bodyPr>
          <a:lstStyle/>
          <a:p>
            <a:pPr marL="533400" indent="-533400">
              <a:buFontTx/>
              <a:buChar char="•"/>
              <a:defRPr/>
            </a:pPr>
            <a:r>
              <a:rPr lang="it-IT" sz="2400" b="1" dirty="0" smtClean="0">
                <a:effectLst>
                  <a:outerShdw blurRad="38100" dist="38100" dir="2700000" algn="tl">
                    <a:srgbClr val="C0C0C0"/>
                  </a:outerShdw>
                </a:effectLst>
                <a:latin typeface="Calibri" pitchFamily="34" charset="0"/>
              </a:rPr>
              <a:t>SEGNALE DI </a:t>
            </a:r>
            <a:r>
              <a:rPr lang="it-IT" sz="2400" b="1" dirty="0" smtClean="0">
                <a:solidFill>
                  <a:srgbClr val="0033CC"/>
                </a:solidFill>
                <a:effectLst>
                  <a:outerShdw blurRad="38100" dist="38100" dir="2700000" algn="tl">
                    <a:srgbClr val="C0C0C0"/>
                  </a:outerShdw>
                </a:effectLst>
                <a:latin typeface="Calibri" pitchFamily="34" charset="0"/>
              </a:rPr>
              <a:t>PRESCRIZIONE</a:t>
            </a:r>
            <a:r>
              <a:rPr lang="it-IT" sz="2400" b="1" dirty="0" smtClean="0">
                <a:effectLst>
                  <a:outerShdw blurRad="38100" dist="38100" dir="2700000" algn="tl">
                    <a:srgbClr val="C0C0C0"/>
                  </a:outerShdw>
                </a:effectLst>
                <a:latin typeface="Calibri" pitchFamily="34" charset="0"/>
              </a:rPr>
              <a:t>: SEGNALE CHE PRESCRIVE UN DETERMINATO COMPORTAMENTO.</a:t>
            </a:r>
          </a:p>
          <a:p>
            <a:pPr marL="533400" indent="-533400">
              <a:buFontTx/>
              <a:buChar char="•"/>
              <a:defRPr/>
            </a:pPr>
            <a:r>
              <a:rPr lang="it-IT" sz="2400" b="1" dirty="0" smtClean="0">
                <a:effectLst>
                  <a:outerShdw blurRad="38100" dist="38100" dir="2700000" algn="tl">
                    <a:srgbClr val="C0C0C0"/>
                  </a:outerShdw>
                </a:effectLst>
                <a:latin typeface="Calibri" pitchFamily="34" charset="0"/>
              </a:rPr>
              <a:t>I CARTELLI DI </a:t>
            </a:r>
            <a:r>
              <a:rPr lang="it-IT" sz="2400" b="1" dirty="0" smtClean="0">
                <a:solidFill>
                  <a:srgbClr val="0033CC"/>
                </a:solidFill>
                <a:effectLst>
                  <a:outerShdw blurRad="38100" dist="38100" dir="2700000" algn="tl">
                    <a:srgbClr val="C0C0C0"/>
                  </a:outerShdw>
                </a:effectLst>
                <a:latin typeface="Calibri" pitchFamily="34" charset="0"/>
              </a:rPr>
              <a:t>PRESCRIZIONE </a:t>
            </a:r>
            <a:r>
              <a:rPr lang="it-IT" sz="2400" b="1" dirty="0" smtClean="0">
                <a:effectLst>
                  <a:outerShdw blurRad="38100" dist="38100" dir="2700000" algn="tl">
                    <a:srgbClr val="C0C0C0"/>
                  </a:outerShdw>
                </a:effectLst>
                <a:latin typeface="Calibri" pitchFamily="34" charset="0"/>
              </a:rPr>
              <a:t>SONO DI FORMA CIRCOLARE CON PITTOGRAMMI BIANCHI SU </a:t>
            </a:r>
            <a:r>
              <a:rPr lang="it-IT" sz="2400" b="1" dirty="0" smtClean="0">
                <a:solidFill>
                  <a:srgbClr val="0033CC"/>
                </a:solidFill>
                <a:effectLst>
                  <a:outerShdw blurRad="38100" dist="38100" dir="2700000" algn="tl">
                    <a:srgbClr val="C0C0C0"/>
                  </a:outerShdw>
                </a:effectLst>
                <a:latin typeface="Calibri" pitchFamily="34" charset="0"/>
              </a:rPr>
              <a:t>FONDO AZZURRO</a:t>
            </a:r>
            <a:endParaRPr lang="it-IT" sz="2400" b="1" dirty="0">
              <a:solidFill>
                <a:srgbClr val="0033CC"/>
              </a:solidFill>
              <a:effectLst>
                <a:outerShdw blurRad="38100" dist="38100" dir="2700000" algn="tl">
                  <a:srgbClr val="C0C0C0"/>
                </a:outerShdw>
              </a:effectLst>
              <a:latin typeface="Calibri" pitchFamily="34" charset="0"/>
            </a:endParaRPr>
          </a:p>
        </p:txBody>
      </p:sp>
      <p:pic>
        <p:nvPicPr>
          <p:cNvPr id="74754" name="Picture 3" descr="segnaletica04"/>
          <p:cNvPicPr>
            <a:picLocks noChangeAspect="1" noChangeArrowheads="1"/>
          </p:cNvPicPr>
          <p:nvPr/>
        </p:nvPicPr>
        <p:blipFill>
          <a:blip r:embed="rId2"/>
          <a:srcRect/>
          <a:stretch>
            <a:fillRect/>
          </a:stretch>
        </p:blipFill>
        <p:spPr bwMode="auto">
          <a:xfrm>
            <a:off x="971550" y="2874963"/>
            <a:ext cx="7488238" cy="3705225"/>
          </a:xfrm>
          <a:prstGeom prst="rect">
            <a:avLst/>
          </a:prstGeom>
          <a:noFill/>
          <a:ln w="9525">
            <a:noFill/>
            <a:miter lim="800000"/>
            <a:headEnd/>
            <a:tailEnd/>
          </a:ln>
        </p:spPr>
      </p:pic>
      <p:sp>
        <p:nvSpPr>
          <p:cNvPr id="74755" name="Text Box 4"/>
          <p:cNvSpPr txBox="1">
            <a:spLocks noChangeArrowheads="1"/>
          </p:cNvSpPr>
          <p:nvPr/>
        </p:nvSpPr>
        <p:spPr bwMode="auto">
          <a:xfrm>
            <a:off x="179512" y="404813"/>
            <a:ext cx="7128792" cy="769441"/>
          </a:xfrm>
          <a:prstGeom prst="rect">
            <a:avLst/>
          </a:prstGeom>
          <a:noFill/>
          <a:ln w="9525">
            <a:noFill/>
            <a:miter lim="800000"/>
            <a:headEnd/>
            <a:tailEnd/>
          </a:ln>
        </p:spPr>
        <p:txBody>
          <a:bodyPr wrap="square">
            <a:spAutoFit/>
          </a:bodyPr>
          <a:lstStyle/>
          <a:p>
            <a:pPr>
              <a:spcBef>
                <a:spcPct val="50000"/>
              </a:spcBef>
            </a:pPr>
            <a:r>
              <a:rPr lang="it-IT" sz="4400" b="1" dirty="0">
                <a:solidFill>
                  <a:schemeClr val="hlink"/>
                </a:solidFill>
                <a:latin typeface="Comic Sans MS" pitchFamily="66" charset="0"/>
              </a:rPr>
              <a:t>Segnali di prescrizione</a:t>
            </a:r>
          </a:p>
        </p:txBody>
      </p:sp>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89</a:t>
            </a:fld>
            <a:endParaRPr lang="it-IT"/>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914737" y="508794"/>
            <a:ext cx="1024748" cy="11200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Rot="1" noChangeArrowheads="1"/>
          </p:cNvSpPr>
          <p:nvPr>
            <p:ph type="title"/>
          </p:nvPr>
        </p:nvSpPr>
        <p:spPr>
          <a:xfrm>
            <a:off x="468313" y="428625"/>
            <a:ext cx="8424862" cy="714375"/>
          </a:xfrm>
        </p:spPr>
        <p:txBody>
          <a:bodyPr>
            <a:normAutofit fontScale="90000"/>
          </a:bodyPr>
          <a:lstStyle/>
          <a:p>
            <a:pPr eaLnBrk="1" fontAlgn="auto" hangingPunct="1">
              <a:spcAft>
                <a:spcPts val="0"/>
              </a:spcAft>
              <a:defRPr/>
            </a:pPr>
            <a:r>
              <a:rPr lang="it-IT" u="sng" dirty="0" smtClean="0"/>
              <a:t>Pericolo</a:t>
            </a:r>
            <a:r>
              <a:rPr lang="it-IT" dirty="0" smtClean="0"/>
              <a:t> e rischio</a:t>
            </a:r>
          </a:p>
        </p:txBody>
      </p:sp>
      <p:sp>
        <p:nvSpPr>
          <p:cNvPr id="43013" name="Rectangle 3"/>
          <p:cNvSpPr>
            <a:spLocks noGrp="1" noRot="1" noChangeArrowheads="1"/>
          </p:cNvSpPr>
          <p:nvPr>
            <p:ph type="body" sz="half" idx="1"/>
          </p:nvPr>
        </p:nvSpPr>
        <p:spPr>
          <a:xfrm>
            <a:off x="250825" y="1052513"/>
            <a:ext cx="8280400" cy="4895850"/>
          </a:xfrm>
        </p:spPr>
        <p:txBody>
          <a:bodyPr>
            <a:normAutofit fontScale="92500"/>
          </a:bodyPr>
          <a:lstStyle/>
          <a:p>
            <a:pPr marL="274320" indent="-274320" eaLnBrk="1" fontAlgn="auto" hangingPunct="1">
              <a:lnSpc>
                <a:spcPct val="120000"/>
              </a:lnSpc>
              <a:spcAft>
                <a:spcPts val="0"/>
              </a:spcAft>
              <a:buClr>
                <a:schemeClr val="accent3"/>
              </a:buClr>
              <a:buFont typeface="Wingdings" pitchFamily="2" charset="2"/>
              <a:buNone/>
              <a:defRPr/>
            </a:pPr>
            <a:endParaRPr lang="it-IT" sz="3200" b="1" dirty="0" smtClean="0">
              <a:latin typeface="+mj-lt"/>
            </a:endParaRPr>
          </a:p>
          <a:p>
            <a:pPr marL="274320" indent="-274320" eaLnBrk="1" fontAlgn="auto" hangingPunct="1">
              <a:lnSpc>
                <a:spcPct val="120000"/>
              </a:lnSpc>
              <a:spcAft>
                <a:spcPts val="0"/>
              </a:spcAft>
              <a:buClr>
                <a:schemeClr val="accent3"/>
              </a:buClr>
              <a:buFont typeface="Wingdings" pitchFamily="2" charset="2"/>
              <a:buNone/>
              <a:defRPr/>
            </a:pPr>
            <a:r>
              <a:rPr lang="it-IT" sz="3200" b="1" dirty="0" smtClean="0">
                <a:latin typeface="+mj-lt"/>
              </a:rPr>
              <a:t>Pericolo</a:t>
            </a:r>
            <a:r>
              <a:rPr lang="it-IT" sz="3200" dirty="0" smtClean="0">
                <a:latin typeface="+mj-lt"/>
              </a:rPr>
              <a:t>:</a:t>
            </a:r>
          </a:p>
          <a:p>
            <a:pPr marL="274320" indent="-274320" eaLnBrk="1" fontAlgn="auto" hangingPunct="1">
              <a:lnSpc>
                <a:spcPct val="120000"/>
              </a:lnSpc>
              <a:spcAft>
                <a:spcPts val="0"/>
              </a:spcAft>
              <a:buClr>
                <a:schemeClr val="accent3"/>
              </a:buClr>
              <a:buFont typeface="Wingdings" pitchFamily="2" charset="2"/>
              <a:buNone/>
              <a:defRPr/>
            </a:pPr>
            <a:r>
              <a:rPr lang="it-IT" sz="3200" dirty="0" smtClean="0">
                <a:latin typeface="+mj-lt"/>
              </a:rPr>
              <a:t>	Proprietà o qualità intrinseca di una  determinata entità o condizione che ha la potenzialità di causare danni.</a:t>
            </a:r>
          </a:p>
          <a:p>
            <a:pPr marL="0" indent="0" eaLnBrk="1" fontAlgn="auto" hangingPunct="1">
              <a:lnSpc>
                <a:spcPct val="130000"/>
              </a:lnSpc>
              <a:spcAft>
                <a:spcPts val="0"/>
              </a:spcAft>
              <a:buClr>
                <a:schemeClr val="accent3"/>
              </a:buClr>
              <a:buFont typeface="Wingdings" pitchFamily="2" charset="2"/>
              <a:buNone/>
              <a:defRPr/>
            </a:pPr>
            <a:r>
              <a:rPr lang="it-IT" b="1" dirty="0" smtClean="0">
                <a:latin typeface="+mj-lt"/>
              </a:rPr>
              <a:t>Concetto generale</a:t>
            </a:r>
            <a:r>
              <a:rPr lang="it-IT" dirty="0" smtClean="0">
                <a:latin typeface="+mj-lt"/>
              </a:rPr>
              <a:t>: molte cose (impianti, materiali, attrezzi di lavoro, sostanze, metodi e pratiche di lavoro, rumore, ecc.) rappresentano un pericolo.</a:t>
            </a:r>
            <a:endParaRPr lang="it-IT" sz="3200" dirty="0" smtClean="0">
              <a:latin typeface="+mj-lt"/>
            </a:endParaRPr>
          </a:p>
        </p:txBody>
      </p:sp>
      <p:sp>
        <p:nvSpPr>
          <p:cNvPr id="6" name="Segnaposto numero diapositiva 5"/>
          <p:cNvSpPr>
            <a:spLocks noGrp="1"/>
          </p:cNvSpPr>
          <p:nvPr>
            <p:ph type="sldNum" sz="quarter" idx="11"/>
          </p:nvPr>
        </p:nvSpPr>
        <p:spPr/>
        <p:txBody>
          <a:bodyPr/>
          <a:lstStyle/>
          <a:p>
            <a:pPr>
              <a:defRPr/>
            </a:pPr>
            <a:fld id="{433EFD07-EE5E-477C-9D42-D2FE04C66389}" type="slidenum">
              <a:rPr lang="it-IT"/>
              <a:pPr>
                <a:defRPr/>
              </a:pPr>
              <a:t>9</a:t>
            </a:fld>
            <a:endParaRPr lang="it-IT" dirty="0"/>
          </a:p>
        </p:txBody>
      </p:sp>
    </p:spTree>
    <p:extLst>
      <p:ext uri="{BB962C8B-B14F-4D97-AF65-F5344CB8AC3E}">
        <p14:creationId xmlns:p14="http://schemas.microsoft.com/office/powerpoint/2010/main" xmlns="" val="165385404"/>
      </p:ext>
    </p:extLst>
  </p:cSld>
  <p:clrMapOvr>
    <a:masterClrMapping/>
  </p:clrMapOvr>
  <p:transition advClick="0" advTm="3000">
    <p:pull dir="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395288" y="1412875"/>
            <a:ext cx="8281987" cy="1938992"/>
          </a:xfrm>
          <a:prstGeom prst="rect">
            <a:avLst/>
          </a:prstGeom>
          <a:noFill/>
          <a:ln w="9525">
            <a:noFill/>
            <a:miter lim="800000"/>
            <a:headEnd/>
            <a:tailEnd/>
          </a:ln>
          <a:effectLst/>
        </p:spPr>
        <p:txBody>
          <a:bodyPr>
            <a:spAutoFit/>
          </a:bodyPr>
          <a:lstStyle/>
          <a:p>
            <a:pPr marL="533400" indent="-533400">
              <a:buFontTx/>
              <a:buChar char="•"/>
              <a:defRPr/>
            </a:pPr>
            <a:r>
              <a:rPr lang="it-IT" sz="2400" b="1" dirty="0" smtClean="0">
                <a:effectLst>
                  <a:outerShdw blurRad="38100" dist="38100" dir="2700000" algn="tl">
                    <a:srgbClr val="C0C0C0"/>
                  </a:outerShdw>
                </a:effectLst>
                <a:latin typeface="Calibri" pitchFamily="34" charset="0"/>
              </a:rPr>
              <a:t>SEGNALE DI </a:t>
            </a:r>
            <a:r>
              <a:rPr lang="it-IT" sz="2400" b="1" dirty="0" smtClean="0">
                <a:solidFill>
                  <a:srgbClr val="FF3300"/>
                </a:solidFill>
                <a:effectLst>
                  <a:outerShdw blurRad="38100" dist="38100" dir="2700000" algn="tl">
                    <a:srgbClr val="C0C0C0"/>
                  </a:outerShdw>
                </a:effectLst>
                <a:latin typeface="Calibri" pitchFamily="34" charset="0"/>
              </a:rPr>
              <a:t>AVVERTIMENTO:</a:t>
            </a:r>
            <a:r>
              <a:rPr lang="it-IT" sz="2400" b="1" dirty="0" smtClean="0">
                <a:effectLst>
                  <a:outerShdw blurRad="38100" dist="38100" dir="2700000" algn="tl">
                    <a:srgbClr val="C0C0C0"/>
                  </a:outerShdw>
                </a:effectLst>
                <a:latin typeface="Calibri" pitchFamily="34" charset="0"/>
              </a:rPr>
              <a:t> UN SEGNALE CHE AVVERTE DI UN RISCHIO O PERICOLO.</a:t>
            </a:r>
          </a:p>
          <a:p>
            <a:pPr marL="533400" indent="-533400">
              <a:buFontTx/>
              <a:buChar char="•"/>
              <a:defRPr/>
            </a:pPr>
            <a:r>
              <a:rPr lang="it-IT" sz="2400" b="1" dirty="0" smtClean="0">
                <a:effectLst>
                  <a:outerShdw blurRad="38100" dist="38100" dir="2700000" algn="tl">
                    <a:srgbClr val="C0C0C0"/>
                  </a:outerShdw>
                </a:effectLst>
                <a:latin typeface="Calibri" pitchFamily="34" charset="0"/>
              </a:rPr>
              <a:t>I CARTELLI DI </a:t>
            </a:r>
            <a:r>
              <a:rPr lang="it-IT" sz="2400" b="1" dirty="0" smtClean="0">
                <a:solidFill>
                  <a:srgbClr val="FF0000"/>
                </a:solidFill>
                <a:effectLst>
                  <a:outerShdw blurRad="38100" dist="38100" dir="2700000" algn="tl">
                    <a:srgbClr val="C0C0C0"/>
                  </a:outerShdw>
                </a:effectLst>
                <a:latin typeface="Calibri" pitchFamily="34" charset="0"/>
              </a:rPr>
              <a:t>AVVERTIMENTO </a:t>
            </a:r>
            <a:r>
              <a:rPr lang="it-IT" sz="2400" b="1" dirty="0" smtClean="0">
                <a:effectLst>
                  <a:outerShdw blurRad="38100" dist="38100" dir="2700000" algn="tl">
                    <a:srgbClr val="C0C0C0"/>
                  </a:outerShdw>
                </a:effectLst>
                <a:latin typeface="Calibri" pitchFamily="34" charset="0"/>
              </a:rPr>
              <a:t>SONO DI FORMA TRIANGOLARE CON PITTOGRAMMI NERI SU FONDO GIALLO E BORDO NERO</a:t>
            </a:r>
            <a:endParaRPr lang="it-IT" sz="2400" b="1" dirty="0">
              <a:effectLst>
                <a:outerShdw blurRad="38100" dist="38100" dir="2700000" algn="tl">
                  <a:srgbClr val="C0C0C0"/>
                </a:outerShdw>
              </a:effectLst>
              <a:latin typeface="Calibri" pitchFamily="34" charset="0"/>
            </a:endParaRPr>
          </a:p>
        </p:txBody>
      </p:sp>
      <p:pic>
        <p:nvPicPr>
          <p:cNvPr id="75778" name="Picture 3" descr="segnaletica03"/>
          <p:cNvPicPr>
            <a:picLocks noChangeAspect="1" noChangeArrowheads="1"/>
          </p:cNvPicPr>
          <p:nvPr/>
        </p:nvPicPr>
        <p:blipFill>
          <a:blip r:embed="rId2"/>
          <a:srcRect/>
          <a:stretch>
            <a:fillRect/>
          </a:stretch>
        </p:blipFill>
        <p:spPr bwMode="auto">
          <a:xfrm>
            <a:off x="395288" y="3429000"/>
            <a:ext cx="8497191" cy="3168352"/>
          </a:xfrm>
          <a:prstGeom prst="rect">
            <a:avLst/>
          </a:prstGeom>
          <a:noFill/>
          <a:ln w="9525">
            <a:noFill/>
            <a:miter lim="800000"/>
            <a:headEnd/>
            <a:tailEnd/>
          </a:ln>
        </p:spPr>
      </p:pic>
      <p:sp>
        <p:nvSpPr>
          <p:cNvPr id="75779" name="Text Box 4"/>
          <p:cNvSpPr txBox="1">
            <a:spLocks noChangeArrowheads="1"/>
          </p:cNvSpPr>
          <p:nvPr/>
        </p:nvSpPr>
        <p:spPr bwMode="auto">
          <a:xfrm>
            <a:off x="179512" y="692150"/>
            <a:ext cx="7488832" cy="769441"/>
          </a:xfrm>
          <a:prstGeom prst="rect">
            <a:avLst/>
          </a:prstGeom>
          <a:noFill/>
          <a:ln w="9525">
            <a:noFill/>
            <a:miter lim="800000"/>
            <a:headEnd/>
            <a:tailEnd/>
          </a:ln>
        </p:spPr>
        <p:txBody>
          <a:bodyPr wrap="square">
            <a:spAutoFit/>
          </a:bodyPr>
          <a:lstStyle/>
          <a:p>
            <a:pPr>
              <a:spcBef>
                <a:spcPct val="50000"/>
              </a:spcBef>
            </a:pPr>
            <a:r>
              <a:rPr lang="it-IT" sz="4400" b="1" dirty="0">
                <a:latin typeface="Comic Sans MS" pitchFamily="66" charset="0"/>
              </a:rPr>
              <a:t>Segnali di avvertimento</a:t>
            </a:r>
          </a:p>
        </p:txBody>
      </p:sp>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90</a:t>
            </a:fld>
            <a:endParaRPr lang="it-IT"/>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84368" y="304800"/>
            <a:ext cx="1127125" cy="123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539750" y="1052513"/>
            <a:ext cx="7991475" cy="1616075"/>
          </a:xfrm>
          <a:prstGeom prst="rect">
            <a:avLst/>
          </a:prstGeom>
          <a:noFill/>
          <a:ln w="9525">
            <a:noFill/>
            <a:miter lim="800000"/>
            <a:headEnd/>
            <a:tailEnd/>
          </a:ln>
          <a:effectLst/>
        </p:spPr>
        <p:txBody>
          <a:bodyPr>
            <a:spAutoFit/>
          </a:bodyPr>
          <a:lstStyle/>
          <a:p>
            <a:pPr marL="533400" indent="-533400">
              <a:buFontTx/>
              <a:buChar char="•"/>
              <a:defRPr/>
            </a:pPr>
            <a:r>
              <a:rPr lang="it-IT" sz="2000" b="1" dirty="0" smtClean="0">
                <a:effectLst>
                  <a:outerShdw blurRad="38100" dist="38100" dir="2700000" algn="tl">
                    <a:srgbClr val="C0C0C0"/>
                  </a:outerShdw>
                </a:effectLst>
                <a:latin typeface="Calibri" pitchFamily="34" charset="0"/>
              </a:rPr>
              <a:t>SEGNALE DI </a:t>
            </a:r>
            <a:r>
              <a:rPr lang="it-IT" sz="2000" b="1" dirty="0" smtClean="0">
                <a:solidFill>
                  <a:srgbClr val="009900"/>
                </a:solidFill>
                <a:effectLst>
                  <a:outerShdw blurRad="38100" dist="38100" dir="2700000" algn="tl">
                    <a:srgbClr val="C0C0C0"/>
                  </a:outerShdw>
                </a:effectLst>
                <a:latin typeface="Calibri" pitchFamily="34" charset="0"/>
              </a:rPr>
              <a:t>SALVATAGGIO O DI SOCCORSO</a:t>
            </a:r>
            <a:r>
              <a:rPr lang="it-IT" sz="2000" b="1" dirty="0" smtClean="0">
                <a:effectLst>
                  <a:outerShdw blurRad="38100" dist="38100" dir="2700000" algn="tl">
                    <a:srgbClr val="C0C0C0"/>
                  </a:outerShdw>
                </a:effectLst>
                <a:latin typeface="Calibri" pitchFamily="34" charset="0"/>
              </a:rPr>
              <a:t>: UN SEGNALE CHE FORNISCE INDICAZIONI RELATIVE ALLE USCITE DI SICUREZZA O AI MEZZI DI SOCCORSO O DI SALVATAGGIO</a:t>
            </a:r>
          </a:p>
          <a:p>
            <a:pPr marL="533400" indent="-533400">
              <a:buFontTx/>
              <a:buChar char="•"/>
              <a:defRPr/>
            </a:pPr>
            <a:r>
              <a:rPr lang="it-IT" sz="2000" b="1" dirty="0" smtClean="0">
                <a:effectLst>
                  <a:outerShdw blurRad="38100" dist="38100" dir="2700000" algn="tl">
                    <a:srgbClr val="C0C0C0"/>
                  </a:outerShdw>
                </a:effectLst>
                <a:latin typeface="Calibri" pitchFamily="34" charset="0"/>
              </a:rPr>
              <a:t>I CARTELLI DI </a:t>
            </a:r>
            <a:r>
              <a:rPr lang="it-IT" sz="2000" b="1" dirty="0" smtClean="0">
                <a:solidFill>
                  <a:srgbClr val="009900"/>
                </a:solidFill>
                <a:effectLst>
                  <a:outerShdw blurRad="38100" dist="38100" dir="2700000" algn="tl">
                    <a:srgbClr val="C0C0C0"/>
                  </a:outerShdw>
                </a:effectLst>
                <a:latin typeface="Calibri" pitchFamily="34" charset="0"/>
              </a:rPr>
              <a:t>SALVATAGGIO</a:t>
            </a:r>
            <a:r>
              <a:rPr lang="it-IT" sz="2000" b="1" dirty="0" smtClean="0">
                <a:effectLst>
                  <a:outerShdw blurRad="38100" dist="38100" dir="2700000" algn="tl">
                    <a:srgbClr val="C0C0C0"/>
                  </a:outerShdw>
                </a:effectLst>
                <a:latin typeface="Calibri" pitchFamily="34" charset="0"/>
              </a:rPr>
              <a:t> SONO DI FORMA RETTANGOLARE-QUADRATA CON PITTOGRAMMI BIANCHI SU FONDO VERDE</a:t>
            </a:r>
            <a:endParaRPr lang="it-IT" sz="2000" b="1" dirty="0">
              <a:effectLst>
                <a:outerShdw blurRad="38100" dist="38100" dir="2700000" algn="tl">
                  <a:srgbClr val="C0C0C0"/>
                </a:outerShdw>
              </a:effectLst>
              <a:latin typeface="Calibri" pitchFamily="34" charset="0"/>
            </a:endParaRPr>
          </a:p>
        </p:txBody>
      </p:sp>
      <p:pic>
        <p:nvPicPr>
          <p:cNvPr id="76802" name="Picture 3" descr="segnaletica05"/>
          <p:cNvPicPr>
            <a:picLocks noChangeAspect="1" noChangeArrowheads="1"/>
          </p:cNvPicPr>
          <p:nvPr/>
        </p:nvPicPr>
        <p:blipFill>
          <a:blip r:embed="rId2"/>
          <a:srcRect/>
          <a:stretch>
            <a:fillRect/>
          </a:stretch>
        </p:blipFill>
        <p:spPr bwMode="auto">
          <a:xfrm>
            <a:off x="251520" y="2800350"/>
            <a:ext cx="8496944" cy="3870325"/>
          </a:xfrm>
          <a:prstGeom prst="rect">
            <a:avLst/>
          </a:prstGeom>
          <a:noFill/>
          <a:ln w="9525">
            <a:noFill/>
            <a:miter lim="800000"/>
            <a:headEnd/>
            <a:tailEnd/>
          </a:ln>
        </p:spPr>
      </p:pic>
      <p:sp>
        <p:nvSpPr>
          <p:cNvPr id="76803" name="Text Box 4"/>
          <p:cNvSpPr txBox="1">
            <a:spLocks noChangeArrowheads="1"/>
          </p:cNvSpPr>
          <p:nvPr/>
        </p:nvSpPr>
        <p:spPr bwMode="auto">
          <a:xfrm>
            <a:off x="179512" y="476250"/>
            <a:ext cx="8424936" cy="646331"/>
          </a:xfrm>
          <a:prstGeom prst="rect">
            <a:avLst/>
          </a:prstGeom>
          <a:noFill/>
          <a:ln w="9525">
            <a:noFill/>
            <a:miter lim="800000"/>
            <a:headEnd/>
            <a:tailEnd/>
          </a:ln>
        </p:spPr>
        <p:txBody>
          <a:bodyPr wrap="square">
            <a:spAutoFit/>
          </a:bodyPr>
          <a:lstStyle/>
          <a:p>
            <a:pPr>
              <a:spcBef>
                <a:spcPct val="50000"/>
              </a:spcBef>
            </a:pPr>
            <a:r>
              <a:rPr lang="it-IT" sz="3600" b="1" dirty="0">
                <a:solidFill>
                  <a:srgbClr val="008000"/>
                </a:solidFill>
                <a:latin typeface="Comic Sans MS" pitchFamily="66" charset="0"/>
              </a:rPr>
              <a:t>Segnali di salvataggio e soccorso </a:t>
            </a:r>
          </a:p>
        </p:txBody>
      </p:sp>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91</a:t>
            </a:fld>
            <a:endParaRPr lang="it-IT"/>
          </a:p>
        </p:txBody>
      </p:sp>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40886" y="476250"/>
            <a:ext cx="707578" cy="7733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755650" y="1196975"/>
            <a:ext cx="7705725" cy="1311275"/>
          </a:xfrm>
          <a:prstGeom prst="rect">
            <a:avLst/>
          </a:prstGeom>
          <a:noFill/>
          <a:ln w="9525">
            <a:noFill/>
            <a:miter lim="800000"/>
            <a:headEnd/>
            <a:tailEnd/>
          </a:ln>
          <a:effectLst/>
        </p:spPr>
        <p:txBody>
          <a:bodyPr>
            <a:spAutoFit/>
          </a:bodyPr>
          <a:lstStyle/>
          <a:p>
            <a:pPr marL="533400" indent="-533400">
              <a:buFontTx/>
              <a:buChar char="•"/>
              <a:defRPr/>
            </a:pPr>
            <a:r>
              <a:rPr lang="it-IT" sz="2000" b="1">
                <a:effectLst>
                  <a:outerShdw blurRad="38100" dist="38100" dir="2700000" algn="tl">
                    <a:srgbClr val="C0C0C0"/>
                  </a:outerShdw>
                </a:effectLst>
                <a:latin typeface="Calibri" pitchFamily="34" charset="0"/>
              </a:rPr>
              <a:t>Segnale per le </a:t>
            </a:r>
            <a:r>
              <a:rPr lang="it-IT" sz="2000" b="1">
                <a:solidFill>
                  <a:srgbClr val="FF0000"/>
                </a:solidFill>
                <a:effectLst>
                  <a:outerShdw blurRad="38100" dist="38100" dir="2700000" algn="tl">
                    <a:srgbClr val="C0C0C0"/>
                  </a:outerShdw>
                </a:effectLst>
                <a:latin typeface="Calibri" pitchFamily="34" charset="0"/>
              </a:rPr>
              <a:t>Attrezzature Antincendio</a:t>
            </a:r>
          </a:p>
          <a:p>
            <a:pPr marL="533400" indent="-533400">
              <a:buFontTx/>
              <a:buChar char="•"/>
              <a:defRPr/>
            </a:pPr>
            <a:r>
              <a:rPr lang="it-IT" sz="2000" b="1">
                <a:effectLst>
                  <a:outerShdw blurRad="38100" dist="38100" dir="2700000" algn="tl">
                    <a:srgbClr val="C0C0C0"/>
                  </a:outerShdw>
                </a:effectLst>
                <a:latin typeface="Calibri" pitchFamily="34" charset="0"/>
              </a:rPr>
              <a:t>I CARTELLI PER LE </a:t>
            </a:r>
            <a:r>
              <a:rPr lang="it-IT" sz="2000" b="1">
                <a:solidFill>
                  <a:srgbClr val="FF0000"/>
                </a:solidFill>
                <a:effectLst>
                  <a:outerShdw blurRad="38100" dist="38100" dir="2700000" algn="tl">
                    <a:srgbClr val="C0C0C0"/>
                  </a:outerShdw>
                </a:effectLst>
                <a:latin typeface="Calibri" pitchFamily="34" charset="0"/>
              </a:rPr>
              <a:t>ATTREZZATURE ANTINCENDIO</a:t>
            </a:r>
            <a:r>
              <a:rPr lang="it-IT" sz="2000" b="1">
                <a:effectLst>
                  <a:outerShdw blurRad="38100" dist="38100" dir="2700000" algn="tl">
                    <a:srgbClr val="C0C0C0"/>
                  </a:outerShdw>
                </a:effectLst>
                <a:latin typeface="Calibri" pitchFamily="34" charset="0"/>
              </a:rPr>
              <a:t> SONO DI FORMA RETTANGOLARE-QUADRATA CON PITTOGRAMMI BIANCHI SU FONDO ROSSO</a:t>
            </a:r>
          </a:p>
        </p:txBody>
      </p:sp>
      <p:pic>
        <p:nvPicPr>
          <p:cNvPr id="77826" name="Picture 3" descr="segnaletica06"/>
          <p:cNvPicPr>
            <a:picLocks noChangeAspect="1" noChangeArrowheads="1"/>
          </p:cNvPicPr>
          <p:nvPr/>
        </p:nvPicPr>
        <p:blipFill>
          <a:blip r:embed="rId2"/>
          <a:srcRect/>
          <a:stretch>
            <a:fillRect/>
          </a:stretch>
        </p:blipFill>
        <p:spPr bwMode="auto">
          <a:xfrm>
            <a:off x="107504" y="2636838"/>
            <a:ext cx="8928992" cy="4104530"/>
          </a:xfrm>
          <a:prstGeom prst="rect">
            <a:avLst/>
          </a:prstGeom>
          <a:noFill/>
          <a:ln w="9525">
            <a:noFill/>
            <a:miter lim="800000"/>
            <a:headEnd/>
            <a:tailEnd/>
          </a:ln>
        </p:spPr>
      </p:pic>
      <p:sp>
        <p:nvSpPr>
          <p:cNvPr id="77827" name="Text Box 4"/>
          <p:cNvSpPr txBox="1">
            <a:spLocks noChangeArrowheads="1"/>
          </p:cNvSpPr>
          <p:nvPr/>
        </p:nvSpPr>
        <p:spPr bwMode="auto">
          <a:xfrm>
            <a:off x="107504" y="476250"/>
            <a:ext cx="8928992" cy="769441"/>
          </a:xfrm>
          <a:prstGeom prst="rect">
            <a:avLst/>
          </a:prstGeom>
          <a:noFill/>
          <a:ln w="9525">
            <a:noFill/>
            <a:miter lim="800000"/>
            <a:headEnd/>
            <a:tailEnd/>
          </a:ln>
        </p:spPr>
        <p:txBody>
          <a:bodyPr wrap="square">
            <a:spAutoFit/>
          </a:bodyPr>
          <a:lstStyle/>
          <a:p>
            <a:pPr>
              <a:spcBef>
                <a:spcPct val="50000"/>
              </a:spcBef>
            </a:pPr>
            <a:r>
              <a:rPr lang="it-IT" sz="4400" b="1" dirty="0">
                <a:solidFill>
                  <a:srgbClr val="FF3300"/>
                </a:solidFill>
                <a:latin typeface="Comic Sans MS" pitchFamily="66" charset="0"/>
              </a:rPr>
              <a:t>Attrezzature antincendio</a:t>
            </a:r>
          </a:p>
        </p:txBody>
      </p:sp>
      <p:sp>
        <p:nvSpPr>
          <p:cNvPr id="3" name="Segnaposto numero diapositiva 2"/>
          <p:cNvSpPr>
            <a:spLocks noGrp="1"/>
          </p:cNvSpPr>
          <p:nvPr>
            <p:ph type="sldNum" sz="quarter" idx="12"/>
          </p:nvPr>
        </p:nvSpPr>
        <p:spPr/>
        <p:txBody>
          <a:bodyPr/>
          <a:lstStyle/>
          <a:p>
            <a:pPr>
              <a:defRPr/>
            </a:pPr>
            <a:fld id="{CDC1E429-6806-489A-909A-CFFFA37E9747}" type="slidenum">
              <a:rPr lang="it-IT" smtClean="0"/>
              <a:pPr>
                <a:defRPr/>
              </a:pPr>
              <a:t>92</a:t>
            </a:fld>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2544</TotalTime>
  <Words>6963</Words>
  <Application>Microsoft Office PowerPoint</Application>
  <PresentationFormat>Presentazione su schermo (4:3)</PresentationFormat>
  <Paragraphs>866</Paragraphs>
  <Slides>92</Slides>
  <Notes>12</Notes>
  <HiddenSlides>0</HiddenSlides>
  <MMClips>0</MMClips>
  <ScaleCrop>false</ScaleCrop>
  <HeadingPairs>
    <vt:vector size="4" baseType="variant">
      <vt:variant>
        <vt:lpstr>Tema</vt:lpstr>
      </vt:variant>
      <vt:variant>
        <vt:i4>1</vt:i4>
      </vt:variant>
      <vt:variant>
        <vt:lpstr>Titoli diapositive</vt:lpstr>
      </vt:variant>
      <vt:variant>
        <vt:i4>92</vt:i4>
      </vt:variant>
    </vt:vector>
  </HeadingPairs>
  <TitlesOfParts>
    <vt:vector size="93" baseType="lpstr">
      <vt:lpstr>Tema di Office</vt:lpstr>
      <vt:lpstr>Diapositiva 1</vt:lpstr>
      <vt:lpstr>Diapositiva 2</vt:lpstr>
      <vt:lpstr>Diapositiva 3</vt:lpstr>
      <vt:lpstr>Diapositiva 4</vt:lpstr>
      <vt:lpstr>Diapositiva 5</vt:lpstr>
      <vt:lpstr>CONCETTO DI RISCHIO</vt:lpstr>
      <vt:lpstr>Diapositiva 7</vt:lpstr>
      <vt:lpstr>Diapositiva 8</vt:lpstr>
      <vt:lpstr>Pericolo e rischio</vt:lpstr>
      <vt:lpstr>Diapositiva 10</vt:lpstr>
      <vt:lpstr>Pericolo e rischio</vt:lpstr>
      <vt:lpstr>Danno</vt:lpstr>
      <vt:lpstr>Diversi tipi di Rischi</vt:lpstr>
      <vt:lpstr>Valutazione dei rischi</vt:lpstr>
      <vt:lpstr>Diapositiva 15</vt:lpstr>
      <vt:lpstr>Diapositiva 16</vt:lpstr>
      <vt:lpstr>Definizione del Rischio</vt:lpstr>
      <vt:lpstr>Prevenzione</vt:lpstr>
      <vt:lpstr>Diapositiva 19</vt:lpstr>
      <vt:lpstr>Diapositiva 20</vt:lpstr>
      <vt:lpstr>Diapositiva 21</vt:lpstr>
      <vt:lpstr>Diapositiva 22</vt:lpstr>
      <vt:lpstr>Diapositiva 23</vt:lpstr>
      <vt:lpstr>Protezione</vt:lpstr>
      <vt:lpstr>Diapositiva 25</vt:lpstr>
      <vt:lpstr>Diapositiva 26</vt:lpstr>
      <vt:lpstr>INCIDENTE E INFORTUNIO MANCATO</vt:lpstr>
      <vt:lpstr>PIRAMIDE DI HEINRICH</vt:lpstr>
      <vt:lpstr>DATI INAIL  INCIDENTI O INFORTUNI</vt:lpstr>
      <vt:lpstr>Diapositiva 30</vt:lpstr>
      <vt:lpstr>Diapositiva 31</vt:lpstr>
      <vt:lpstr>Diapositiva 32</vt:lpstr>
      <vt:lpstr>Diapositiva 33</vt:lpstr>
      <vt:lpstr>Diapositiva 34</vt:lpstr>
      <vt:lpstr>Diapositiva 35</vt:lpstr>
      <vt:lpstr>Diapositiva 36</vt:lpstr>
      <vt:lpstr>QUALI SONO LE CAUSE?</vt:lpstr>
      <vt:lpstr>Diapositiva 38</vt:lpstr>
      <vt:lpstr>ANALIZZIAMO INSIEME GLI INCIDENTI  CHE SI POSSONO VERIFICARE  ALL’APERTO</vt:lpstr>
      <vt:lpstr>ANALIZZIAMO INSIEME GLI INCIDENTI  CHE SI POSSONO VERIFICARE</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Giuliana Chiappini</dc:creator>
  <cp:lastModifiedBy>Ninì</cp:lastModifiedBy>
  <cp:revision>154</cp:revision>
  <cp:lastPrinted>2016-01-31T11:56:31Z</cp:lastPrinted>
  <dcterms:created xsi:type="dcterms:W3CDTF">2013-04-09T08:32:31Z</dcterms:created>
  <dcterms:modified xsi:type="dcterms:W3CDTF">2021-01-12T11:41:18Z</dcterms:modified>
</cp:coreProperties>
</file>